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5" r:id="rId23"/>
  </p:sldIdLst>
  <p:sldSz cx="10080625" cy="7559675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4660"/>
  </p:normalViewPr>
  <p:slideViewPr>
    <p:cSldViewPr>
      <p:cViewPr varScale="1">
        <p:scale>
          <a:sx n="67" d="100"/>
          <a:sy n="67" d="100"/>
        </p:scale>
        <p:origin x="-101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8.5302396997355631E-2"/>
          <c:y val="0.15506728343145504"/>
          <c:w val="0.81131086089074644"/>
          <c:h val="0.59997897392767041"/>
        </c:manualLayout>
      </c:layout>
      <c:pie3DChart>
        <c:varyColors val="1"/>
        <c:ser>
          <c:idx val="0"/>
          <c:order val="0"/>
          <c:tx>
            <c:v>Colonna 2</c:v>
          </c:tx>
          <c:dPt>
            <c:idx val="0"/>
            <c:spPr>
              <a:solidFill>
                <a:srgbClr val="004586"/>
              </a:solidFill>
            </c:spPr>
          </c:dPt>
          <c:dPt>
            <c:idx val="1"/>
            <c:spPr>
              <a:solidFill>
                <a:srgbClr val="FF420E"/>
              </a:solidFill>
            </c:spPr>
          </c:dPt>
          <c:cat>
            <c:strLit>
              <c:ptCount val="2"/>
              <c:pt idx="0">
                <c:v>UOMINI</c:v>
              </c:pt>
              <c:pt idx="1">
                <c:v>DONNE</c:v>
              </c:pt>
            </c:strLit>
          </c:cat>
          <c:val>
            <c:numLit>
              <c:formatCode>General</c:formatCode>
              <c:ptCount val="2"/>
              <c:pt idx="0">
                <c:v>332</c:v>
              </c:pt>
              <c:pt idx="1">
                <c:v>323</c:v>
              </c:pt>
            </c:numLit>
          </c:val>
        </c:ser>
        <c:ser>
          <c:idx val="1"/>
          <c:order val="1"/>
          <c:tx>
            <c:v>Colonna 3</c:v>
          </c:tx>
          <c:dPt>
            <c:idx val="0"/>
            <c:spPr>
              <a:solidFill>
                <a:srgbClr val="004586"/>
              </a:solidFill>
            </c:spPr>
          </c:dPt>
          <c:dPt>
            <c:idx val="1"/>
            <c:spPr>
              <a:solidFill>
                <a:srgbClr val="FF420E"/>
              </a:solidFill>
            </c:spPr>
          </c:dPt>
          <c:val>
            <c:numLit>
              <c:formatCode>General</c:formatCode>
              <c:ptCount val="2"/>
              <c:pt idx="0">
                <c:v>3.7</c:v>
              </c:pt>
              <c:pt idx="1">
                <c:v>6.2</c:v>
              </c:pt>
            </c:numLit>
          </c:val>
        </c:ser>
        <c:dLbls/>
      </c:pie3DChart>
    </c:plotArea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8.5287866687483241E-2"/>
          <c:y val="0.19778418189883168"/>
          <c:w val="0.8113432388872871"/>
          <c:h val="0.51400510222590057"/>
        </c:manualLayout>
      </c:layout>
      <c:pie3DChart>
        <c:varyColors val="1"/>
        <c:ser>
          <c:idx val="0"/>
          <c:order val="0"/>
          <c:tx>
            <c:v>Colonna 2</c:v>
          </c:tx>
          <c:dPt>
            <c:idx val="0"/>
            <c:spPr>
              <a:solidFill>
                <a:srgbClr val="004586"/>
              </a:solidFill>
            </c:spPr>
          </c:dPt>
          <c:dPt>
            <c:idx val="1"/>
            <c:spPr>
              <a:solidFill>
                <a:srgbClr val="FF420E"/>
              </a:solidFill>
            </c:spPr>
          </c:dPt>
          <c:cat>
            <c:strLit>
              <c:ptCount val="2"/>
              <c:pt idx="0">
                <c:v>NON CASSAZIONISTI</c:v>
              </c:pt>
              <c:pt idx="1">
                <c:v>CASSAZIONISTI</c:v>
              </c:pt>
            </c:strLit>
          </c:cat>
          <c:val>
            <c:numLit>
              <c:formatCode>General</c:formatCode>
              <c:ptCount val="2"/>
              <c:pt idx="0">
                <c:v>450</c:v>
              </c:pt>
              <c:pt idx="1">
                <c:v>205</c:v>
              </c:pt>
            </c:numLit>
          </c:val>
        </c:ser>
        <c:ser>
          <c:idx val="1"/>
          <c:order val="1"/>
          <c:tx>
            <c:v>Colonna 3</c:v>
          </c:tx>
          <c:dPt>
            <c:idx val="0"/>
            <c:spPr>
              <a:solidFill>
                <a:srgbClr val="004586"/>
              </a:solidFill>
            </c:spPr>
          </c:dPt>
          <c:dPt>
            <c:idx val="1"/>
            <c:spPr>
              <a:solidFill>
                <a:srgbClr val="FF420E"/>
              </a:solidFill>
            </c:spPr>
          </c:dPt>
          <c:val>
            <c:numLit>
              <c:formatCode>General</c:formatCode>
              <c:ptCount val="2"/>
              <c:pt idx="0">
                <c:v>3.7</c:v>
              </c:pt>
              <c:pt idx="1">
                <c:v>6.2</c:v>
              </c:pt>
            </c:numLit>
          </c:val>
        </c:ser>
        <c:dLbls/>
      </c:pie3DChart>
    </c:plotArea>
    <c:plotVisOnly val="1"/>
    <c:dispBlanksAs val="zero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197" tIns="41099" rIns="82197" bIns="41099" compatLnSpc="0"/>
          <a:lstStyle/>
          <a:p>
            <a:pPr hangingPunct="0">
              <a:defRPr sz="1400"/>
            </a:pPr>
            <a:endParaRPr lang="it-IT" sz="1300">
              <a:latin typeface="Arial Black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197" tIns="41099" rIns="82197" bIns="41099" compatLnSpc="0"/>
          <a:lstStyle/>
          <a:p>
            <a:pPr algn="r" hangingPunct="0">
              <a:defRPr sz="1400"/>
            </a:pPr>
            <a:endParaRPr lang="it-IT" sz="1300">
              <a:latin typeface="Arial Black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379194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197" tIns="41099" rIns="82197" bIns="41099" anchor="b" compatLnSpc="0"/>
          <a:lstStyle/>
          <a:p>
            <a:pPr hangingPunct="0">
              <a:defRPr sz="1400"/>
            </a:pPr>
            <a:endParaRPr lang="it-IT" sz="1300">
              <a:latin typeface="Arial Black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379194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197" tIns="41099" rIns="82197" bIns="41099" anchor="b" compatLnSpc="0"/>
          <a:lstStyle/>
          <a:p>
            <a:pPr algn="r" hangingPunct="0">
              <a:defRPr sz="1400"/>
            </a:pPr>
            <a:fld id="{388B2D5C-8C88-42E3-9F2E-7B62AD35183E}" type="slidenum">
              <a:rPr/>
              <a:pPr algn="r" hangingPunct="0">
                <a:defRPr sz="1400"/>
              </a:pPr>
              <a:t>‹N›</a:t>
            </a:fld>
            <a:endParaRPr lang="it-IT" sz="1300">
              <a:latin typeface="Arial Black" pitchFamily="18"/>
              <a:ea typeface="Droid Sans Fallbac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4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79797" y="4689431"/>
            <a:ext cx="5438050" cy="4442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379194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379194"/>
            <a:ext cx="2949994" cy="493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73CC8F6-D3BA-4925-83EF-E9F5AB78B06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92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it-IT" sz="2000" b="0" i="0" u="none" strike="noStrike" kern="1200">
        <a:ln>
          <a:noFill/>
        </a:ln>
        <a:latin typeface="Arial Black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2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66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1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9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191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20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76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 dirty="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75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21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24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02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89431"/>
            <a:ext cx="5438050" cy="400110"/>
          </a:xfrm>
        </p:spPr>
        <p:txBody>
          <a:bodyPr>
            <a:spAutoFit/>
          </a:bodyPr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0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29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3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39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82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9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9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50888"/>
            <a:ext cx="4932362" cy="3700462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60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67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53CC1-3B13-4A5B-8D4D-340F1FB9698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796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6ED96-7A1C-438F-B70F-30F2BE0EC628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094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B16911-8A77-4164-BF50-2357EE7BF92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06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395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881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72267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969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265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24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091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1546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6EE389-8218-43F0-90F7-5A06969EE00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174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14846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481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6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41230F-D815-4C90-A772-BD5F6EB774E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696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5DD31-9BE8-4F58-B577-C7F6E435667F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974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B64F8D-74AA-42BD-ADB3-94D565071C46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131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0EDCC-421F-466F-8DB7-A4AC9FB57C5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91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46052-38FD-4898-9174-A17F207FB9C2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585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52CBAB-F73B-4F7D-9F84-53072FA1070A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962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37FABA-4755-4E50-8B6A-7A9E498F7CC9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461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57FADF-2540-4AAE-B7F4-DEA0C5EE3E36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142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AB92F9-876E-4622-8BA3-8FCF424BD60A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353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7DBDA9-3ADD-4A75-A0BA-7CEB2CE0986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698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640166-C20B-4124-9E27-9882CC85E91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686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D48FF6-5945-4F3B-99BF-FC5D059A83C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595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8DCBC7-3E7D-41FC-9081-BB76502C866A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59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638A98-1D4D-4494-AD39-DDEC32CE4FF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492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35E76-3CBD-4B80-9C1E-374325FC024F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502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D9D2A-9D60-4D7E-B6F8-4041249CAD1E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009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20C59D-776A-466A-8D3F-AE56C498144E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430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FD26F-39A2-435A-BE33-E1941B378397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244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9BFD94C-A8BC-4846-B2A8-207704AE453F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 Black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 Black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 Black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 Black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 Black" pitchFamily="18"/>
                <a:ea typeface="Droid Sans Fallback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DD3A148-826F-415F-BB40-E13CA74E2B83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 Black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 Black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20000" y="360000"/>
            <a:ext cx="4680000" cy="70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648360" y="2089439"/>
            <a:ext cx="9071640" cy="3633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CONSIGLIO DELL'ORDINE</a:t>
            </a:r>
            <a:b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</a:b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DEGLI AVVOCATI </a:t>
            </a:r>
            <a:b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</a:b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DI PORDENONE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96126" y="289036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-1" y="1825968"/>
            <a:ext cx="10080625" cy="573370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36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SEDUTE CONSIGLIO DELL’ORDINE: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30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</a:t>
            </a:r>
            <a:endParaRPr lang="it-IT" sz="1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PARERI </a:t>
            </a:r>
            <a:r>
              <a:rPr lang="it-IT" sz="1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CONGRUITÀ ONORARI 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N.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191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istanze/N.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176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liquidazioni</a:t>
            </a:r>
            <a:endParaRPr lang="it-IT" sz="1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TENTATIVI DI CONCILIAZIONE 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15</a:t>
            </a:r>
            <a:endParaRPr lang="it-IT" sz="18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ISCRIZIONI ALL’ALBO 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AVVOCATI 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26</a:t>
            </a:r>
            <a:endParaRPr lang="it-IT" sz="18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ISCRIZIONI AL REGISTRO PRATICANTI 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32</a:t>
            </a:r>
            <a:endParaRPr lang="it-IT" sz="18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CANCELLAZIONI DA ALBO E REGISTRI 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37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CERTIFICATI COMPIUTA PRATICA: </a:t>
            </a:r>
            <a:r>
              <a:rPr lang="it-IT" sz="1800" dirty="0" smtClean="0">
                <a:solidFill>
                  <a:schemeClr val="tx1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29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ESPOSTI INVIATI AL CDD: 32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DELIBERE  IN MATERIA DI PSS: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540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(delibere ammissione PSS: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376</a:t>
            </a: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)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SEDUTE DELLE COMMISSIONI DELL’ORDINE: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70</a:t>
            </a:r>
            <a:endParaRPr lang="it-IT" sz="18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2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-1" y="448199"/>
            <a:ext cx="10080625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SEDI DEL CONSIGLIO </a:t>
            </a:r>
            <a:r>
              <a:rPr lang="it-IT" sz="3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DELL'ORDINE</a:t>
            </a:r>
          </a:p>
          <a:p>
            <a:pPr marL="0" lvl="0" indent="0" algn="ctr">
              <a:buNone/>
            </a:pPr>
            <a:r>
              <a:rPr lang="it-IT" sz="2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SEDE ISTITUZIONALE               STRUTTURA ADR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     PIAZZA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GIUSTINIANO 7                             PIAZZA GIUSTINIANO 5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  INTERNA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AL PALAZZO DI GIUSTIZIA         ESTERNA AL PALAZZO DI GIUSTIZIA</a:t>
            </a:r>
          </a:p>
          <a:p>
            <a:pPr marL="0" lvl="0" indent="0" algn="ctr">
              <a:buNone/>
            </a:pP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l">
              <a:buNone/>
            </a:pP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0000" y="4427908"/>
            <a:ext cx="8460000" cy="295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3510720" y="5198400"/>
            <a:ext cx="80928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 flipH="1">
            <a:off x="6120000" y="5400000"/>
            <a:ext cx="809280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40000" y="1331565"/>
            <a:ext cx="9071640" cy="614023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36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3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SERVIZI</a:t>
            </a:r>
            <a:endParaRPr lang="it-IT" sz="36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PER L'AVVOCATURA E PER IL </a:t>
            </a:r>
            <a:r>
              <a:rPr lang="it-IT" sz="3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CITTADINO</a:t>
            </a:r>
            <a:endParaRPr lang="it-IT" sz="26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just">
              <a:buNone/>
            </a:pPr>
            <a:r>
              <a:rPr lang="it-IT" i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Nella giurisdizione, l’impegno è che l’accesso alla Giustizia sia sempre garantito e non sia mai limitato dal censo; ma la sfida che l’Avvocatura deve cogliere è quella dei </a:t>
            </a:r>
            <a:r>
              <a:rPr lang="it-IT" b="1" i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sistemi alternativi alla giurisdizione</a:t>
            </a:r>
            <a:r>
              <a:rPr lang="it-IT" i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affidati agli Avvocati in quanto professionisti competenti e qualificati, a partire dalla </a:t>
            </a:r>
            <a:r>
              <a:rPr lang="it-IT" b="1" i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negoziazione assistita</a:t>
            </a:r>
            <a:r>
              <a:rPr lang="it-IT" i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......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180000" y="18000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4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DEGIURISDIZIONALIZZAZIONE</a:t>
            </a:r>
            <a:endParaRPr lang="it-IT" sz="48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8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NEGOZIAZIONE ASSISTITA</a:t>
            </a:r>
          </a:p>
          <a:p>
            <a:pPr marL="0" lvl="0" indent="0" algn="ctr">
              <a:buNone/>
            </a:pPr>
            <a:endParaRPr lang="it-IT" sz="2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26.2.15: PROTOCOLLO CON LA PROCURA PER IL DEPOSITO DELL’ACCORDO RAGGIUNTO A SEGUITO DI CONVENZIONE DI NEGOZIAZIONE ASSISTITA IN MATERIA DI FAMIGLIA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DEPOSITI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EFFETTUATI AD OGGI:</a:t>
            </a: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OBBLIGATORIA: </a:t>
            </a:r>
            <a:r>
              <a:rPr lang="it-IT" sz="20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22</a:t>
            </a:r>
            <a:endParaRPr lang="it-IT" sz="20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FACOLTATIVA: </a:t>
            </a:r>
            <a:r>
              <a:rPr lang="it-IT" sz="20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136</a:t>
            </a:r>
            <a:endParaRPr lang="it-IT" sz="20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dirty="0"/>
          </a:p>
          <a:p>
            <a:pPr marL="0" lvl="0" indent="0" algn="ctr">
              <a:buNone/>
            </a:pPr>
            <a:endParaRPr lang="it-IT" sz="18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40000" y="18000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2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DEGIURISDIZIONALIZZAZIONE</a:t>
            </a:r>
            <a:endParaRPr lang="it-IT" sz="28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8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STRUMENTI ALTERNATIVI</a:t>
            </a:r>
          </a:p>
          <a:p>
            <a:pPr marL="0" lvl="0" indent="0" algn="ctr">
              <a:buNone/>
            </a:pPr>
            <a:endParaRPr lang="it-IT" sz="28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8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1) ORGANISMO DI MEDIAZIONE FORENSE</a:t>
            </a:r>
          </a:p>
          <a:p>
            <a:pPr marL="0" lvl="0" indent="0" algn="ctr">
              <a:buNone/>
            </a:pPr>
            <a:r>
              <a:rPr lang="it-IT" sz="2800" b="1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</a:t>
            </a:r>
            <a:r>
              <a:rPr lang="it-IT" sz="28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) CAMERA ARBITRALE FORENSE</a:t>
            </a:r>
          </a:p>
          <a:p>
            <a:pPr marL="0" lvl="0" indent="0" algn="ctr">
              <a:buNone/>
            </a:pPr>
            <a:r>
              <a:rPr lang="it-IT" sz="2800" b="1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</a:t>
            </a:r>
            <a:r>
              <a:rPr lang="it-IT" sz="28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) ORGANISMO PER LA COMPOSIZIONE DELLE CRISI DA SOVRAINDEBITAMENTO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288360" y="1335960"/>
            <a:ext cx="9071640" cy="63774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36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6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ORGANISMO DI MEDIAZIONE FORENSE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PROCEDURE DALLA COSTITUZIONE (2011</a:t>
            </a:r>
            <a:r>
              <a:rPr lang="it-IT" sz="1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), al 4.12.2015 : </a:t>
            </a:r>
            <a:r>
              <a:rPr lang="it-IT" sz="1600" dirty="0">
                <a:solidFill>
                  <a:schemeClr val="tx1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1003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PROCEDURE ATTIVATE </a:t>
            </a:r>
            <a:r>
              <a:rPr lang="it-IT" sz="1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dal 01.01.2015 al 4.12. </a:t>
            </a: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2015, </a:t>
            </a:r>
            <a:r>
              <a:rPr lang="it-IT" sz="16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</a:t>
            </a:r>
            <a:r>
              <a:rPr lang="it-IT" sz="1600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338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ACCORDI CONCLUSI dal 01.01.2015 al 4.12. 2015 : </a:t>
            </a:r>
            <a:r>
              <a:rPr lang="it-IT" sz="1600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33</a:t>
            </a:r>
          </a:p>
          <a:p>
            <a:pPr marL="0" lvl="0" indent="0" algn="ctr">
              <a:buNone/>
            </a:pPr>
            <a:r>
              <a:rPr lang="it-IT" sz="1600" b="1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CAMERA </a:t>
            </a:r>
            <a:r>
              <a:rPr lang="it-IT" sz="16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ARBITRALE FORENSE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29.9.15: INAUGURAZIONE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3.12.15: LINEE GUIDA CON IL TRIBUNALE SULLA TRANSLATIO IUDICII</a:t>
            </a:r>
          </a:p>
          <a:p>
            <a:pPr marL="0" lvl="0" indent="0" algn="ctr">
              <a:buNone/>
            </a:pPr>
            <a:r>
              <a:rPr lang="it-IT" sz="1600" b="1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ORGANISMO </a:t>
            </a:r>
            <a:r>
              <a:rPr lang="it-IT" sz="16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PER LA COMPOSIZIONE DELLE CRISI DA SOVRAINDEBITAMENTO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27.11.15: ACCREDITO DEL </a:t>
            </a:r>
            <a:r>
              <a:rPr lang="it-IT" sz="1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MINISTERO - PRIMO </a:t>
            </a: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ORGANISMO FORENSE IN ITALIA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DAL 5.2.16 AL 24.6.16: CORSO DI FORMAZIONE PER GESTORI DELLA CRISI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IN CONVENZIONE CON L'UNIVERSITA' DI </a:t>
            </a:r>
            <a:r>
              <a:rPr lang="it-IT" sz="1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PADOVA</a:t>
            </a:r>
          </a:p>
          <a:p>
            <a:pPr marL="0" lvl="0" indent="0" algn="ctr">
              <a:buNone/>
            </a:pPr>
            <a:r>
              <a:rPr lang="it-IT" sz="1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DOMANDE PRESENTATE:  </a:t>
            </a:r>
            <a:r>
              <a:rPr lang="it-IT" sz="1600" dirty="0">
                <a:solidFill>
                  <a:schemeClr val="tx1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5</a:t>
            </a:r>
          </a:p>
          <a:p>
            <a:pPr marL="0" lvl="0" indent="0" algn="ctr">
              <a:buNone/>
            </a:pPr>
            <a:endParaRPr lang="it-IT" sz="2000" b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-1" y="-3276947"/>
            <a:ext cx="10080625" cy="140497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36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SERVIZI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PER L'AVVOCATURA E PER IL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CITTADINO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4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SPORTELLO PER IL  PATROCINIO A SPESE DELLO STATO</a:t>
            </a:r>
          </a:p>
          <a:p>
            <a:pPr marL="0" lvl="0" indent="0" algn="ctr">
              <a:buNone/>
            </a:pPr>
            <a:r>
              <a:rPr lang="it-IT" sz="22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SPORTELLO FUNZIONANTE 2 GIORNI / SETTIMANA</a:t>
            </a:r>
          </a:p>
          <a:p>
            <a:pPr marL="0" lvl="0" indent="0" algn="ctr">
              <a:buNone/>
            </a:pPr>
            <a:r>
              <a:rPr lang="it-IT" sz="4000" b="1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SPORTELLO </a:t>
            </a:r>
            <a:r>
              <a:rPr lang="it-IT" sz="40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PER IL CITTADINO</a:t>
            </a: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SPORTELLO FUNZIONANTE 1 GIORNO / MESE</a:t>
            </a: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INFORMATIVE DATE </a:t>
            </a: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DAL 29.05.2015 AL 29.01.2015: </a:t>
            </a:r>
            <a:r>
              <a:rPr lang="it-IT" sz="20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29</a:t>
            </a:r>
            <a:endParaRPr lang="it-IT" sz="20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31800" y="1663955"/>
            <a:ext cx="9071640" cy="58957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60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6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6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FORMAZIONE</a:t>
            </a:r>
            <a:endParaRPr lang="it-IT" sz="6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EVENTI 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FORMATIVI ORGANIZZATI DALL'ORDINE E DALLE ASSOCIAZIONI IN COLLABORAZIONE CON L'ORDINE</a:t>
            </a:r>
          </a:p>
          <a:p>
            <a:pPr marL="0" lvl="0" indent="0" algn="ctr">
              <a:buNone/>
            </a:pP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GESTITI 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DALL'ORDINE NEL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2015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 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N. </a:t>
            </a:r>
            <a:r>
              <a:rPr lang="it-IT" sz="24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58</a:t>
            </a:r>
            <a:endParaRPr lang="it-IT" sz="24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2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AREA CIVILE: N. </a:t>
            </a:r>
            <a:r>
              <a:rPr lang="it-IT" sz="22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18</a:t>
            </a: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2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AREA PENALE: N. </a:t>
            </a:r>
            <a:r>
              <a:rPr lang="it-IT" sz="22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22</a:t>
            </a: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2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AREA AMMINISTRATIVO: N. 5</a:t>
            </a:r>
          </a:p>
          <a:p>
            <a:pPr marL="0" lvl="0" indent="0" algn="ctr">
              <a:buNone/>
            </a:pPr>
            <a:r>
              <a:rPr lang="it-IT" sz="22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AREA DEONTOLOGIA: N. </a:t>
            </a:r>
            <a:r>
              <a:rPr lang="it-IT" sz="22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13</a:t>
            </a: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22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</a:t>
            </a:r>
          </a:p>
          <a:p>
            <a:pPr marL="0" lvl="0" indent="0" algn="just">
              <a:buNone/>
            </a:pPr>
            <a:endParaRPr lang="it-IT" sz="4800" i="1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07060" y="1979637"/>
            <a:ext cx="9071640" cy="5400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4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FORMAZIONE</a:t>
            </a:r>
            <a:endParaRPr lang="it-IT" sz="4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CORSO </a:t>
            </a: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DI FORMAZIONE</a:t>
            </a:r>
          </a:p>
          <a:p>
            <a:pPr marL="0" lvl="0" indent="0" algn="ctr">
              <a:buNone/>
            </a:pP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PER IL DIFENSORE D'UFFICIO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DURATA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BIENNALE 2015/2016: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45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LEZIONI COMPLESSIVE</a:t>
            </a: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PRIMO MODULO ANNO 2015 (</a:t>
            </a: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22 </a:t>
            </a: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LEZIONI):</a:t>
            </a:r>
          </a:p>
          <a:p>
            <a:pPr marL="0" lvl="0" indent="0" algn="ctr">
              <a:buNone/>
            </a:pPr>
            <a:r>
              <a:rPr lang="it-IT" sz="2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INIZIATO A MAGGIO E CONCLUSO A </a:t>
            </a: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NOVEMBRE</a:t>
            </a:r>
          </a:p>
          <a:p>
            <a:pPr marL="0" lvl="0" indent="0" algn="ctr">
              <a:buNone/>
            </a:pPr>
            <a:r>
              <a:rPr lang="it-IT" sz="2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SECONDO MODULO: 23 LEZIONI DA MARZO AD OTTOBRE 2016</a:t>
            </a:r>
            <a:endParaRPr lang="it-IT" sz="2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360000" y="105984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REGOLAMENTI APPROVATI: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PER LA LIQUIDAZIONE DEI COMPENSI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PER IL RIMBORSO DELLE SPESE RELATIVE ALLE ATTIVITA’ ISTITUZIONALI DELL’ORDINE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PER LO SVOLGIMENTO DEL TIROCINIO PROFESSIONALE FORENSE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TEMPORANEO NOTIFICHE PRATICANTE E ISCRIZIONI AVVOCATI STABILITI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INTERNO SU FUNZIONAMENTO COMMISSIONI CONSILIARI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CIRCOLARE ATTUATIVA ED INTERPRETATIVA DEL NUOVO REGOLAMENTO PER LA FORMAZIONE CONTINUA DEL CONSIGLIO NAZIONALE FORENSE (VERSIONE 2015 E 2016)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SULLA EROGAZIONE DI CONTRIBUTI DELL’ORDINE                                                                              E </a:t>
            </a:r>
            <a:r>
              <a:rPr lang="it-IT" sz="1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SULLA CONCESSIONE </a:t>
            </a: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DEL </a:t>
            </a:r>
            <a:r>
              <a:rPr lang="it-IT" sz="1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PATROCINIO E DEL LOGO </a:t>
            </a:r>
            <a:endParaRPr lang="it-IT" sz="14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SPORTELLO PER IL CITTADINO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E STATUTO CAMERA ARBITRALE FORENSE</a:t>
            </a:r>
          </a:p>
          <a:p>
            <a:pPr marL="0" lvl="0" indent="0" algn="ctr">
              <a:buNone/>
            </a:pPr>
            <a:r>
              <a:rPr lang="it-IT" sz="1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REGOLAMENTO E STATUTO ORGANISMO GESTIONI CRISI DA SOVRAINDEBITAMENTO</a:t>
            </a:r>
          </a:p>
          <a:p>
            <a:pPr marL="0" lvl="0" indent="0" algn="ctr">
              <a:buNone/>
            </a:pPr>
            <a:endParaRPr lang="it-IT" sz="14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14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285750" lvl="0" indent="-285750" algn="ctr">
              <a:buFontTx/>
              <a:buChar char="-"/>
            </a:pPr>
            <a:endParaRPr lang="it-IT" sz="1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360000" y="900000"/>
            <a:ext cx="9071640" cy="6171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6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29.02.2016</a:t>
            </a:r>
            <a:endParaRPr lang="it-IT" sz="4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ASSEMBLEA </a:t>
            </a:r>
            <a:r>
              <a:rPr lang="it-IT" sz="4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ORDINARIA</a:t>
            </a:r>
          </a:p>
          <a:p>
            <a:pPr marL="0" lvl="0" indent="0" algn="ctr">
              <a:buNone/>
            </a:pPr>
            <a:r>
              <a:rPr lang="it-IT" sz="4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ANNUALE</a:t>
            </a:r>
            <a:endParaRPr lang="it-IT" sz="4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DEL FORO DI PORDENONE</a:t>
            </a:r>
          </a:p>
          <a:p>
            <a:pPr marL="0" lvl="0" indent="0" algn="ctr">
              <a:buNone/>
            </a:pPr>
            <a:r>
              <a:rPr lang="it-IT" sz="4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ANNO 2016</a:t>
            </a:r>
            <a:endParaRPr lang="it-IT" sz="4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40000" y="16200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36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PROTOCOLLI SOTTOSCRITTI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CONVENZIONE PER TIROCINIO PRESSO LA PROCURA DELLA REPUBBLICA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LINEE GUIDA TRASFERIMENTO A SEDE ARBITRALE DI PROCEDIMENTI PENDENTI DINANZI L’AUTORITA’ GIUDIZIARIA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PROTOCOLLO PER LA TRASMISSIONE DELLE TRASCRIZIONI DELLE REGISTRAZIONI PENALI DIBATTIMENTALI E DEL  GIP</a:t>
            </a:r>
          </a:p>
          <a:p>
            <a:pPr marL="0" lvl="0" indent="0" algn="ctr">
              <a:buNone/>
            </a:pPr>
            <a:r>
              <a:rPr lang="it-IT" sz="1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PROTOCOLLO D’INTESA PER IL DEPOSITO  DELL’ACCORDO RAGGIUNTO                  A SEGUITO DI CONVENZIONE DI NEGOZIAZIONE ASSISTITA</a:t>
            </a:r>
            <a:endParaRPr lang="it-IT" sz="1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360000" y="105984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6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6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RELAZIONE </a:t>
            </a:r>
            <a:r>
              <a:rPr lang="it-IT" sz="4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DEL PRESIDENTE DEL C.O.A. DI PORDENONE</a:t>
            </a:r>
          </a:p>
          <a:p>
            <a:pPr marL="0" lvl="0" indent="0" algn="ctr">
              <a:buNone/>
            </a:pPr>
            <a:r>
              <a:rPr lang="it-IT" sz="4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ROSANNA ROVERE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75816" y="1800000"/>
            <a:ext cx="9035824" cy="5436221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28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PROVINCIA </a:t>
            </a:r>
            <a:r>
              <a:rPr lang="it-IT" sz="2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DI PORDENONE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Superficie	2.275,42 km²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Abitanti 315.755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+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META' VENETO ORIENTALE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EX MANDAMENTO DI PORTOGRUARO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Superficie	636,86 km²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Abitanti 95.502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Arrivi turistici stagione balneare (Bibione e Caorle): 1.349.441</a:t>
            </a:r>
          </a:p>
          <a:p>
            <a:pPr marL="0" lvl="0" indent="0" algn="ctr">
              <a:buNone/>
            </a:pP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75816" y="180000"/>
            <a:ext cx="9035824" cy="720023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4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4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4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4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endParaRPr lang="it-IT" sz="4000" dirty="0" smtClean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3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"</a:t>
            </a:r>
            <a:r>
              <a:rPr lang="it-IT" sz="3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DAI MONTI AL MARE"</a:t>
            </a:r>
          </a:p>
          <a:p>
            <a:pPr marL="0" lvl="0" indent="0" algn="ctr">
              <a:buNone/>
            </a:pPr>
            <a:r>
              <a:rPr lang="it-IT" sz="3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TRA TRIESTE E VENEZIA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Superficie	+ 27,98%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Abitanti + 30,24%</a:t>
            </a:r>
          </a:p>
          <a:p>
            <a:pPr marL="0" lvl="0" indent="0" algn="ctr">
              <a:buNone/>
            </a:pPr>
            <a:r>
              <a:rPr lang="it-IT" sz="16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(senza considerare le presenze turistiche di Bibione e Caorle)</a:t>
            </a:r>
          </a:p>
          <a:p>
            <a:pPr marL="0" lvl="0" indent="0" algn="ctr">
              <a:buNone/>
            </a:pPr>
            <a:endParaRPr lang="it-IT" sz="18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09356" y="1979637"/>
            <a:ext cx="2514240" cy="244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192440" y="1440000"/>
            <a:ext cx="3420000" cy="29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40000" y="15282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4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RIFORMA DELLA GEOGRAFIA GIUDIZIARIA</a:t>
            </a:r>
          </a:p>
          <a:p>
            <a:pPr marL="0" lvl="0" indent="0" algn="ctr">
              <a:buNone/>
            </a:pPr>
            <a:r>
              <a:rPr lang="it-IT" sz="4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13.09.13</a:t>
            </a:r>
          </a:p>
          <a:p>
            <a:pPr marL="0" lvl="0" indent="0" algn="ctr">
              <a:buNone/>
            </a:pPr>
            <a:endParaRPr lang="it-IT"/>
          </a:p>
          <a:p>
            <a:pPr marL="0" lvl="0" indent="0" algn="ctr">
              <a:buNone/>
            </a:pP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UN ORDINE</a:t>
            </a:r>
          </a:p>
          <a:p>
            <a:pPr marL="0" lvl="0" indent="0" algn="ctr">
              <a:buNone/>
            </a:pP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PIU' NUMEROSO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03808" y="1800000"/>
            <a:ext cx="9107832" cy="514818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FORO DI PORDENONE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DATI AGGIORNATI AL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23.02.2016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0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AVVOCATI</a:t>
            </a: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: </a:t>
            </a:r>
            <a:r>
              <a:rPr lang="it-IT" sz="40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663</a:t>
            </a:r>
            <a:endParaRPr lang="it-IT" sz="40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ORDINARI: </a:t>
            </a:r>
            <a:r>
              <a:rPr lang="it-IT" sz="2400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639</a:t>
            </a:r>
            <a:endParaRPr lang="it-IT" sz="2400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SPECIALI: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16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PROFESSORI: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STABILITI: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5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PRATICANTI: </a:t>
            </a:r>
            <a:r>
              <a:rPr lang="it-IT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119</a:t>
            </a:r>
            <a:endParaRPr lang="it-IT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68360" y="1800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ctr">
              <a:buNone/>
            </a:pPr>
            <a:r>
              <a:rPr lang="it-IT" sz="48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FORO </a:t>
            </a:r>
            <a:r>
              <a:rPr lang="it-IT" sz="48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DI PORDENONE</a:t>
            </a:r>
          </a:p>
          <a:p>
            <a:pPr marL="0" lvl="0" indent="0" algn="ctr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DATI AGGIORNATI AL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23.02.2016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just">
              <a:buNone/>
            </a:pP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GENERE                       </a:t>
            </a:r>
            <a:r>
              <a:rPr lang="it-IT" sz="4000" b="1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 </a:t>
            </a:r>
            <a:r>
              <a:rPr lang="it-IT" sz="40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ETA'</a:t>
            </a:r>
          </a:p>
          <a:p>
            <a:pPr marL="0" lvl="0" indent="0" algn="l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AVVOCATI UOMINI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334                        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CASSAZIONISTI          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210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  <a:p>
            <a:pPr marL="0" lvl="0" indent="0" algn="l">
              <a:buNone/>
            </a:pP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AVVOCATI DONNE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329                        </a:t>
            </a:r>
            <a:r>
              <a:rPr lang="it-IT" sz="2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NON CASSAZIONISTI </a:t>
            </a:r>
            <a:r>
              <a:rPr lang="it-IT" sz="2400" dirty="0" smtClean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453</a:t>
            </a:r>
            <a:endParaRPr lang="it-IT" sz="24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100080" y="4860000"/>
          <a:ext cx="4219920" cy="342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5586120" y="4633560"/>
          <a:ext cx="4220639" cy="399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00000" y="207000"/>
            <a:ext cx="8285760" cy="15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40000" y="15282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ATTIVITA’ DEL CONSIGLIO DELL'ORDINE </a:t>
            </a: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DALL’INSEDIAMENTO(02.02.2015)</a:t>
            </a: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entury Gothic" pitchFamily="34"/>
              </a:rPr>
              <a:t>AL 23.02.2016</a:t>
            </a:r>
          </a:p>
          <a:p>
            <a:pPr marL="0" lvl="0" indent="0" algn="ctr">
              <a:buNone/>
            </a:pPr>
            <a:endParaRPr lang="it-IT" sz="2000" dirty="0">
              <a:effectLst>
                <a:outerShdw dist="17961" dir="2700000">
                  <a:scrgbClr r="0" g="0" b="0"/>
                </a:outerShdw>
              </a:effectLst>
              <a:latin typeface="Century Gothic" pitchFamily="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me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to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../../../../../DATI/Modelli/Camera%20Avvocati/Camera.otp</Template>
  <TotalTime>2228</TotalTime>
  <Words>679</Words>
  <Application>Microsoft Office PowerPoint</Application>
  <PresentationFormat>Personalizzato</PresentationFormat>
  <Paragraphs>149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Camera</vt:lpstr>
      <vt:lpstr>Predefinito</vt:lpstr>
      <vt:lpstr>Predefinito_</vt:lpstr>
      <vt:lpstr>CONSIGLIO DELL'ORDINE DEGLI AVVOCATI  DI PORDENONE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CONSIGLIO DELL'ORDINE DEGLI AVVOCATI  DI PORDENONE</dc:title>
  <dc:creator>Emanuele M. Forner</dc:creator>
  <cp:lastModifiedBy>usr01</cp:lastModifiedBy>
  <cp:revision>167</cp:revision>
  <cp:lastPrinted>2016-02-24T16:20:42Z</cp:lastPrinted>
  <dcterms:created xsi:type="dcterms:W3CDTF">2011-05-19T17:33:09Z</dcterms:created>
  <dcterms:modified xsi:type="dcterms:W3CDTF">2016-02-29T09:29:01Z</dcterms:modified>
</cp:coreProperties>
</file>