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7" r:id="rId1"/>
  </p:sldMasterIdLst>
  <p:sldIdLst>
    <p:sldId id="256" r:id="rId2"/>
    <p:sldId id="273" r:id="rId3"/>
    <p:sldId id="274" r:id="rId4"/>
    <p:sldId id="257" r:id="rId5"/>
    <p:sldId id="281" r:id="rId6"/>
    <p:sldId id="282" r:id="rId7"/>
    <p:sldId id="276" r:id="rId8"/>
    <p:sldId id="277" r:id="rId9"/>
    <p:sldId id="278" r:id="rId10"/>
    <p:sldId id="279" r:id="rId11"/>
    <p:sldId id="283" r:id="rId12"/>
    <p:sldId id="258" r:id="rId13"/>
    <p:sldId id="259" r:id="rId14"/>
    <p:sldId id="260" r:id="rId15"/>
    <p:sldId id="261" r:id="rId16"/>
    <p:sldId id="262" r:id="rId17"/>
    <p:sldId id="263" r:id="rId18"/>
    <p:sldId id="264" r:id="rId19"/>
    <p:sldId id="265" r:id="rId20"/>
    <p:sldId id="266" r:id="rId21"/>
    <p:sldId id="268" r:id="rId22"/>
    <p:sldId id="269" r:id="rId23"/>
    <p:sldId id="271" r:id="rId24"/>
    <p:sldId id="27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15" autoAdjust="0"/>
    <p:restoredTop sz="94660"/>
  </p:normalViewPr>
  <p:slideViewPr>
    <p:cSldViewPr snapToGrid="0">
      <p:cViewPr varScale="1">
        <p:scale>
          <a:sx n="113" d="100"/>
          <a:sy n="113" d="100"/>
        </p:scale>
        <p:origin x="208" y="2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69C3E1-8083-4CC2-8644-098AA2BF6168}"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68C6E4E9-7992-47AA-8620-C6D89466B20D}">
      <dgm:prSet/>
      <dgm:spPr/>
      <dgm:t>
        <a:bodyPr/>
        <a:lstStyle/>
        <a:p>
          <a:r>
            <a:rPr lang="it-IT" dirty="0"/>
            <a:t>(art. 118 c.p.c. e art. 210 c.p.c. ) se una parte rifiuta di eseguire tale ordine senza giusto motivo, il giudice la condanna ad una pena pecuniaria da €500 a €3.000.</a:t>
          </a:r>
          <a:endParaRPr lang="en-US" dirty="0"/>
        </a:p>
      </dgm:t>
    </dgm:pt>
    <dgm:pt modelId="{41693A64-D279-4DA6-A7E5-47A643D395D2}" type="parTrans" cxnId="{71DC7F4E-3306-476A-97A3-AD4B7D02FEE4}">
      <dgm:prSet/>
      <dgm:spPr/>
      <dgm:t>
        <a:bodyPr/>
        <a:lstStyle/>
        <a:p>
          <a:endParaRPr lang="en-US"/>
        </a:p>
      </dgm:t>
    </dgm:pt>
    <dgm:pt modelId="{C56E8920-772B-4277-992D-633641FFF46C}" type="sibTrans" cxnId="{71DC7F4E-3306-476A-97A3-AD4B7D02FEE4}">
      <dgm:prSet/>
      <dgm:spPr/>
      <dgm:t>
        <a:bodyPr/>
        <a:lstStyle/>
        <a:p>
          <a:endParaRPr lang="en-US"/>
        </a:p>
      </dgm:t>
    </dgm:pt>
    <dgm:pt modelId="{BD1D5DEF-B1C4-4646-8AB8-FD83330426DD}">
      <dgm:prSet/>
      <dgm:spPr/>
      <dgm:t>
        <a:bodyPr/>
        <a:lstStyle/>
        <a:p>
          <a:r>
            <a:rPr lang="it-IT" dirty="0"/>
            <a:t>Se il rifiuto proviene da un soggetto che NON è parte, la sanzione va da €250 a €1.500.</a:t>
          </a:r>
          <a:endParaRPr lang="en-US" dirty="0"/>
        </a:p>
      </dgm:t>
    </dgm:pt>
    <dgm:pt modelId="{666F562A-4276-4ADF-BEFD-142A839B3E87}" type="parTrans" cxnId="{0F744E6B-88CD-479B-86C8-22096DB8020D}">
      <dgm:prSet/>
      <dgm:spPr/>
      <dgm:t>
        <a:bodyPr/>
        <a:lstStyle/>
        <a:p>
          <a:endParaRPr lang="en-US"/>
        </a:p>
      </dgm:t>
    </dgm:pt>
    <dgm:pt modelId="{CD9D82E5-0E0B-4650-AB51-74278E619ECF}" type="sibTrans" cxnId="{0F744E6B-88CD-479B-86C8-22096DB8020D}">
      <dgm:prSet/>
      <dgm:spPr/>
      <dgm:t>
        <a:bodyPr/>
        <a:lstStyle/>
        <a:p>
          <a:endParaRPr lang="en-US"/>
        </a:p>
      </dgm:t>
    </dgm:pt>
    <dgm:pt modelId="{69C9CD89-DE23-4D8E-B113-FD4B736B04B4}">
      <dgm:prSet/>
      <dgm:spPr/>
      <dgm:t>
        <a:bodyPr/>
        <a:lstStyle/>
        <a:p>
          <a:r>
            <a:rPr lang="it-IT" dirty="0"/>
            <a:t>Se le informazioni sono richiesta ad una P.A. la stessa provvede entro 60 giorni, ma il termine è ordinatorio e, ovviamente, </a:t>
          </a:r>
          <a:r>
            <a:rPr lang="it-IT" b="1" u="sng" dirty="0"/>
            <a:t>non sono previste sanzioni</a:t>
          </a:r>
          <a:r>
            <a:rPr lang="it-IT" dirty="0"/>
            <a:t>.</a:t>
          </a:r>
          <a:endParaRPr lang="en-US" dirty="0"/>
        </a:p>
      </dgm:t>
    </dgm:pt>
    <dgm:pt modelId="{39908E0C-D6AF-490C-BD9C-89A6D5116E4E}" type="parTrans" cxnId="{C2AD46B9-D704-406A-B7FC-299AF53BA4C9}">
      <dgm:prSet/>
      <dgm:spPr/>
      <dgm:t>
        <a:bodyPr/>
        <a:lstStyle/>
        <a:p>
          <a:endParaRPr lang="en-US"/>
        </a:p>
      </dgm:t>
    </dgm:pt>
    <dgm:pt modelId="{BFB0F6AB-2E17-4B50-9F2C-761F750A9C36}" type="sibTrans" cxnId="{C2AD46B9-D704-406A-B7FC-299AF53BA4C9}">
      <dgm:prSet/>
      <dgm:spPr/>
      <dgm:t>
        <a:bodyPr/>
        <a:lstStyle/>
        <a:p>
          <a:endParaRPr lang="en-US"/>
        </a:p>
      </dgm:t>
    </dgm:pt>
    <dgm:pt modelId="{E2809BB2-584F-42B7-A9F4-32F01B2D6E9F}" type="pres">
      <dgm:prSet presAssocID="{FE69C3E1-8083-4CC2-8644-098AA2BF6168}" presName="hierChild1" presStyleCnt="0">
        <dgm:presLayoutVars>
          <dgm:chPref val="1"/>
          <dgm:dir/>
          <dgm:animOne val="branch"/>
          <dgm:animLvl val="lvl"/>
          <dgm:resizeHandles/>
        </dgm:presLayoutVars>
      </dgm:prSet>
      <dgm:spPr/>
    </dgm:pt>
    <dgm:pt modelId="{D48D7B24-953C-4613-B20D-76B14264650F}" type="pres">
      <dgm:prSet presAssocID="{68C6E4E9-7992-47AA-8620-C6D89466B20D}" presName="hierRoot1" presStyleCnt="0"/>
      <dgm:spPr/>
    </dgm:pt>
    <dgm:pt modelId="{0D03E3C7-16C9-4DA7-ACED-A336CA7F4C1B}" type="pres">
      <dgm:prSet presAssocID="{68C6E4E9-7992-47AA-8620-C6D89466B20D}" presName="composite" presStyleCnt="0"/>
      <dgm:spPr/>
    </dgm:pt>
    <dgm:pt modelId="{587301D0-BDE1-4C97-80E5-C191ADF65AB0}" type="pres">
      <dgm:prSet presAssocID="{68C6E4E9-7992-47AA-8620-C6D89466B20D}" presName="background" presStyleLbl="node0" presStyleIdx="0" presStyleCnt="3"/>
      <dgm:spPr/>
    </dgm:pt>
    <dgm:pt modelId="{87F925B0-E270-4E8E-A848-C57125EDED3D}" type="pres">
      <dgm:prSet presAssocID="{68C6E4E9-7992-47AA-8620-C6D89466B20D}" presName="text" presStyleLbl="fgAcc0" presStyleIdx="0" presStyleCnt="3" custLinFactNeighborX="11" custLinFactNeighborY="-34271">
        <dgm:presLayoutVars>
          <dgm:chPref val="3"/>
        </dgm:presLayoutVars>
      </dgm:prSet>
      <dgm:spPr/>
    </dgm:pt>
    <dgm:pt modelId="{7D6430E9-CB2A-4244-9725-2FD999B0A8CD}" type="pres">
      <dgm:prSet presAssocID="{68C6E4E9-7992-47AA-8620-C6D89466B20D}" presName="hierChild2" presStyleCnt="0"/>
      <dgm:spPr/>
    </dgm:pt>
    <dgm:pt modelId="{507AD499-3306-445D-BA4F-A11D38C797B0}" type="pres">
      <dgm:prSet presAssocID="{BD1D5DEF-B1C4-4646-8AB8-FD83330426DD}" presName="hierRoot1" presStyleCnt="0"/>
      <dgm:spPr/>
    </dgm:pt>
    <dgm:pt modelId="{53C3F193-E61E-41D1-8B18-0F4D48BF3F5C}" type="pres">
      <dgm:prSet presAssocID="{BD1D5DEF-B1C4-4646-8AB8-FD83330426DD}" presName="composite" presStyleCnt="0"/>
      <dgm:spPr/>
    </dgm:pt>
    <dgm:pt modelId="{EF4DBB33-F20A-468F-AEF9-D9FF713A575A}" type="pres">
      <dgm:prSet presAssocID="{BD1D5DEF-B1C4-4646-8AB8-FD83330426DD}" presName="background" presStyleLbl="node0" presStyleIdx="1" presStyleCnt="3"/>
      <dgm:spPr/>
    </dgm:pt>
    <dgm:pt modelId="{1EDB585E-F41F-4EE0-AF56-FCD9847E3930}" type="pres">
      <dgm:prSet presAssocID="{BD1D5DEF-B1C4-4646-8AB8-FD83330426DD}" presName="text" presStyleLbl="fgAcc0" presStyleIdx="1" presStyleCnt="3" custScaleY="108235" custLinFactNeighborX="-320" custLinFactNeighborY="-30743">
        <dgm:presLayoutVars>
          <dgm:chPref val="3"/>
        </dgm:presLayoutVars>
      </dgm:prSet>
      <dgm:spPr/>
    </dgm:pt>
    <dgm:pt modelId="{5D6A4181-F18E-4511-B4CA-D4B0378EB179}" type="pres">
      <dgm:prSet presAssocID="{BD1D5DEF-B1C4-4646-8AB8-FD83330426DD}" presName="hierChild2" presStyleCnt="0"/>
      <dgm:spPr/>
    </dgm:pt>
    <dgm:pt modelId="{BB06ADDF-9F1F-49F3-9754-C86F4477A64E}" type="pres">
      <dgm:prSet presAssocID="{69C9CD89-DE23-4D8E-B113-FD4B736B04B4}" presName="hierRoot1" presStyleCnt="0"/>
      <dgm:spPr/>
    </dgm:pt>
    <dgm:pt modelId="{C1E4005C-224E-4CC6-8B91-2190E49442D8}" type="pres">
      <dgm:prSet presAssocID="{69C9CD89-DE23-4D8E-B113-FD4B736B04B4}" presName="composite" presStyleCnt="0"/>
      <dgm:spPr/>
    </dgm:pt>
    <dgm:pt modelId="{CD88683A-BCFC-472B-A4DF-67C8A713F08B}" type="pres">
      <dgm:prSet presAssocID="{69C9CD89-DE23-4D8E-B113-FD4B736B04B4}" presName="background" presStyleLbl="node0" presStyleIdx="2" presStyleCnt="3"/>
      <dgm:spPr/>
    </dgm:pt>
    <dgm:pt modelId="{77F10F5A-2AF9-4085-824E-8B8FBF54B2DD}" type="pres">
      <dgm:prSet presAssocID="{69C9CD89-DE23-4D8E-B113-FD4B736B04B4}" presName="text" presStyleLbl="fgAcc0" presStyleIdx="2" presStyleCnt="3" custLinFactNeighborX="-960" custLinFactNeighborY="-30743">
        <dgm:presLayoutVars>
          <dgm:chPref val="3"/>
        </dgm:presLayoutVars>
      </dgm:prSet>
      <dgm:spPr/>
    </dgm:pt>
    <dgm:pt modelId="{94D497C3-5A29-4DB3-9E0A-D22FFEB753F7}" type="pres">
      <dgm:prSet presAssocID="{69C9CD89-DE23-4D8E-B113-FD4B736B04B4}" presName="hierChild2" presStyleCnt="0"/>
      <dgm:spPr/>
    </dgm:pt>
  </dgm:ptLst>
  <dgm:cxnLst>
    <dgm:cxn modelId="{C083F300-E78E-44B6-8065-6758F1058255}" type="presOf" srcId="{BD1D5DEF-B1C4-4646-8AB8-FD83330426DD}" destId="{1EDB585E-F41F-4EE0-AF56-FCD9847E3930}" srcOrd="0" destOrd="0" presId="urn:microsoft.com/office/officeart/2005/8/layout/hierarchy1"/>
    <dgm:cxn modelId="{62B9B43A-268A-4732-89D8-D35033750487}" type="presOf" srcId="{69C9CD89-DE23-4D8E-B113-FD4B736B04B4}" destId="{77F10F5A-2AF9-4085-824E-8B8FBF54B2DD}" srcOrd="0" destOrd="0" presId="urn:microsoft.com/office/officeart/2005/8/layout/hierarchy1"/>
    <dgm:cxn modelId="{71DC7F4E-3306-476A-97A3-AD4B7D02FEE4}" srcId="{FE69C3E1-8083-4CC2-8644-098AA2BF6168}" destId="{68C6E4E9-7992-47AA-8620-C6D89466B20D}" srcOrd="0" destOrd="0" parTransId="{41693A64-D279-4DA6-A7E5-47A643D395D2}" sibTransId="{C56E8920-772B-4277-992D-633641FFF46C}"/>
    <dgm:cxn modelId="{0F744E6B-88CD-479B-86C8-22096DB8020D}" srcId="{FE69C3E1-8083-4CC2-8644-098AA2BF6168}" destId="{BD1D5DEF-B1C4-4646-8AB8-FD83330426DD}" srcOrd="1" destOrd="0" parTransId="{666F562A-4276-4ADF-BEFD-142A839B3E87}" sibTransId="{CD9D82E5-0E0B-4650-AB51-74278E619ECF}"/>
    <dgm:cxn modelId="{826C7C80-2931-413E-9361-454C1DF4DF1A}" type="presOf" srcId="{68C6E4E9-7992-47AA-8620-C6D89466B20D}" destId="{87F925B0-E270-4E8E-A848-C57125EDED3D}" srcOrd="0" destOrd="0" presId="urn:microsoft.com/office/officeart/2005/8/layout/hierarchy1"/>
    <dgm:cxn modelId="{1DAE3799-426B-47B7-ACC7-3634EBFB430E}" type="presOf" srcId="{FE69C3E1-8083-4CC2-8644-098AA2BF6168}" destId="{E2809BB2-584F-42B7-A9F4-32F01B2D6E9F}" srcOrd="0" destOrd="0" presId="urn:microsoft.com/office/officeart/2005/8/layout/hierarchy1"/>
    <dgm:cxn modelId="{C2AD46B9-D704-406A-B7FC-299AF53BA4C9}" srcId="{FE69C3E1-8083-4CC2-8644-098AA2BF6168}" destId="{69C9CD89-DE23-4D8E-B113-FD4B736B04B4}" srcOrd="2" destOrd="0" parTransId="{39908E0C-D6AF-490C-BD9C-89A6D5116E4E}" sibTransId="{BFB0F6AB-2E17-4B50-9F2C-761F750A9C36}"/>
    <dgm:cxn modelId="{358FF421-A75A-4A8B-BA36-D5B6880366E1}" type="presParOf" srcId="{E2809BB2-584F-42B7-A9F4-32F01B2D6E9F}" destId="{D48D7B24-953C-4613-B20D-76B14264650F}" srcOrd="0" destOrd="0" presId="urn:microsoft.com/office/officeart/2005/8/layout/hierarchy1"/>
    <dgm:cxn modelId="{39A68CA6-0185-4FA0-ABAE-A2D07CA51A43}" type="presParOf" srcId="{D48D7B24-953C-4613-B20D-76B14264650F}" destId="{0D03E3C7-16C9-4DA7-ACED-A336CA7F4C1B}" srcOrd="0" destOrd="0" presId="urn:microsoft.com/office/officeart/2005/8/layout/hierarchy1"/>
    <dgm:cxn modelId="{4CB273B0-E4B5-47B1-A33D-D5AAD1E4A46C}" type="presParOf" srcId="{0D03E3C7-16C9-4DA7-ACED-A336CA7F4C1B}" destId="{587301D0-BDE1-4C97-80E5-C191ADF65AB0}" srcOrd="0" destOrd="0" presId="urn:microsoft.com/office/officeart/2005/8/layout/hierarchy1"/>
    <dgm:cxn modelId="{734E703A-57AC-4A87-956C-1A88A0D3B8E9}" type="presParOf" srcId="{0D03E3C7-16C9-4DA7-ACED-A336CA7F4C1B}" destId="{87F925B0-E270-4E8E-A848-C57125EDED3D}" srcOrd="1" destOrd="0" presId="urn:microsoft.com/office/officeart/2005/8/layout/hierarchy1"/>
    <dgm:cxn modelId="{0544489F-A7B8-4BC5-9063-25F6E8CA52CE}" type="presParOf" srcId="{D48D7B24-953C-4613-B20D-76B14264650F}" destId="{7D6430E9-CB2A-4244-9725-2FD999B0A8CD}" srcOrd="1" destOrd="0" presId="urn:microsoft.com/office/officeart/2005/8/layout/hierarchy1"/>
    <dgm:cxn modelId="{52D480AC-77E9-41FA-A536-CA6331BC5BED}" type="presParOf" srcId="{E2809BB2-584F-42B7-A9F4-32F01B2D6E9F}" destId="{507AD499-3306-445D-BA4F-A11D38C797B0}" srcOrd="1" destOrd="0" presId="urn:microsoft.com/office/officeart/2005/8/layout/hierarchy1"/>
    <dgm:cxn modelId="{82F69AC4-E34F-4910-92F6-A748F5F3D537}" type="presParOf" srcId="{507AD499-3306-445D-BA4F-A11D38C797B0}" destId="{53C3F193-E61E-41D1-8B18-0F4D48BF3F5C}" srcOrd="0" destOrd="0" presId="urn:microsoft.com/office/officeart/2005/8/layout/hierarchy1"/>
    <dgm:cxn modelId="{9007E0F5-A2E9-4AD1-83FD-0BF8493079BF}" type="presParOf" srcId="{53C3F193-E61E-41D1-8B18-0F4D48BF3F5C}" destId="{EF4DBB33-F20A-468F-AEF9-D9FF713A575A}" srcOrd="0" destOrd="0" presId="urn:microsoft.com/office/officeart/2005/8/layout/hierarchy1"/>
    <dgm:cxn modelId="{BEE07248-D5DD-48BD-8822-CFC86A3FE671}" type="presParOf" srcId="{53C3F193-E61E-41D1-8B18-0F4D48BF3F5C}" destId="{1EDB585E-F41F-4EE0-AF56-FCD9847E3930}" srcOrd="1" destOrd="0" presId="urn:microsoft.com/office/officeart/2005/8/layout/hierarchy1"/>
    <dgm:cxn modelId="{33D1065A-61A0-4A23-AE94-88386EC16990}" type="presParOf" srcId="{507AD499-3306-445D-BA4F-A11D38C797B0}" destId="{5D6A4181-F18E-4511-B4CA-D4B0378EB179}" srcOrd="1" destOrd="0" presId="urn:microsoft.com/office/officeart/2005/8/layout/hierarchy1"/>
    <dgm:cxn modelId="{DC4740A7-21FF-417D-8E69-3119611826F1}" type="presParOf" srcId="{E2809BB2-584F-42B7-A9F4-32F01B2D6E9F}" destId="{BB06ADDF-9F1F-49F3-9754-C86F4477A64E}" srcOrd="2" destOrd="0" presId="urn:microsoft.com/office/officeart/2005/8/layout/hierarchy1"/>
    <dgm:cxn modelId="{A2E9216B-3F96-47EC-A719-46CCB34271A2}" type="presParOf" srcId="{BB06ADDF-9F1F-49F3-9754-C86F4477A64E}" destId="{C1E4005C-224E-4CC6-8B91-2190E49442D8}" srcOrd="0" destOrd="0" presId="urn:microsoft.com/office/officeart/2005/8/layout/hierarchy1"/>
    <dgm:cxn modelId="{94121307-B299-47A9-8404-1B2F317B7A02}" type="presParOf" srcId="{C1E4005C-224E-4CC6-8B91-2190E49442D8}" destId="{CD88683A-BCFC-472B-A4DF-67C8A713F08B}" srcOrd="0" destOrd="0" presId="urn:microsoft.com/office/officeart/2005/8/layout/hierarchy1"/>
    <dgm:cxn modelId="{DD933136-3674-4115-AE71-39C63F348DF4}" type="presParOf" srcId="{C1E4005C-224E-4CC6-8B91-2190E49442D8}" destId="{77F10F5A-2AF9-4085-824E-8B8FBF54B2DD}" srcOrd="1" destOrd="0" presId="urn:microsoft.com/office/officeart/2005/8/layout/hierarchy1"/>
    <dgm:cxn modelId="{9C8D385C-CC7C-4F2E-9947-0E7A0ACF72E5}" type="presParOf" srcId="{BB06ADDF-9F1F-49F3-9754-C86F4477A64E}" destId="{94D497C3-5A29-4DB3-9E0A-D22FFEB753F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CC11D1-CEC1-45F2-BB0A-23D04FFE5649}" type="doc">
      <dgm:prSet loTypeId="urn:microsoft.com/office/officeart/2005/8/layout/process1" loCatId="process" qsTypeId="urn:microsoft.com/office/officeart/2005/8/quickstyle/simple1" qsCatId="simple" csTypeId="urn:microsoft.com/office/officeart/2005/8/colors/accent1_2" csCatId="accent1" phldr="1"/>
      <dgm:spPr/>
    </dgm:pt>
    <dgm:pt modelId="{49261A4B-B979-4474-8AE6-2D3E7B8B378C}">
      <dgm:prSet phldrT="[Testo]"/>
      <dgm:spPr/>
      <dgm:t>
        <a:bodyPr/>
        <a:lstStyle/>
        <a:p>
          <a:pPr algn="ctr"/>
          <a:r>
            <a:rPr lang="it-IT" dirty="0"/>
            <a:t>120 gg</a:t>
          </a:r>
        </a:p>
        <a:p>
          <a:pPr algn="ctr"/>
          <a:r>
            <a:rPr lang="it-IT" dirty="0"/>
            <a:t>tra notifica citazione e udienza di comparizione</a:t>
          </a:r>
        </a:p>
      </dgm:t>
    </dgm:pt>
    <dgm:pt modelId="{B349A6FC-6C5E-492D-AEEF-4EC97930F030}" type="parTrans" cxnId="{36F4F5EA-E9F4-4192-969D-826AE24F8EC6}">
      <dgm:prSet/>
      <dgm:spPr/>
      <dgm:t>
        <a:bodyPr/>
        <a:lstStyle/>
        <a:p>
          <a:endParaRPr lang="it-IT"/>
        </a:p>
      </dgm:t>
    </dgm:pt>
    <dgm:pt modelId="{BC0D9B4C-79F6-4ADF-9784-335373331F3D}" type="sibTrans" cxnId="{36F4F5EA-E9F4-4192-969D-826AE24F8EC6}">
      <dgm:prSet/>
      <dgm:spPr/>
      <dgm:t>
        <a:bodyPr/>
        <a:lstStyle/>
        <a:p>
          <a:endParaRPr lang="it-IT"/>
        </a:p>
      </dgm:t>
    </dgm:pt>
    <dgm:pt modelId="{5385729D-4C85-4C7F-9201-698FABB462F1}">
      <dgm:prSet phldrT="[Testo]"/>
      <dgm:spPr/>
      <dgm:t>
        <a:bodyPr/>
        <a:lstStyle/>
        <a:p>
          <a:pPr algn="ctr"/>
          <a:r>
            <a:rPr lang="it-IT" dirty="0"/>
            <a:t>70 gg</a:t>
          </a:r>
        </a:p>
        <a:p>
          <a:pPr algn="ctr"/>
          <a:r>
            <a:rPr lang="it-IT" dirty="0"/>
            <a:t>prima dell’udienza deve avvenire la costituzione del convenuto </a:t>
          </a:r>
        </a:p>
      </dgm:t>
    </dgm:pt>
    <dgm:pt modelId="{B6C362F8-F6EB-4473-833D-1B0F0983B016}" type="parTrans" cxnId="{F994675D-B619-41A3-AF71-2237F6CAC2F6}">
      <dgm:prSet/>
      <dgm:spPr/>
      <dgm:t>
        <a:bodyPr/>
        <a:lstStyle/>
        <a:p>
          <a:endParaRPr lang="it-IT"/>
        </a:p>
      </dgm:t>
    </dgm:pt>
    <dgm:pt modelId="{F6556044-F182-4046-B258-8C1DC479E972}" type="sibTrans" cxnId="{F994675D-B619-41A3-AF71-2237F6CAC2F6}">
      <dgm:prSet/>
      <dgm:spPr/>
      <dgm:t>
        <a:bodyPr/>
        <a:lstStyle/>
        <a:p>
          <a:endParaRPr lang="it-IT"/>
        </a:p>
      </dgm:t>
    </dgm:pt>
    <dgm:pt modelId="{A031472A-C9BE-4B96-8D47-D4A699984C62}">
      <dgm:prSet phldrT="[Testo]"/>
      <dgm:spPr/>
      <dgm:t>
        <a:bodyPr/>
        <a:lstStyle/>
        <a:p>
          <a:pPr algn="just"/>
          <a:r>
            <a:rPr lang="it-IT" dirty="0"/>
            <a:t>Scaduto il termine di 70 gg prima dell’udienza il Giudice deve provvedere entro 15 giorni</a:t>
          </a:r>
        </a:p>
      </dgm:t>
    </dgm:pt>
    <dgm:pt modelId="{A616D15C-39F6-4F21-A1E1-93E9D4F9E0DE}" type="parTrans" cxnId="{26F1D0FF-74E1-4464-8B45-93E2771C6133}">
      <dgm:prSet/>
      <dgm:spPr/>
      <dgm:t>
        <a:bodyPr/>
        <a:lstStyle/>
        <a:p>
          <a:endParaRPr lang="it-IT"/>
        </a:p>
      </dgm:t>
    </dgm:pt>
    <dgm:pt modelId="{1FD86F29-053C-4AB1-AF38-3122DC1466F4}" type="sibTrans" cxnId="{26F1D0FF-74E1-4464-8B45-93E2771C6133}">
      <dgm:prSet/>
      <dgm:spPr/>
      <dgm:t>
        <a:bodyPr/>
        <a:lstStyle/>
        <a:p>
          <a:endParaRPr lang="it-IT"/>
        </a:p>
      </dgm:t>
    </dgm:pt>
    <dgm:pt modelId="{1319FC5E-9A5C-45C8-A193-8239584BB3FD}" type="pres">
      <dgm:prSet presAssocID="{ABCC11D1-CEC1-45F2-BB0A-23D04FFE5649}" presName="Name0" presStyleCnt="0">
        <dgm:presLayoutVars>
          <dgm:dir/>
          <dgm:resizeHandles val="exact"/>
        </dgm:presLayoutVars>
      </dgm:prSet>
      <dgm:spPr/>
    </dgm:pt>
    <dgm:pt modelId="{66B44E7E-1F62-4A01-9F72-5F37642391EE}" type="pres">
      <dgm:prSet presAssocID="{49261A4B-B979-4474-8AE6-2D3E7B8B378C}" presName="node" presStyleLbl="node1" presStyleIdx="0" presStyleCnt="3" custScaleY="54265" custLinFactNeighborX="-836" custLinFactNeighborY="-9825">
        <dgm:presLayoutVars>
          <dgm:bulletEnabled val="1"/>
        </dgm:presLayoutVars>
      </dgm:prSet>
      <dgm:spPr/>
    </dgm:pt>
    <dgm:pt modelId="{078ADDB6-5EF2-40F5-ADA6-4AC30F0C8697}" type="pres">
      <dgm:prSet presAssocID="{BC0D9B4C-79F6-4ADF-9784-335373331F3D}" presName="sibTrans" presStyleLbl="sibTrans2D1" presStyleIdx="0" presStyleCnt="2" custScaleY="98230" custLinFactNeighborX="-1982" custLinFactNeighborY="20445"/>
      <dgm:spPr/>
    </dgm:pt>
    <dgm:pt modelId="{180D5ECC-34A1-4B4D-86D2-EABA15C16202}" type="pres">
      <dgm:prSet presAssocID="{BC0D9B4C-79F6-4ADF-9784-335373331F3D}" presName="connectorText" presStyleLbl="sibTrans2D1" presStyleIdx="0" presStyleCnt="2"/>
      <dgm:spPr/>
    </dgm:pt>
    <dgm:pt modelId="{DA0F3F47-68EB-4356-9B39-16B071B82D0F}" type="pres">
      <dgm:prSet presAssocID="{5385729D-4C85-4C7F-9201-698FABB462F1}" presName="node" presStyleLbl="node1" presStyleIdx="1" presStyleCnt="3" custScaleY="65692" custLinFactNeighborX="0" custLinFactNeighborY="-5818">
        <dgm:presLayoutVars>
          <dgm:bulletEnabled val="1"/>
        </dgm:presLayoutVars>
      </dgm:prSet>
      <dgm:spPr/>
    </dgm:pt>
    <dgm:pt modelId="{D3D49246-918A-431B-ACA5-84F43541D4AC}" type="pres">
      <dgm:prSet presAssocID="{F6556044-F182-4046-B258-8C1DC479E972}" presName="sibTrans" presStyleLbl="sibTrans2D1" presStyleIdx="1" presStyleCnt="2" custLinFactNeighborX="-3295" custLinFactNeighborY="16289"/>
      <dgm:spPr/>
    </dgm:pt>
    <dgm:pt modelId="{02F697C8-36DD-41E4-B203-0B7683F4C6B6}" type="pres">
      <dgm:prSet presAssocID="{F6556044-F182-4046-B258-8C1DC479E972}" presName="connectorText" presStyleLbl="sibTrans2D1" presStyleIdx="1" presStyleCnt="2"/>
      <dgm:spPr/>
    </dgm:pt>
    <dgm:pt modelId="{50034E27-FCFA-4700-A60D-D4119E7AF138}" type="pres">
      <dgm:prSet presAssocID="{A031472A-C9BE-4B96-8D47-D4A699984C62}" presName="node" presStyleLbl="node1" presStyleIdx="2" presStyleCnt="3" custScaleY="68771" custLinFactNeighborX="166" custLinFactNeighborY="-2905">
        <dgm:presLayoutVars>
          <dgm:bulletEnabled val="1"/>
        </dgm:presLayoutVars>
      </dgm:prSet>
      <dgm:spPr/>
    </dgm:pt>
  </dgm:ptLst>
  <dgm:cxnLst>
    <dgm:cxn modelId="{F19D8000-7A2F-4CD0-9228-7533A58CF30B}" type="presOf" srcId="{BC0D9B4C-79F6-4ADF-9784-335373331F3D}" destId="{078ADDB6-5EF2-40F5-ADA6-4AC30F0C8697}" srcOrd="0" destOrd="0" presId="urn:microsoft.com/office/officeart/2005/8/layout/process1"/>
    <dgm:cxn modelId="{530FE01F-E3AC-4BF2-A6B2-8652744BA7D7}" type="presOf" srcId="{49261A4B-B979-4474-8AE6-2D3E7B8B378C}" destId="{66B44E7E-1F62-4A01-9F72-5F37642391EE}" srcOrd="0" destOrd="0" presId="urn:microsoft.com/office/officeart/2005/8/layout/process1"/>
    <dgm:cxn modelId="{8EB05028-93E2-4742-8826-04948E2C212F}" type="presOf" srcId="{F6556044-F182-4046-B258-8C1DC479E972}" destId="{D3D49246-918A-431B-ACA5-84F43541D4AC}" srcOrd="0" destOrd="0" presId="urn:microsoft.com/office/officeart/2005/8/layout/process1"/>
    <dgm:cxn modelId="{C12EC13D-2298-4087-8F29-A92D9AD45097}" type="presOf" srcId="{5385729D-4C85-4C7F-9201-698FABB462F1}" destId="{DA0F3F47-68EB-4356-9B39-16B071B82D0F}" srcOrd="0" destOrd="0" presId="urn:microsoft.com/office/officeart/2005/8/layout/process1"/>
    <dgm:cxn modelId="{53FAEB42-457D-4A97-980E-31F0D87CF884}" type="presOf" srcId="{F6556044-F182-4046-B258-8C1DC479E972}" destId="{02F697C8-36DD-41E4-B203-0B7683F4C6B6}" srcOrd="1" destOrd="0" presId="urn:microsoft.com/office/officeart/2005/8/layout/process1"/>
    <dgm:cxn modelId="{F994675D-B619-41A3-AF71-2237F6CAC2F6}" srcId="{ABCC11D1-CEC1-45F2-BB0A-23D04FFE5649}" destId="{5385729D-4C85-4C7F-9201-698FABB462F1}" srcOrd="1" destOrd="0" parTransId="{B6C362F8-F6EB-4473-833D-1B0F0983B016}" sibTransId="{F6556044-F182-4046-B258-8C1DC479E972}"/>
    <dgm:cxn modelId="{050C1F84-4C7D-4BC9-BB1A-A461002275F1}" type="presOf" srcId="{A031472A-C9BE-4B96-8D47-D4A699984C62}" destId="{50034E27-FCFA-4700-A60D-D4119E7AF138}" srcOrd="0" destOrd="0" presId="urn:microsoft.com/office/officeart/2005/8/layout/process1"/>
    <dgm:cxn modelId="{28B41F87-BBDC-4720-9ACA-77AF3EB81CDC}" type="presOf" srcId="{BC0D9B4C-79F6-4ADF-9784-335373331F3D}" destId="{180D5ECC-34A1-4B4D-86D2-EABA15C16202}" srcOrd="1" destOrd="0" presId="urn:microsoft.com/office/officeart/2005/8/layout/process1"/>
    <dgm:cxn modelId="{677721D5-4E24-4F44-A295-9CF39E9B38C3}" type="presOf" srcId="{ABCC11D1-CEC1-45F2-BB0A-23D04FFE5649}" destId="{1319FC5E-9A5C-45C8-A193-8239584BB3FD}" srcOrd="0" destOrd="0" presId="urn:microsoft.com/office/officeart/2005/8/layout/process1"/>
    <dgm:cxn modelId="{36F4F5EA-E9F4-4192-969D-826AE24F8EC6}" srcId="{ABCC11D1-CEC1-45F2-BB0A-23D04FFE5649}" destId="{49261A4B-B979-4474-8AE6-2D3E7B8B378C}" srcOrd="0" destOrd="0" parTransId="{B349A6FC-6C5E-492D-AEEF-4EC97930F030}" sibTransId="{BC0D9B4C-79F6-4ADF-9784-335373331F3D}"/>
    <dgm:cxn modelId="{26F1D0FF-74E1-4464-8B45-93E2771C6133}" srcId="{ABCC11D1-CEC1-45F2-BB0A-23D04FFE5649}" destId="{A031472A-C9BE-4B96-8D47-D4A699984C62}" srcOrd="2" destOrd="0" parTransId="{A616D15C-39F6-4F21-A1E1-93E9D4F9E0DE}" sibTransId="{1FD86F29-053C-4AB1-AF38-3122DC1466F4}"/>
    <dgm:cxn modelId="{7D2B3259-2EB0-42DD-9451-8B48276A2D62}" type="presParOf" srcId="{1319FC5E-9A5C-45C8-A193-8239584BB3FD}" destId="{66B44E7E-1F62-4A01-9F72-5F37642391EE}" srcOrd="0" destOrd="0" presId="urn:microsoft.com/office/officeart/2005/8/layout/process1"/>
    <dgm:cxn modelId="{B4A36696-EA96-4381-AA12-77C16BF57712}" type="presParOf" srcId="{1319FC5E-9A5C-45C8-A193-8239584BB3FD}" destId="{078ADDB6-5EF2-40F5-ADA6-4AC30F0C8697}" srcOrd="1" destOrd="0" presId="urn:microsoft.com/office/officeart/2005/8/layout/process1"/>
    <dgm:cxn modelId="{60326855-4F50-40F3-BB35-5F02C0E1DF93}" type="presParOf" srcId="{078ADDB6-5EF2-40F5-ADA6-4AC30F0C8697}" destId="{180D5ECC-34A1-4B4D-86D2-EABA15C16202}" srcOrd="0" destOrd="0" presId="urn:microsoft.com/office/officeart/2005/8/layout/process1"/>
    <dgm:cxn modelId="{A18BE9EC-C944-41AF-85FE-62AE13821C0E}" type="presParOf" srcId="{1319FC5E-9A5C-45C8-A193-8239584BB3FD}" destId="{DA0F3F47-68EB-4356-9B39-16B071B82D0F}" srcOrd="2" destOrd="0" presId="urn:microsoft.com/office/officeart/2005/8/layout/process1"/>
    <dgm:cxn modelId="{CCAB737E-4ED0-4FF3-9E80-D9316FB7B444}" type="presParOf" srcId="{1319FC5E-9A5C-45C8-A193-8239584BB3FD}" destId="{D3D49246-918A-431B-ACA5-84F43541D4AC}" srcOrd="3" destOrd="0" presId="urn:microsoft.com/office/officeart/2005/8/layout/process1"/>
    <dgm:cxn modelId="{3BA16B7F-D595-49CB-9783-DF424882438F}" type="presParOf" srcId="{D3D49246-918A-431B-ACA5-84F43541D4AC}" destId="{02F697C8-36DD-41E4-B203-0B7683F4C6B6}" srcOrd="0" destOrd="0" presId="urn:microsoft.com/office/officeart/2005/8/layout/process1"/>
    <dgm:cxn modelId="{5FAAEFE0-3A9D-4580-914D-F128656518A0}" type="presParOf" srcId="{1319FC5E-9A5C-45C8-A193-8239584BB3FD}" destId="{50034E27-FCFA-4700-A60D-D4119E7AF138}"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916F3C-AEC8-44C3-A4E3-28ED25933209}" type="doc">
      <dgm:prSet loTypeId="urn:microsoft.com/office/officeart/2005/8/layout/pyramid3" loCatId="pyramid" qsTypeId="urn:microsoft.com/office/officeart/2005/8/quickstyle/simple3" qsCatId="simple" csTypeId="urn:microsoft.com/office/officeart/2005/8/colors/accent1_2" csCatId="accent1" phldr="1"/>
      <dgm:spPr/>
    </dgm:pt>
    <dgm:pt modelId="{00101CBD-BA30-4D7D-AC51-B343272B6B0D}">
      <dgm:prSet phldrT="[Testo]" custT="1"/>
      <dgm:spPr/>
      <dgm:t>
        <a:bodyPr/>
        <a:lstStyle/>
        <a:p>
          <a:pPr algn="ctr"/>
          <a:r>
            <a:rPr lang="it-IT" sz="1800" u="sng" dirty="0"/>
            <a:t>40 giorni prima dell’udienza le parti possono con apposita memoria</a:t>
          </a:r>
          <a:r>
            <a:rPr lang="it-IT" sz="1300" dirty="0"/>
            <a:t>:</a:t>
          </a:r>
        </a:p>
        <a:p>
          <a:pPr algn="just"/>
          <a:r>
            <a:rPr lang="it-IT" sz="1400" dirty="0"/>
            <a:t>Proporre domande e eccezioni conseguenti la domanda riconvenzionale del convenuto o la difesa del terzo,</a:t>
          </a:r>
        </a:p>
        <a:p>
          <a:pPr algn="just"/>
          <a:r>
            <a:rPr lang="it-IT" sz="1400" dirty="0"/>
            <a:t>Precisare o modificare le domande, eccezione e conclusioni già proposte,</a:t>
          </a:r>
        </a:p>
        <a:p>
          <a:pPr algn="just"/>
          <a:r>
            <a:rPr lang="it-IT" sz="1400" dirty="0"/>
            <a:t>L</a:t>
          </a:r>
          <a:r>
            <a:rPr lang="it-IT" sz="1400" b="1" u="sng" dirty="0">
              <a:effectLst/>
            </a:rPr>
            <a:t>’attore</a:t>
          </a:r>
          <a:r>
            <a:rPr lang="it-IT" sz="1400" dirty="0"/>
            <a:t> può chiedere </a:t>
          </a:r>
          <a:r>
            <a:rPr lang="it-IT" sz="1400" b="1" dirty="0">
              <a:effectLst>
                <a:outerShdw blurRad="38100" dist="38100" dir="2700000" algn="tl">
                  <a:srgbClr val="000000">
                    <a:alpha val="43137"/>
                  </a:srgbClr>
                </a:outerShdw>
              </a:effectLst>
            </a:rPr>
            <a:t>a pena decadenza </a:t>
          </a:r>
          <a:r>
            <a:rPr lang="it-IT" sz="1400" dirty="0"/>
            <a:t>di chiamare un terzo </a:t>
          </a:r>
          <a:r>
            <a:rPr lang="it-IT" sz="1400" b="1" dirty="0"/>
            <a:t>se</a:t>
          </a:r>
          <a:r>
            <a:rPr lang="it-IT" sz="1400" dirty="0"/>
            <a:t> l’esigenza è sorta a seguito della difesa del convenuto (modifica 269 c.3 c.p.c.).</a:t>
          </a:r>
        </a:p>
      </dgm:t>
    </dgm:pt>
    <dgm:pt modelId="{3ED57333-0334-4951-B186-0CCAECD923BB}" type="parTrans" cxnId="{042F894D-53E3-47C9-B386-45A29F72D6D3}">
      <dgm:prSet/>
      <dgm:spPr/>
      <dgm:t>
        <a:bodyPr/>
        <a:lstStyle/>
        <a:p>
          <a:endParaRPr lang="it-IT"/>
        </a:p>
      </dgm:t>
    </dgm:pt>
    <dgm:pt modelId="{D52A4C23-9FB3-49CB-AF35-860F119CED8B}" type="sibTrans" cxnId="{042F894D-53E3-47C9-B386-45A29F72D6D3}">
      <dgm:prSet/>
      <dgm:spPr/>
      <dgm:t>
        <a:bodyPr/>
        <a:lstStyle/>
        <a:p>
          <a:endParaRPr lang="it-IT"/>
        </a:p>
      </dgm:t>
    </dgm:pt>
    <dgm:pt modelId="{D1543F5F-70C7-4573-ADB4-201A98E28C7C}">
      <dgm:prSet phldrT="[Testo]" custT="1"/>
      <dgm:spPr/>
      <dgm:t>
        <a:bodyPr/>
        <a:lstStyle/>
        <a:p>
          <a:pPr algn="ctr"/>
          <a:r>
            <a:rPr lang="it-IT" sz="1800" u="sng" dirty="0"/>
            <a:t>20 giorni prima dell’udienza le parti possono</a:t>
          </a:r>
          <a:r>
            <a:rPr lang="it-IT" sz="1600" dirty="0"/>
            <a:t>:</a:t>
          </a:r>
        </a:p>
        <a:p>
          <a:pPr algn="just"/>
          <a:r>
            <a:rPr lang="it-IT" sz="1400" dirty="0"/>
            <a:t>Replicare a domande ed eccezioni nuove o modificate</a:t>
          </a:r>
        </a:p>
        <a:p>
          <a:pPr algn="just"/>
          <a:r>
            <a:rPr lang="it-IT" sz="1400" dirty="0"/>
            <a:t>Proporre eccezioni conseguenza delle domande nuove formulate nella precedente memoria</a:t>
          </a:r>
        </a:p>
        <a:p>
          <a:pPr algn="just"/>
          <a:r>
            <a:rPr lang="it-IT" sz="1400" dirty="0"/>
            <a:t>     Formulare istanze istruttorie e depositare documenti</a:t>
          </a:r>
        </a:p>
      </dgm:t>
    </dgm:pt>
    <dgm:pt modelId="{DDC9C74A-1E94-4E69-B6EF-A59772A13549}" type="parTrans" cxnId="{F80D3BFE-AAEF-452C-B40A-0C368A68413D}">
      <dgm:prSet/>
      <dgm:spPr/>
      <dgm:t>
        <a:bodyPr/>
        <a:lstStyle/>
        <a:p>
          <a:endParaRPr lang="it-IT"/>
        </a:p>
      </dgm:t>
    </dgm:pt>
    <dgm:pt modelId="{A0CAF1E5-C8AC-4B53-9576-D9006A420984}" type="sibTrans" cxnId="{F80D3BFE-AAEF-452C-B40A-0C368A68413D}">
      <dgm:prSet/>
      <dgm:spPr/>
      <dgm:t>
        <a:bodyPr/>
        <a:lstStyle/>
        <a:p>
          <a:endParaRPr lang="it-IT"/>
        </a:p>
      </dgm:t>
    </dgm:pt>
    <dgm:pt modelId="{4A84B940-CE63-447B-94CC-B3659B74D0A5}">
      <dgm:prSet phldrT="[Testo]" custT="1"/>
      <dgm:spPr/>
      <dgm:t>
        <a:bodyPr/>
        <a:lstStyle/>
        <a:p>
          <a:pPr algn="ctr"/>
          <a:r>
            <a:rPr lang="it-IT" sz="1800" u="sng" dirty="0"/>
            <a:t>10 gg prima </a:t>
          </a:r>
        </a:p>
        <a:p>
          <a:pPr algn="just"/>
          <a:r>
            <a:rPr lang="it-IT" sz="1600" dirty="0"/>
            <a:t>		replicare </a:t>
          </a:r>
        </a:p>
        <a:p>
          <a:pPr algn="ctr"/>
          <a:r>
            <a:rPr lang="it-IT" sz="1600" dirty="0"/>
            <a:t> e prova contraria</a:t>
          </a:r>
        </a:p>
        <a:p>
          <a:pPr algn="ctr"/>
          <a:endParaRPr lang="it-IT" sz="2100" dirty="0"/>
        </a:p>
      </dgm:t>
    </dgm:pt>
    <dgm:pt modelId="{536368BD-671E-48B3-B295-C0A229839B52}" type="parTrans" cxnId="{3F04C68F-AB77-4CE3-8601-DBC644032CB9}">
      <dgm:prSet/>
      <dgm:spPr/>
      <dgm:t>
        <a:bodyPr/>
        <a:lstStyle/>
        <a:p>
          <a:endParaRPr lang="it-IT"/>
        </a:p>
      </dgm:t>
    </dgm:pt>
    <dgm:pt modelId="{A3E14745-65E7-404C-AE14-0152EFEA1F3D}" type="sibTrans" cxnId="{3F04C68F-AB77-4CE3-8601-DBC644032CB9}">
      <dgm:prSet/>
      <dgm:spPr/>
      <dgm:t>
        <a:bodyPr/>
        <a:lstStyle/>
        <a:p>
          <a:endParaRPr lang="it-IT"/>
        </a:p>
      </dgm:t>
    </dgm:pt>
    <dgm:pt modelId="{4D4E6F7C-BC88-41E2-91F4-F6F0F2ADC458}" type="pres">
      <dgm:prSet presAssocID="{2C916F3C-AEC8-44C3-A4E3-28ED25933209}" presName="Name0" presStyleCnt="0">
        <dgm:presLayoutVars>
          <dgm:dir/>
          <dgm:animLvl val="lvl"/>
          <dgm:resizeHandles val="exact"/>
        </dgm:presLayoutVars>
      </dgm:prSet>
      <dgm:spPr/>
    </dgm:pt>
    <dgm:pt modelId="{133E72FE-EA25-439D-B411-BFB6E5AE0ED4}" type="pres">
      <dgm:prSet presAssocID="{00101CBD-BA30-4D7D-AC51-B343272B6B0D}" presName="Name8" presStyleCnt="0"/>
      <dgm:spPr/>
    </dgm:pt>
    <dgm:pt modelId="{CAE5A043-5C43-4A4B-AC8A-CA0A1798708C}" type="pres">
      <dgm:prSet presAssocID="{00101CBD-BA30-4D7D-AC51-B343272B6B0D}" presName="level" presStyleLbl="node1" presStyleIdx="0" presStyleCnt="3" custScaleY="124194" custLinFactNeighborX="-93" custLinFactNeighborY="-19117">
        <dgm:presLayoutVars>
          <dgm:chMax val="1"/>
          <dgm:bulletEnabled val="1"/>
        </dgm:presLayoutVars>
      </dgm:prSet>
      <dgm:spPr/>
    </dgm:pt>
    <dgm:pt modelId="{D234C4A5-862A-4FAE-B17C-046827B7A58B}" type="pres">
      <dgm:prSet presAssocID="{00101CBD-BA30-4D7D-AC51-B343272B6B0D}" presName="levelTx" presStyleLbl="revTx" presStyleIdx="0" presStyleCnt="0">
        <dgm:presLayoutVars>
          <dgm:chMax val="1"/>
          <dgm:bulletEnabled val="1"/>
        </dgm:presLayoutVars>
      </dgm:prSet>
      <dgm:spPr/>
    </dgm:pt>
    <dgm:pt modelId="{C7612DD4-BC14-440D-BAB8-9BF93E60D56E}" type="pres">
      <dgm:prSet presAssocID="{D1543F5F-70C7-4573-ADB4-201A98E28C7C}" presName="Name8" presStyleCnt="0"/>
      <dgm:spPr/>
    </dgm:pt>
    <dgm:pt modelId="{6083ADCF-7963-4D2F-A2EE-2B911961929C}" type="pres">
      <dgm:prSet presAssocID="{D1543F5F-70C7-4573-ADB4-201A98E28C7C}" presName="level" presStyleLbl="node1" presStyleIdx="1" presStyleCnt="3" custScaleX="100989" custLinFactNeighborY="0">
        <dgm:presLayoutVars>
          <dgm:chMax val="1"/>
          <dgm:bulletEnabled val="1"/>
        </dgm:presLayoutVars>
      </dgm:prSet>
      <dgm:spPr/>
    </dgm:pt>
    <dgm:pt modelId="{ED0E679C-6EC5-4ACB-8E24-4D55A52E83DC}" type="pres">
      <dgm:prSet presAssocID="{D1543F5F-70C7-4573-ADB4-201A98E28C7C}" presName="levelTx" presStyleLbl="revTx" presStyleIdx="0" presStyleCnt="0">
        <dgm:presLayoutVars>
          <dgm:chMax val="1"/>
          <dgm:bulletEnabled val="1"/>
        </dgm:presLayoutVars>
      </dgm:prSet>
      <dgm:spPr/>
    </dgm:pt>
    <dgm:pt modelId="{5F5B3304-31AC-4C92-861C-85B8DC4469E5}" type="pres">
      <dgm:prSet presAssocID="{4A84B940-CE63-447B-94CC-B3659B74D0A5}" presName="Name8" presStyleCnt="0"/>
      <dgm:spPr/>
    </dgm:pt>
    <dgm:pt modelId="{4792EE3F-704B-4C69-B44B-CEDCFA46836F}" type="pres">
      <dgm:prSet presAssocID="{4A84B940-CE63-447B-94CC-B3659B74D0A5}" presName="level" presStyleLbl="node1" presStyleIdx="2" presStyleCnt="3" custAng="0" custScaleX="103074" custScaleY="134778" custLinFactNeighborX="-248" custLinFactNeighborY="1229">
        <dgm:presLayoutVars>
          <dgm:chMax val="1"/>
          <dgm:bulletEnabled val="1"/>
        </dgm:presLayoutVars>
      </dgm:prSet>
      <dgm:spPr/>
    </dgm:pt>
    <dgm:pt modelId="{55E2A2C7-98B2-4D2E-8FC2-5FA208A33B1A}" type="pres">
      <dgm:prSet presAssocID="{4A84B940-CE63-447B-94CC-B3659B74D0A5}" presName="levelTx" presStyleLbl="revTx" presStyleIdx="0" presStyleCnt="0">
        <dgm:presLayoutVars>
          <dgm:chMax val="1"/>
          <dgm:bulletEnabled val="1"/>
        </dgm:presLayoutVars>
      </dgm:prSet>
      <dgm:spPr/>
    </dgm:pt>
  </dgm:ptLst>
  <dgm:cxnLst>
    <dgm:cxn modelId="{FA493334-7110-4FBE-8A37-9B52EA75E8E0}" type="presOf" srcId="{00101CBD-BA30-4D7D-AC51-B343272B6B0D}" destId="{D234C4A5-862A-4FAE-B17C-046827B7A58B}" srcOrd="1" destOrd="0" presId="urn:microsoft.com/office/officeart/2005/8/layout/pyramid3"/>
    <dgm:cxn modelId="{042F894D-53E3-47C9-B386-45A29F72D6D3}" srcId="{2C916F3C-AEC8-44C3-A4E3-28ED25933209}" destId="{00101CBD-BA30-4D7D-AC51-B343272B6B0D}" srcOrd="0" destOrd="0" parTransId="{3ED57333-0334-4951-B186-0CCAECD923BB}" sibTransId="{D52A4C23-9FB3-49CB-AF35-860F119CED8B}"/>
    <dgm:cxn modelId="{D3AAEE5E-46BA-4575-9AA0-DC79DEC75A84}" type="presOf" srcId="{D1543F5F-70C7-4573-ADB4-201A98E28C7C}" destId="{6083ADCF-7963-4D2F-A2EE-2B911961929C}" srcOrd="0" destOrd="0" presId="urn:microsoft.com/office/officeart/2005/8/layout/pyramid3"/>
    <dgm:cxn modelId="{3F04C68F-AB77-4CE3-8601-DBC644032CB9}" srcId="{2C916F3C-AEC8-44C3-A4E3-28ED25933209}" destId="{4A84B940-CE63-447B-94CC-B3659B74D0A5}" srcOrd="2" destOrd="0" parTransId="{536368BD-671E-48B3-B295-C0A229839B52}" sibTransId="{A3E14745-65E7-404C-AE14-0152EFEA1F3D}"/>
    <dgm:cxn modelId="{5B0CE3A6-E2E4-4B22-8CE0-DDAFB4B6DBBB}" type="presOf" srcId="{4A84B940-CE63-447B-94CC-B3659B74D0A5}" destId="{4792EE3F-704B-4C69-B44B-CEDCFA46836F}" srcOrd="0" destOrd="0" presId="urn:microsoft.com/office/officeart/2005/8/layout/pyramid3"/>
    <dgm:cxn modelId="{7B9678BC-E03A-40FB-B803-6460AB004320}" type="presOf" srcId="{4A84B940-CE63-447B-94CC-B3659B74D0A5}" destId="{55E2A2C7-98B2-4D2E-8FC2-5FA208A33B1A}" srcOrd="1" destOrd="0" presId="urn:microsoft.com/office/officeart/2005/8/layout/pyramid3"/>
    <dgm:cxn modelId="{EB0B79C1-4B4F-458D-A6E4-D8E2D627DF87}" type="presOf" srcId="{2C916F3C-AEC8-44C3-A4E3-28ED25933209}" destId="{4D4E6F7C-BC88-41E2-91F4-F6F0F2ADC458}" srcOrd="0" destOrd="0" presId="urn:microsoft.com/office/officeart/2005/8/layout/pyramid3"/>
    <dgm:cxn modelId="{483EC6C4-47E9-4DFA-A559-E5D0F0708068}" type="presOf" srcId="{D1543F5F-70C7-4573-ADB4-201A98E28C7C}" destId="{ED0E679C-6EC5-4ACB-8E24-4D55A52E83DC}" srcOrd="1" destOrd="0" presId="urn:microsoft.com/office/officeart/2005/8/layout/pyramid3"/>
    <dgm:cxn modelId="{13E4D2E0-1AB2-48B5-83F4-013B248B2D42}" type="presOf" srcId="{00101CBD-BA30-4D7D-AC51-B343272B6B0D}" destId="{CAE5A043-5C43-4A4B-AC8A-CA0A1798708C}" srcOrd="0" destOrd="0" presId="urn:microsoft.com/office/officeart/2005/8/layout/pyramid3"/>
    <dgm:cxn modelId="{F80D3BFE-AAEF-452C-B40A-0C368A68413D}" srcId="{2C916F3C-AEC8-44C3-A4E3-28ED25933209}" destId="{D1543F5F-70C7-4573-ADB4-201A98E28C7C}" srcOrd="1" destOrd="0" parTransId="{DDC9C74A-1E94-4E69-B6EF-A59772A13549}" sibTransId="{A0CAF1E5-C8AC-4B53-9576-D9006A420984}"/>
    <dgm:cxn modelId="{3F218EF3-B9F2-4D0C-89F2-03E55EE25276}" type="presParOf" srcId="{4D4E6F7C-BC88-41E2-91F4-F6F0F2ADC458}" destId="{133E72FE-EA25-439D-B411-BFB6E5AE0ED4}" srcOrd="0" destOrd="0" presId="urn:microsoft.com/office/officeart/2005/8/layout/pyramid3"/>
    <dgm:cxn modelId="{6EA7AD2E-F14F-4F17-845F-00C205CD5C2A}" type="presParOf" srcId="{133E72FE-EA25-439D-B411-BFB6E5AE0ED4}" destId="{CAE5A043-5C43-4A4B-AC8A-CA0A1798708C}" srcOrd="0" destOrd="0" presId="urn:microsoft.com/office/officeart/2005/8/layout/pyramid3"/>
    <dgm:cxn modelId="{A41334BD-518D-4516-A730-9C944A30DFDC}" type="presParOf" srcId="{133E72FE-EA25-439D-B411-BFB6E5AE0ED4}" destId="{D234C4A5-862A-4FAE-B17C-046827B7A58B}" srcOrd="1" destOrd="0" presId="urn:microsoft.com/office/officeart/2005/8/layout/pyramid3"/>
    <dgm:cxn modelId="{5BB62659-FEC6-43A7-9243-F1B15443E9D4}" type="presParOf" srcId="{4D4E6F7C-BC88-41E2-91F4-F6F0F2ADC458}" destId="{C7612DD4-BC14-440D-BAB8-9BF93E60D56E}" srcOrd="1" destOrd="0" presId="urn:microsoft.com/office/officeart/2005/8/layout/pyramid3"/>
    <dgm:cxn modelId="{41CF1995-402E-4EEA-8094-B315884FF4CF}" type="presParOf" srcId="{C7612DD4-BC14-440D-BAB8-9BF93E60D56E}" destId="{6083ADCF-7963-4D2F-A2EE-2B911961929C}" srcOrd="0" destOrd="0" presId="urn:microsoft.com/office/officeart/2005/8/layout/pyramid3"/>
    <dgm:cxn modelId="{47CB2DF0-639C-42A6-AFDB-CF70D5EFB312}" type="presParOf" srcId="{C7612DD4-BC14-440D-BAB8-9BF93E60D56E}" destId="{ED0E679C-6EC5-4ACB-8E24-4D55A52E83DC}" srcOrd="1" destOrd="0" presId="urn:microsoft.com/office/officeart/2005/8/layout/pyramid3"/>
    <dgm:cxn modelId="{71300FAE-30E4-4036-B116-8FE76555F6AE}" type="presParOf" srcId="{4D4E6F7C-BC88-41E2-91F4-F6F0F2ADC458}" destId="{5F5B3304-31AC-4C92-861C-85B8DC4469E5}" srcOrd="2" destOrd="0" presId="urn:microsoft.com/office/officeart/2005/8/layout/pyramid3"/>
    <dgm:cxn modelId="{AECBBA69-94A7-4851-AE00-C1803FC63126}" type="presParOf" srcId="{5F5B3304-31AC-4C92-861C-85B8DC4469E5}" destId="{4792EE3F-704B-4C69-B44B-CEDCFA46836F}" srcOrd="0" destOrd="0" presId="urn:microsoft.com/office/officeart/2005/8/layout/pyramid3"/>
    <dgm:cxn modelId="{BDA652FB-30C5-40F5-9588-A9A54E06DF5B}" type="presParOf" srcId="{5F5B3304-31AC-4C92-861C-85B8DC4469E5}" destId="{55E2A2C7-98B2-4D2E-8FC2-5FA208A33B1A}"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04968FF-CF69-B24A-8E35-EFAA9547564F}" type="doc">
      <dgm:prSet loTypeId="urn:microsoft.com/office/officeart/2005/8/layout/process1" loCatId="" qsTypeId="urn:microsoft.com/office/officeart/2005/8/quickstyle/simple1" qsCatId="simple" csTypeId="urn:microsoft.com/office/officeart/2005/8/colors/colorful1" csCatId="colorful" phldr="1"/>
      <dgm:spPr/>
    </dgm:pt>
    <dgm:pt modelId="{3C57AD26-D05D-5640-96BF-51E1B8DDDC66}">
      <dgm:prSet phldrT="[Testo]"/>
      <dgm:spPr/>
      <dgm:t>
        <a:bodyPr/>
        <a:lstStyle/>
        <a:p>
          <a:r>
            <a:rPr lang="it-IT" b="1" dirty="0"/>
            <a:t>Art. 281-decies</a:t>
          </a:r>
          <a:endParaRPr lang="it-IT" dirty="0"/>
        </a:p>
        <a:p>
          <a:r>
            <a:rPr lang="it-IT" dirty="0"/>
            <a:t>Ambito di applicazione</a:t>
          </a:r>
        </a:p>
      </dgm:t>
    </dgm:pt>
    <dgm:pt modelId="{DA213ECA-008D-ED44-871B-6C550B23C439}" type="parTrans" cxnId="{113BFEBE-5EF3-8A40-91E4-A4BEAA72FCC6}">
      <dgm:prSet/>
      <dgm:spPr/>
      <dgm:t>
        <a:bodyPr/>
        <a:lstStyle/>
        <a:p>
          <a:endParaRPr lang="it-IT"/>
        </a:p>
      </dgm:t>
    </dgm:pt>
    <dgm:pt modelId="{F982EADF-912A-2A4C-AB4E-2848B6D0B09F}" type="sibTrans" cxnId="{113BFEBE-5EF3-8A40-91E4-A4BEAA72FCC6}">
      <dgm:prSet/>
      <dgm:spPr/>
      <dgm:t>
        <a:bodyPr/>
        <a:lstStyle/>
        <a:p>
          <a:endParaRPr lang="it-IT"/>
        </a:p>
      </dgm:t>
    </dgm:pt>
    <dgm:pt modelId="{4FDFC810-7364-874F-8CB5-A658FE8C5AC4}">
      <dgm:prSet phldrT="[Testo]"/>
      <dgm:spPr/>
      <dgm:t>
        <a:bodyPr/>
        <a:lstStyle/>
        <a:p>
          <a:r>
            <a:rPr lang="it-IT" b="1" dirty="0"/>
            <a:t>Art. 281-undecies</a:t>
          </a:r>
          <a:endParaRPr lang="it-IT" dirty="0"/>
        </a:p>
        <a:p>
          <a:r>
            <a:rPr lang="it-IT" dirty="0"/>
            <a:t>Forma della domanda e costituzione</a:t>
          </a:r>
        </a:p>
      </dgm:t>
    </dgm:pt>
    <dgm:pt modelId="{BE1FB582-4658-994C-A165-D0BD06AABA6C}" type="parTrans" cxnId="{E0F01B41-C600-9143-B9C9-F04EC3697974}">
      <dgm:prSet/>
      <dgm:spPr/>
      <dgm:t>
        <a:bodyPr/>
        <a:lstStyle/>
        <a:p>
          <a:endParaRPr lang="it-IT"/>
        </a:p>
      </dgm:t>
    </dgm:pt>
    <dgm:pt modelId="{3BB82ADF-BE0C-664C-9FEC-077B6486D64A}" type="sibTrans" cxnId="{E0F01B41-C600-9143-B9C9-F04EC3697974}">
      <dgm:prSet/>
      <dgm:spPr/>
      <dgm:t>
        <a:bodyPr/>
        <a:lstStyle/>
        <a:p>
          <a:endParaRPr lang="it-IT"/>
        </a:p>
      </dgm:t>
    </dgm:pt>
    <dgm:pt modelId="{E25813AB-2B21-8047-AD54-5DF37CE9F59C}">
      <dgm:prSet phldrT="[Testo]"/>
      <dgm:spPr/>
      <dgm:t>
        <a:bodyPr/>
        <a:lstStyle/>
        <a:p>
          <a:r>
            <a:rPr lang="it-IT" b="1" dirty="0"/>
            <a:t>Art. 281-duodecies</a:t>
          </a:r>
          <a:endParaRPr lang="it-IT" dirty="0"/>
        </a:p>
        <a:p>
          <a:r>
            <a:rPr lang="it-IT" dirty="0"/>
            <a:t>Procedimento</a:t>
          </a:r>
        </a:p>
      </dgm:t>
    </dgm:pt>
    <dgm:pt modelId="{670E121D-870F-9142-AB60-60891F5B330A}" type="parTrans" cxnId="{B452843D-C6B4-8D46-9A31-BBDDC36FBCB5}">
      <dgm:prSet/>
      <dgm:spPr/>
      <dgm:t>
        <a:bodyPr/>
        <a:lstStyle/>
        <a:p>
          <a:endParaRPr lang="it-IT"/>
        </a:p>
      </dgm:t>
    </dgm:pt>
    <dgm:pt modelId="{D4763EC1-FE61-864A-A61B-2D66641D6C52}" type="sibTrans" cxnId="{B452843D-C6B4-8D46-9A31-BBDDC36FBCB5}">
      <dgm:prSet/>
      <dgm:spPr/>
      <dgm:t>
        <a:bodyPr/>
        <a:lstStyle/>
        <a:p>
          <a:endParaRPr lang="it-IT"/>
        </a:p>
      </dgm:t>
    </dgm:pt>
    <dgm:pt modelId="{DF0B7189-4563-F24C-96B8-A9FCDBC8B400}">
      <dgm:prSet/>
      <dgm:spPr/>
      <dgm:t>
        <a:bodyPr/>
        <a:lstStyle/>
        <a:p>
          <a:r>
            <a:rPr lang="it-IT" b="1" dirty="0"/>
            <a:t>Art. 281-terdecies</a:t>
          </a:r>
          <a:endParaRPr lang="it-IT" dirty="0"/>
        </a:p>
        <a:p>
          <a:r>
            <a:rPr lang="it-IT" dirty="0"/>
            <a:t>Decisione</a:t>
          </a:r>
        </a:p>
      </dgm:t>
    </dgm:pt>
    <dgm:pt modelId="{17CB7B0F-19DE-A647-A063-116B9D7E218D}" type="parTrans" cxnId="{87957B5F-CF16-6846-BBEC-A5A1F3703E8A}">
      <dgm:prSet/>
      <dgm:spPr/>
      <dgm:t>
        <a:bodyPr/>
        <a:lstStyle/>
        <a:p>
          <a:endParaRPr lang="it-IT"/>
        </a:p>
      </dgm:t>
    </dgm:pt>
    <dgm:pt modelId="{6897D7BE-D5B7-AA44-A066-C1A6A742105A}" type="sibTrans" cxnId="{87957B5F-CF16-6846-BBEC-A5A1F3703E8A}">
      <dgm:prSet/>
      <dgm:spPr/>
      <dgm:t>
        <a:bodyPr/>
        <a:lstStyle/>
        <a:p>
          <a:endParaRPr lang="it-IT"/>
        </a:p>
      </dgm:t>
    </dgm:pt>
    <dgm:pt modelId="{EEB7AAB7-FC50-E34F-A270-3C77E651F7BA}" type="pres">
      <dgm:prSet presAssocID="{A04968FF-CF69-B24A-8E35-EFAA9547564F}" presName="Name0" presStyleCnt="0">
        <dgm:presLayoutVars>
          <dgm:dir/>
          <dgm:resizeHandles val="exact"/>
        </dgm:presLayoutVars>
      </dgm:prSet>
      <dgm:spPr/>
    </dgm:pt>
    <dgm:pt modelId="{A3B5C0EA-F2CC-3A41-80EA-DF1E12BBD9CF}" type="pres">
      <dgm:prSet presAssocID="{3C57AD26-D05D-5640-96BF-51E1B8DDDC66}" presName="node" presStyleLbl="node1" presStyleIdx="0" presStyleCnt="4" custScaleX="100018" custScaleY="153950">
        <dgm:presLayoutVars>
          <dgm:bulletEnabled val="1"/>
        </dgm:presLayoutVars>
      </dgm:prSet>
      <dgm:spPr/>
    </dgm:pt>
    <dgm:pt modelId="{CFF6F947-B634-C741-9455-0D2CFD26DED7}" type="pres">
      <dgm:prSet presAssocID="{F982EADF-912A-2A4C-AB4E-2848B6D0B09F}" presName="sibTrans" presStyleLbl="sibTrans2D1" presStyleIdx="0" presStyleCnt="3"/>
      <dgm:spPr/>
    </dgm:pt>
    <dgm:pt modelId="{05748EF7-67F3-B54A-BE28-C8856A900129}" type="pres">
      <dgm:prSet presAssocID="{F982EADF-912A-2A4C-AB4E-2848B6D0B09F}" presName="connectorText" presStyleLbl="sibTrans2D1" presStyleIdx="0" presStyleCnt="3"/>
      <dgm:spPr/>
    </dgm:pt>
    <dgm:pt modelId="{94AA9B4E-75CA-9948-B031-B065141D0116}" type="pres">
      <dgm:prSet presAssocID="{4FDFC810-7364-874F-8CB5-A658FE8C5AC4}" presName="node" presStyleLbl="node1" presStyleIdx="1" presStyleCnt="4" custScaleY="154110">
        <dgm:presLayoutVars>
          <dgm:bulletEnabled val="1"/>
        </dgm:presLayoutVars>
      </dgm:prSet>
      <dgm:spPr/>
    </dgm:pt>
    <dgm:pt modelId="{66D76D56-BFD3-854C-ACD9-36A2E341D721}" type="pres">
      <dgm:prSet presAssocID="{3BB82ADF-BE0C-664C-9FEC-077B6486D64A}" presName="sibTrans" presStyleLbl="sibTrans2D1" presStyleIdx="1" presStyleCnt="3"/>
      <dgm:spPr/>
    </dgm:pt>
    <dgm:pt modelId="{E3C65B8F-B7DC-6F48-A618-EDB5B4F1A785}" type="pres">
      <dgm:prSet presAssocID="{3BB82ADF-BE0C-664C-9FEC-077B6486D64A}" presName="connectorText" presStyleLbl="sibTrans2D1" presStyleIdx="1" presStyleCnt="3"/>
      <dgm:spPr/>
    </dgm:pt>
    <dgm:pt modelId="{F54FA01D-BF46-1049-99B5-C149F7972F5A}" type="pres">
      <dgm:prSet presAssocID="{E25813AB-2B21-8047-AD54-5DF37CE9F59C}" presName="node" presStyleLbl="node1" presStyleIdx="2" presStyleCnt="4" custScaleY="161478">
        <dgm:presLayoutVars>
          <dgm:bulletEnabled val="1"/>
        </dgm:presLayoutVars>
      </dgm:prSet>
      <dgm:spPr/>
    </dgm:pt>
    <dgm:pt modelId="{EAFA7B7E-46AE-9E4F-81BF-A2E65B4C4548}" type="pres">
      <dgm:prSet presAssocID="{D4763EC1-FE61-864A-A61B-2D66641D6C52}" presName="sibTrans" presStyleLbl="sibTrans2D1" presStyleIdx="2" presStyleCnt="3"/>
      <dgm:spPr/>
    </dgm:pt>
    <dgm:pt modelId="{FBF00BAA-157F-8F48-9BB6-A6BA1584B230}" type="pres">
      <dgm:prSet presAssocID="{D4763EC1-FE61-864A-A61B-2D66641D6C52}" presName="connectorText" presStyleLbl="sibTrans2D1" presStyleIdx="2" presStyleCnt="3"/>
      <dgm:spPr/>
    </dgm:pt>
    <dgm:pt modelId="{3AA1DFD9-7D79-4847-BF34-61DCD6BB88E5}" type="pres">
      <dgm:prSet presAssocID="{DF0B7189-4563-F24C-96B8-A9FCDBC8B400}" presName="node" presStyleLbl="node1" presStyleIdx="3" presStyleCnt="4" custScaleY="161478">
        <dgm:presLayoutVars>
          <dgm:bulletEnabled val="1"/>
        </dgm:presLayoutVars>
      </dgm:prSet>
      <dgm:spPr/>
    </dgm:pt>
  </dgm:ptLst>
  <dgm:cxnLst>
    <dgm:cxn modelId="{6AFAE408-EC35-FA4B-A4ED-1B9BF1B6EB7B}" type="presOf" srcId="{F982EADF-912A-2A4C-AB4E-2848B6D0B09F}" destId="{CFF6F947-B634-C741-9455-0D2CFD26DED7}" srcOrd="0" destOrd="0" presId="urn:microsoft.com/office/officeart/2005/8/layout/process1"/>
    <dgm:cxn modelId="{B452843D-C6B4-8D46-9A31-BBDDC36FBCB5}" srcId="{A04968FF-CF69-B24A-8E35-EFAA9547564F}" destId="{E25813AB-2B21-8047-AD54-5DF37CE9F59C}" srcOrd="2" destOrd="0" parTransId="{670E121D-870F-9142-AB60-60891F5B330A}" sibTransId="{D4763EC1-FE61-864A-A61B-2D66641D6C52}"/>
    <dgm:cxn modelId="{E0F01B41-C600-9143-B9C9-F04EC3697974}" srcId="{A04968FF-CF69-B24A-8E35-EFAA9547564F}" destId="{4FDFC810-7364-874F-8CB5-A658FE8C5AC4}" srcOrd="1" destOrd="0" parTransId="{BE1FB582-4658-994C-A165-D0BD06AABA6C}" sibTransId="{3BB82ADF-BE0C-664C-9FEC-077B6486D64A}"/>
    <dgm:cxn modelId="{87957B5F-CF16-6846-BBEC-A5A1F3703E8A}" srcId="{A04968FF-CF69-B24A-8E35-EFAA9547564F}" destId="{DF0B7189-4563-F24C-96B8-A9FCDBC8B400}" srcOrd="3" destOrd="0" parTransId="{17CB7B0F-19DE-A647-A063-116B9D7E218D}" sibTransId="{6897D7BE-D5B7-AA44-A066-C1A6A742105A}"/>
    <dgm:cxn modelId="{AA78697C-F038-9242-9E8B-83B1B96AC96B}" type="presOf" srcId="{3BB82ADF-BE0C-664C-9FEC-077B6486D64A}" destId="{E3C65B8F-B7DC-6F48-A618-EDB5B4F1A785}" srcOrd="1" destOrd="0" presId="urn:microsoft.com/office/officeart/2005/8/layout/process1"/>
    <dgm:cxn modelId="{47896B85-DD4A-3D4A-8434-8701FC009776}" type="presOf" srcId="{DF0B7189-4563-F24C-96B8-A9FCDBC8B400}" destId="{3AA1DFD9-7D79-4847-BF34-61DCD6BB88E5}" srcOrd="0" destOrd="0" presId="urn:microsoft.com/office/officeart/2005/8/layout/process1"/>
    <dgm:cxn modelId="{C013F68E-CDA1-2340-937C-17DCC04A9A8D}" type="presOf" srcId="{4FDFC810-7364-874F-8CB5-A658FE8C5AC4}" destId="{94AA9B4E-75CA-9948-B031-B065141D0116}" srcOrd="0" destOrd="0" presId="urn:microsoft.com/office/officeart/2005/8/layout/process1"/>
    <dgm:cxn modelId="{6CEC0DAB-E1E9-1D46-82A3-E7242C96B8B6}" type="presOf" srcId="{A04968FF-CF69-B24A-8E35-EFAA9547564F}" destId="{EEB7AAB7-FC50-E34F-A270-3C77E651F7BA}" srcOrd="0" destOrd="0" presId="urn:microsoft.com/office/officeart/2005/8/layout/process1"/>
    <dgm:cxn modelId="{F3CF9DB6-368C-F146-8C73-78DCE49E6BDA}" type="presOf" srcId="{3C57AD26-D05D-5640-96BF-51E1B8DDDC66}" destId="{A3B5C0EA-F2CC-3A41-80EA-DF1E12BBD9CF}" srcOrd="0" destOrd="0" presId="urn:microsoft.com/office/officeart/2005/8/layout/process1"/>
    <dgm:cxn modelId="{A05B9CB9-BBC7-F941-A844-F51753FF149C}" type="presOf" srcId="{D4763EC1-FE61-864A-A61B-2D66641D6C52}" destId="{EAFA7B7E-46AE-9E4F-81BF-A2E65B4C4548}" srcOrd="0" destOrd="0" presId="urn:microsoft.com/office/officeart/2005/8/layout/process1"/>
    <dgm:cxn modelId="{7A1200BE-E760-DC4A-BDC8-57BD3A4BAF3E}" type="presOf" srcId="{F982EADF-912A-2A4C-AB4E-2848B6D0B09F}" destId="{05748EF7-67F3-B54A-BE28-C8856A900129}" srcOrd="1" destOrd="0" presId="urn:microsoft.com/office/officeart/2005/8/layout/process1"/>
    <dgm:cxn modelId="{113BFEBE-5EF3-8A40-91E4-A4BEAA72FCC6}" srcId="{A04968FF-CF69-B24A-8E35-EFAA9547564F}" destId="{3C57AD26-D05D-5640-96BF-51E1B8DDDC66}" srcOrd="0" destOrd="0" parTransId="{DA213ECA-008D-ED44-871B-6C550B23C439}" sibTransId="{F982EADF-912A-2A4C-AB4E-2848B6D0B09F}"/>
    <dgm:cxn modelId="{41EC31C2-996D-764E-95D2-2C750DE65E4C}" type="presOf" srcId="{E25813AB-2B21-8047-AD54-5DF37CE9F59C}" destId="{F54FA01D-BF46-1049-99B5-C149F7972F5A}" srcOrd="0" destOrd="0" presId="urn:microsoft.com/office/officeart/2005/8/layout/process1"/>
    <dgm:cxn modelId="{8AD0C0C3-060B-DF48-BB11-DB93318B4293}" type="presOf" srcId="{D4763EC1-FE61-864A-A61B-2D66641D6C52}" destId="{FBF00BAA-157F-8F48-9BB6-A6BA1584B230}" srcOrd="1" destOrd="0" presId="urn:microsoft.com/office/officeart/2005/8/layout/process1"/>
    <dgm:cxn modelId="{09B103C8-1E0F-7C41-B997-EA8FE404DC3F}" type="presOf" srcId="{3BB82ADF-BE0C-664C-9FEC-077B6486D64A}" destId="{66D76D56-BFD3-854C-ACD9-36A2E341D721}" srcOrd="0" destOrd="0" presId="urn:microsoft.com/office/officeart/2005/8/layout/process1"/>
    <dgm:cxn modelId="{DEB6E44E-664C-F341-A4EE-164E71BD6BEE}" type="presParOf" srcId="{EEB7AAB7-FC50-E34F-A270-3C77E651F7BA}" destId="{A3B5C0EA-F2CC-3A41-80EA-DF1E12BBD9CF}" srcOrd="0" destOrd="0" presId="urn:microsoft.com/office/officeart/2005/8/layout/process1"/>
    <dgm:cxn modelId="{92510CAB-3B90-3A42-85BD-3AC1C41AAB75}" type="presParOf" srcId="{EEB7AAB7-FC50-E34F-A270-3C77E651F7BA}" destId="{CFF6F947-B634-C741-9455-0D2CFD26DED7}" srcOrd="1" destOrd="0" presId="urn:microsoft.com/office/officeart/2005/8/layout/process1"/>
    <dgm:cxn modelId="{2FA0D7AF-5FAB-5C43-A263-71A2960F14BB}" type="presParOf" srcId="{CFF6F947-B634-C741-9455-0D2CFD26DED7}" destId="{05748EF7-67F3-B54A-BE28-C8856A900129}" srcOrd="0" destOrd="0" presId="urn:microsoft.com/office/officeart/2005/8/layout/process1"/>
    <dgm:cxn modelId="{009F3714-AA5D-2F4C-8D2F-F08660F9D17E}" type="presParOf" srcId="{EEB7AAB7-FC50-E34F-A270-3C77E651F7BA}" destId="{94AA9B4E-75CA-9948-B031-B065141D0116}" srcOrd="2" destOrd="0" presId="urn:microsoft.com/office/officeart/2005/8/layout/process1"/>
    <dgm:cxn modelId="{5E3D0F4B-BAF7-B84B-BBA8-449A74E2C327}" type="presParOf" srcId="{EEB7AAB7-FC50-E34F-A270-3C77E651F7BA}" destId="{66D76D56-BFD3-854C-ACD9-36A2E341D721}" srcOrd="3" destOrd="0" presId="urn:microsoft.com/office/officeart/2005/8/layout/process1"/>
    <dgm:cxn modelId="{4BCDE030-4261-AF4B-9368-3D41D96FFC70}" type="presParOf" srcId="{66D76D56-BFD3-854C-ACD9-36A2E341D721}" destId="{E3C65B8F-B7DC-6F48-A618-EDB5B4F1A785}" srcOrd="0" destOrd="0" presId="urn:microsoft.com/office/officeart/2005/8/layout/process1"/>
    <dgm:cxn modelId="{04F9B768-34FE-FA45-B863-407ED7685E05}" type="presParOf" srcId="{EEB7AAB7-FC50-E34F-A270-3C77E651F7BA}" destId="{F54FA01D-BF46-1049-99B5-C149F7972F5A}" srcOrd="4" destOrd="0" presId="urn:microsoft.com/office/officeart/2005/8/layout/process1"/>
    <dgm:cxn modelId="{5B023CF6-5F4D-EA49-9D26-595CF23E80B1}" type="presParOf" srcId="{EEB7AAB7-FC50-E34F-A270-3C77E651F7BA}" destId="{EAFA7B7E-46AE-9E4F-81BF-A2E65B4C4548}" srcOrd="5" destOrd="0" presId="urn:microsoft.com/office/officeart/2005/8/layout/process1"/>
    <dgm:cxn modelId="{06F4C4A4-FE72-4647-B859-C1DC28A20EEB}" type="presParOf" srcId="{EAFA7B7E-46AE-9E4F-81BF-A2E65B4C4548}" destId="{FBF00BAA-157F-8F48-9BB6-A6BA1584B230}" srcOrd="0" destOrd="0" presId="urn:microsoft.com/office/officeart/2005/8/layout/process1"/>
    <dgm:cxn modelId="{924A31D8-6E13-074C-A86D-013266691C16}" type="presParOf" srcId="{EEB7AAB7-FC50-E34F-A270-3C77E651F7BA}" destId="{3AA1DFD9-7D79-4847-BF34-61DCD6BB88E5}"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04968FF-CF69-B24A-8E35-EFAA9547564F}" type="doc">
      <dgm:prSet loTypeId="urn:microsoft.com/office/officeart/2005/8/layout/process1" loCatId="" qsTypeId="urn:microsoft.com/office/officeart/2005/8/quickstyle/simple1" qsCatId="simple" csTypeId="urn:microsoft.com/office/officeart/2005/8/colors/colorful1" csCatId="colorful" phldr="1"/>
      <dgm:spPr/>
    </dgm:pt>
    <dgm:pt modelId="{3C57AD26-D05D-5640-96BF-51E1B8DDDC66}">
      <dgm:prSet phldrT="[Testo]" custT="1"/>
      <dgm:spPr/>
      <dgm:t>
        <a:bodyPr/>
        <a:lstStyle/>
        <a:p>
          <a:r>
            <a:rPr lang="it-IT" sz="1600" dirty="0"/>
            <a:t>Fatti non controversi o domanda fondata su prova documentale o di pronta soluzione o istruzione non complessa</a:t>
          </a:r>
        </a:p>
        <a:p>
          <a:r>
            <a:rPr lang="it-IT" sz="1600" dirty="0"/>
            <a:t>+</a:t>
          </a:r>
        </a:p>
        <a:p>
          <a:r>
            <a:rPr lang="it-IT" sz="1600" dirty="0"/>
            <a:t>Possibile in tutte le cause in cui il Tribunale giudica in composizione monocratica</a:t>
          </a:r>
        </a:p>
      </dgm:t>
    </dgm:pt>
    <dgm:pt modelId="{DA213ECA-008D-ED44-871B-6C550B23C439}" type="parTrans" cxnId="{113BFEBE-5EF3-8A40-91E4-A4BEAA72FCC6}">
      <dgm:prSet/>
      <dgm:spPr/>
      <dgm:t>
        <a:bodyPr/>
        <a:lstStyle/>
        <a:p>
          <a:endParaRPr lang="it-IT"/>
        </a:p>
      </dgm:t>
    </dgm:pt>
    <dgm:pt modelId="{F982EADF-912A-2A4C-AB4E-2848B6D0B09F}" type="sibTrans" cxnId="{113BFEBE-5EF3-8A40-91E4-A4BEAA72FCC6}">
      <dgm:prSet/>
      <dgm:spPr/>
      <dgm:t>
        <a:bodyPr/>
        <a:lstStyle/>
        <a:p>
          <a:endParaRPr lang="it-IT"/>
        </a:p>
      </dgm:t>
    </dgm:pt>
    <dgm:pt modelId="{4FDFC810-7364-874F-8CB5-A658FE8C5AC4}">
      <dgm:prSet phldrT="[Testo]" custT="1"/>
      <dgm:spPr/>
      <dgm:t>
        <a:bodyPr/>
        <a:lstStyle/>
        <a:p>
          <a:r>
            <a:rPr lang="it-IT" sz="1400" dirty="0"/>
            <a:t>Ricorso con elementi di cui all’art. 163, </a:t>
          </a:r>
          <a:r>
            <a:rPr lang="it-IT" sz="1400" dirty="0" err="1"/>
            <a:t>nn</a:t>
          </a:r>
          <a:r>
            <a:rPr lang="it-IT" sz="1400" dirty="0"/>
            <a:t>. 1, 2,3, 3-bis, 4, 5, 6 e 7.</a:t>
          </a:r>
        </a:p>
        <a:p>
          <a:r>
            <a:rPr lang="it-IT" sz="1400" dirty="0"/>
            <a:t>Giudice fissa udienza con decreto</a:t>
          </a:r>
        </a:p>
        <a:p>
          <a:r>
            <a:rPr lang="it-IT" sz="1400" dirty="0"/>
            <a:t>Tra giorno notifica ricorso e udienza almeno 40 giorni liberi</a:t>
          </a:r>
        </a:p>
        <a:p>
          <a:r>
            <a:rPr lang="it-IT" sz="1400" dirty="0"/>
            <a:t>Convenuto deve costituirsi non oltre dieci giorni prima dell’udienza.</a:t>
          </a:r>
        </a:p>
      </dgm:t>
    </dgm:pt>
    <dgm:pt modelId="{BE1FB582-4658-994C-A165-D0BD06AABA6C}" type="parTrans" cxnId="{E0F01B41-C600-9143-B9C9-F04EC3697974}">
      <dgm:prSet/>
      <dgm:spPr/>
      <dgm:t>
        <a:bodyPr/>
        <a:lstStyle/>
        <a:p>
          <a:endParaRPr lang="it-IT"/>
        </a:p>
      </dgm:t>
    </dgm:pt>
    <dgm:pt modelId="{3BB82ADF-BE0C-664C-9FEC-077B6486D64A}" type="sibTrans" cxnId="{E0F01B41-C600-9143-B9C9-F04EC3697974}">
      <dgm:prSet/>
      <dgm:spPr/>
      <dgm:t>
        <a:bodyPr/>
        <a:lstStyle/>
        <a:p>
          <a:endParaRPr lang="it-IT"/>
        </a:p>
      </dgm:t>
    </dgm:pt>
    <dgm:pt modelId="{E25813AB-2B21-8047-AD54-5DF37CE9F59C}">
      <dgm:prSet phldrT="[Testo]" custT="1"/>
      <dgm:spPr/>
      <dgm:t>
        <a:bodyPr/>
        <a:lstStyle/>
        <a:p>
          <a:r>
            <a:rPr lang="it-IT" sz="1200" dirty="0"/>
            <a:t>Eventualmente Giudice decide con ordinanza non impugnabile di procedere con rito ordinario</a:t>
          </a:r>
        </a:p>
        <a:p>
          <a:r>
            <a:rPr lang="it-IT" sz="1200" dirty="0"/>
            <a:t>Parti possono proporre eccezioni che sono conseguenza della domanda riconvenzionale o delle eccezioni delle altre parti</a:t>
          </a:r>
        </a:p>
        <a:p>
          <a:r>
            <a:rPr lang="it-IT" sz="1200" dirty="0"/>
            <a:t>Se richiesto e sussiste giustificato motivo, il Giudice può concedere di un termine di 20 giorni per precisare/modificare conclusioni e indicare mezzi di prova e di massimo ulteriori 10 per replica</a:t>
          </a:r>
        </a:p>
        <a:p>
          <a:r>
            <a:rPr lang="it-IT" sz="1200" dirty="0"/>
            <a:t>Eventuale ammissione e assunzione mezzi di prova</a:t>
          </a:r>
        </a:p>
        <a:p>
          <a:endParaRPr lang="it-IT" sz="1000" dirty="0"/>
        </a:p>
      </dgm:t>
    </dgm:pt>
    <dgm:pt modelId="{670E121D-870F-9142-AB60-60891F5B330A}" type="parTrans" cxnId="{B452843D-C6B4-8D46-9A31-BBDDC36FBCB5}">
      <dgm:prSet/>
      <dgm:spPr/>
      <dgm:t>
        <a:bodyPr/>
        <a:lstStyle/>
        <a:p>
          <a:endParaRPr lang="it-IT"/>
        </a:p>
      </dgm:t>
    </dgm:pt>
    <dgm:pt modelId="{D4763EC1-FE61-864A-A61B-2D66641D6C52}" type="sibTrans" cxnId="{B452843D-C6B4-8D46-9A31-BBDDC36FBCB5}">
      <dgm:prSet/>
      <dgm:spPr/>
      <dgm:t>
        <a:bodyPr/>
        <a:lstStyle/>
        <a:p>
          <a:endParaRPr lang="it-IT"/>
        </a:p>
      </dgm:t>
    </dgm:pt>
    <dgm:pt modelId="{DF0B7189-4563-F24C-96B8-A9FCDBC8B400}">
      <dgm:prSet/>
      <dgm:spPr/>
      <dgm:t>
        <a:bodyPr/>
        <a:lstStyle/>
        <a:p>
          <a:r>
            <a:rPr lang="it-IT" dirty="0"/>
            <a:t>Quando giudice ritiene causa matura per la decisione procede ex art. 281 sexies</a:t>
          </a:r>
        </a:p>
        <a:p>
          <a:r>
            <a:rPr lang="it-IT" dirty="0"/>
            <a:t>Se a composizione collegiale procede ex 275-bis</a:t>
          </a:r>
        </a:p>
        <a:p>
          <a:r>
            <a:rPr lang="it-IT" dirty="0"/>
            <a:t>Sentenza è impugnabile nei modi ordinari</a:t>
          </a:r>
        </a:p>
      </dgm:t>
    </dgm:pt>
    <dgm:pt modelId="{17CB7B0F-19DE-A647-A063-116B9D7E218D}" type="parTrans" cxnId="{87957B5F-CF16-6846-BBEC-A5A1F3703E8A}">
      <dgm:prSet/>
      <dgm:spPr/>
      <dgm:t>
        <a:bodyPr/>
        <a:lstStyle/>
        <a:p>
          <a:endParaRPr lang="it-IT"/>
        </a:p>
      </dgm:t>
    </dgm:pt>
    <dgm:pt modelId="{6897D7BE-D5B7-AA44-A066-C1A6A742105A}" type="sibTrans" cxnId="{87957B5F-CF16-6846-BBEC-A5A1F3703E8A}">
      <dgm:prSet/>
      <dgm:spPr/>
      <dgm:t>
        <a:bodyPr/>
        <a:lstStyle/>
        <a:p>
          <a:endParaRPr lang="it-IT"/>
        </a:p>
      </dgm:t>
    </dgm:pt>
    <dgm:pt modelId="{EEB7AAB7-FC50-E34F-A270-3C77E651F7BA}" type="pres">
      <dgm:prSet presAssocID="{A04968FF-CF69-B24A-8E35-EFAA9547564F}" presName="Name0" presStyleCnt="0">
        <dgm:presLayoutVars>
          <dgm:dir/>
          <dgm:resizeHandles val="exact"/>
        </dgm:presLayoutVars>
      </dgm:prSet>
      <dgm:spPr/>
    </dgm:pt>
    <dgm:pt modelId="{A3B5C0EA-F2CC-3A41-80EA-DF1E12BBD9CF}" type="pres">
      <dgm:prSet presAssocID="{3C57AD26-D05D-5640-96BF-51E1B8DDDC66}" presName="node" presStyleLbl="node1" presStyleIdx="0" presStyleCnt="4">
        <dgm:presLayoutVars>
          <dgm:bulletEnabled val="1"/>
        </dgm:presLayoutVars>
      </dgm:prSet>
      <dgm:spPr/>
    </dgm:pt>
    <dgm:pt modelId="{CFF6F947-B634-C741-9455-0D2CFD26DED7}" type="pres">
      <dgm:prSet presAssocID="{F982EADF-912A-2A4C-AB4E-2848B6D0B09F}" presName="sibTrans" presStyleLbl="sibTrans2D1" presStyleIdx="0" presStyleCnt="3"/>
      <dgm:spPr/>
    </dgm:pt>
    <dgm:pt modelId="{05748EF7-67F3-B54A-BE28-C8856A900129}" type="pres">
      <dgm:prSet presAssocID="{F982EADF-912A-2A4C-AB4E-2848B6D0B09F}" presName="connectorText" presStyleLbl="sibTrans2D1" presStyleIdx="0" presStyleCnt="3"/>
      <dgm:spPr/>
    </dgm:pt>
    <dgm:pt modelId="{94AA9B4E-75CA-9948-B031-B065141D0116}" type="pres">
      <dgm:prSet presAssocID="{4FDFC810-7364-874F-8CB5-A658FE8C5AC4}" presName="node" presStyleLbl="node1" presStyleIdx="1" presStyleCnt="4">
        <dgm:presLayoutVars>
          <dgm:bulletEnabled val="1"/>
        </dgm:presLayoutVars>
      </dgm:prSet>
      <dgm:spPr/>
    </dgm:pt>
    <dgm:pt modelId="{66D76D56-BFD3-854C-ACD9-36A2E341D721}" type="pres">
      <dgm:prSet presAssocID="{3BB82ADF-BE0C-664C-9FEC-077B6486D64A}" presName="sibTrans" presStyleLbl="sibTrans2D1" presStyleIdx="1" presStyleCnt="3"/>
      <dgm:spPr/>
    </dgm:pt>
    <dgm:pt modelId="{E3C65B8F-B7DC-6F48-A618-EDB5B4F1A785}" type="pres">
      <dgm:prSet presAssocID="{3BB82ADF-BE0C-664C-9FEC-077B6486D64A}" presName="connectorText" presStyleLbl="sibTrans2D1" presStyleIdx="1" presStyleCnt="3"/>
      <dgm:spPr/>
    </dgm:pt>
    <dgm:pt modelId="{F54FA01D-BF46-1049-99B5-C149F7972F5A}" type="pres">
      <dgm:prSet presAssocID="{E25813AB-2B21-8047-AD54-5DF37CE9F59C}" presName="node" presStyleLbl="node1" presStyleIdx="2" presStyleCnt="4">
        <dgm:presLayoutVars>
          <dgm:bulletEnabled val="1"/>
        </dgm:presLayoutVars>
      </dgm:prSet>
      <dgm:spPr/>
    </dgm:pt>
    <dgm:pt modelId="{EAFA7B7E-46AE-9E4F-81BF-A2E65B4C4548}" type="pres">
      <dgm:prSet presAssocID="{D4763EC1-FE61-864A-A61B-2D66641D6C52}" presName="sibTrans" presStyleLbl="sibTrans2D1" presStyleIdx="2" presStyleCnt="3"/>
      <dgm:spPr/>
    </dgm:pt>
    <dgm:pt modelId="{FBF00BAA-157F-8F48-9BB6-A6BA1584B230}" type="pres">
      <dgm:prSet presAssocID="{D4763EC1-FE61-864A-A61B-2D66641D6C52}" presName="connectorText" presStyleLbl="sibTrans2D1" presStyleIdx="2" presStyleCnt="3"/>
      <dgm:spPr/>
    </dgm:pt>
    <dgm:pt modelId="{3AA1DFD9-7D79-4847-BF34-61DCD6BB88E5}" type="pres">
      <dgm:prSet presAssocID="{DF0B7189-4563-F24C-96B8-A9FCDBC8B400}" presName="node" presStyleLbl="node1" presStyleIdx="3" presStyleCnt="4">
        <dgm:presLayoutVars>
          <dgm:bulletEnabled val="1"/>
        </dgm:presLayoutVars>
      </dgm:prSet>
      <dgm:spPr/>
    </dgm:pt>
  </dgm:ptLst>
  <dgm:cxnLst>
    <dgm:cxn modelId="{6AFAE408-EC35-FA4B-A4ED-1B9BF1B6EB7B}" type="presOf" srcId="{F982EADF-912A-2A4C-AB4E-2848B6D0B09F}" destId="{CFF6F947-B634-C741-9455-0D2CFD26DED7}" srcOrd="0" destOrd="0" presId="urn:microsoft.com/office/officeart/2005/8/layout/process1"/>
    <dgm:cxn modelId="{B452843D-C6B4-8D46-9A31-BBDDC36FBCB5}" srcId="{A04968FF-CF69-B24A-8E35-EFAA9547564F}" destId="{E25813AB-2B21-8047-AD54-5DF37CE9F59C}" srcOrd="2" destOrd="0" parTransId="{670E121D-870F-9142-AB60-60891F5B330A}" sibTransId="{D4763EC1-FE61-864A-A61B-2D66641D6C52}"/>
    <dgm:cxn modelId="{E0F01B41-C600-9143-B9C9-F04EC3697974}" srcId="{A04968FF-CF69-B24A-8E35-EFAA9547564F}" destId="{4FDFC810-7364-874F-8CB5-A658FE8C5AC4}" srcOrd="1" destOrd="0" parTransId="{BE1FB582-4658-994C-A165-D0BD06AABA6C}" sibTransId="{3BB82ADF-BE0C-664C-9FEC-077B6486D64A}"/>
    <dgm:cxn modelId="{87957B5F-CF16-6846-BBEC-A5A1F3703E8A}" srcId="{A04968FF-CF69-B24A-8E35-EFAA9547564F}" destId="{DF0B7189-4563-F24C-96B8-A9FCDBC8B400}" srcOrd="3" destOrd="0" parTransId="{17CB7B0F-19DE-A647-A063-116B9D7E218D}" sibTransId="{6897D7BE-D5B7-AA44-A066-C1A6A742105A}"/>
    <dgm:cxn modelId="{AA78697C-F038-9242-9E8B-83B1B96AC96B}" type="presOf" srcId="{3BB82ADF-BE0C-664C-9FEC-077B6486D64A}" destId="{E3C65B8F-B7DC-6F48-A618-EDB5B4F1A785}" srcOrd="1" destOrd="0" presId="urn:microsoft.com/office/officeart/2005/8/layout/process1"/>
    <dgm:cxn modelId="{47896B85-DD4A-3D4A-8434-8701FC009776}" type="presOf" srcId="{DF0B7189-4563-F24C-96B8-A9FCDBC8B400}" destId="{3AA1DFD9-7D79-4847-BF34-61DCD6BB88E5}" srcOrd="0" destOrd="0" presId="urn:microsoft.com/office/officeart/2005/8/layout/process1"/>
    <dgm:cxn modelId="{C013F68E-CDA1-2340-937C-17DCC04A9A8D}" type="presOf" srcId="{4FDFC810-7364-874F-8CB5-A658FE8C5AC4}" destId="{94AA9B4E-75CA-9948-B031-B065141D0116}" srcOrd="0" destOrd="0" presId="urn:microsoft.com/office/officeart/2005/8/layout/process1"/>
    <dgm:cxn modelId="{6CEC0DAB-E1E9-1D46-82A3-E7242C96B8B6}" type="presOf" srcId="{A04968FF-CF69-B24A-8E35-EFAA9547564F}" destId="{EEB7AAB7-FC50-E34F-A270-3C77E651F7BA}" srcOrd="0" destOrd="0" presId="urn:microsoft.com/office/officeart/2005/8/layout/process1"/>
    <dgm:cxn modelId="{F3CF9DB6-368C-F146-8C73-78DCE49E6BDA}" type="presOf" srcId="{3C57AD26-D05D-5640-96BF-51E1B8DDDC66}" destId="{A3B5C0EA-F2CC-3A41-80EA-DF1E12BBD9CF}" srcOrd="0" destOrd="0" presId="urn:microsoft.com/office/officeart/2005/8/layout/process1"/>
    <dgm:cxn modelId="{A05B9CB9-BBC7-F941-A844-F51753FF149C}" type="presOf" srcId="{D4763EC1-FE61-864A-A61B-2D66641D6C52}" destId="{EAFA7B7E-46AE-9E4F-81BF-A2E65B4C4548}" srcOrd="0" destOrd="0" presId="urn:microsoft.com/office/officeart/2005/8/layout/process1"/>
    <dgm:cxn modelId="{7A1200BE-E760-DC4A-BDC8-57BD3A4BAF3E}" type="presOf" srcId="{F982EADF-912A-2A4C-AB4E-2848B6D0B09F}" destId="{05748EF7-67F3-B54A-BE28-C8856A900129}" srcOrd="1" destOrd="0" presId="urn:microsoft.com/office/officeart/2005/8/layout/process1"/>
    <dgm:cxn modelId="{113BFEBE-5EF3-8A40-91E4-A4BEAA72FCC6}" srcId="{A04968FF-CF69-B24A-8E35-EFAA9547564F}" destId="{3C57AD26-D05D-5640-96BF-51E1B8DDDC66}" srcOrd="0" destOrd="0" parTransId="{DA213ECA-008D-ED44-871B-6C550B23C439}" sibTransId="{F982EADF-912A-2A4C-AB4E-2848B6D0B09F}"/>
    <dgm:cxn modelId="{41EC31C2-996D-764E-95D2-2C750DE65E4C}" type="presOf" srcId="{E25813AB-2B21-8047-AD54-5DF37CE9F59C}" destId="{F54FA01D-BF46-1049-99B5-C149F7972F5A}" srcOrd="0" destOrd="0" presId="urn:microsoft.com/office/officeart/2005/8/layout/process1"/>
    <dgm:cxn modelId="{8AD0C0C3-060B-DF48-BB11-DB93318B4293}" type="presOf" srcId="{D4763EC1-FE61-864A-A61B-2D66641D6C52}" destId="{FBF00BAA-157F-8F48-9BB6-A6BA1584B230}" srcOrd="1" destOrd="0" presId="urn:microsoft.com/office/officeart/2005/8/layout/process1"/>
    <dgm:cxn modelId="{09B103C8-1E0F-7C41-B997-EA8FE404DC3F}" type="presOf" srcId="{3BB82ADF-BE0C-664C-9FEC-077B6486D64A}" destId="{66D76D56-BFD3-854C-ACD9-36A2E341D721}" srcOrd="0" destOrd="0" presId="urn:microsoft.com/office/officeart/2005/8/layout/process1"/>
    <dgm:cxn modelId="{DEB6E44E-664C-F341-A4EE-164E71BD6BEE}" type="presParOf" srcId="{EEB7AAB7-FC50-E34F-A270-3C77E651F7BA}" destId="{A3B5C0EA-F2CC-3A41-80EA-DF1E12BBD9CF}" srcOrd="0" destOrd="0" presId="urn:microsoft.com/office/officeart/2005/8/layout/process1"/>
    <dgm:cxn modelId="{92510CAB-3B90-3A42-85BD-3AC1C41AAB75}" type="presParOf" srcId="{EEB7AAB7-FC50-E34F-A270-3C77E651F7BA}" destId="{CFF6F947-B634-C741-9455-0D2CFD26DED7}" srcOrd="1" destOrd="0" presId="urn:microsoft.com/office/officeart/2005/8/layout/process1"/>
    <dgm:cxn modelId="{2FA0D7AF-5FAB-5C43-A263-71A2960F14BB}" type="presParOf" srcId="{CFF6F947-B634-C741-9455-0D2CFD26DED7}" destId="{05748EF7-67F3-B54A-BE28-C8856A900129}" srcOrd="0" destOrd="0" presId="urn:microsoft.com/office/officeart/2005/8/layout/process1"/>
    <dgm:cxn modelId="{009F3714-AA5D-2F4C-8D2F-F08660F9D17E}" type="presParOf" srcId="{EEB7AAB7-FC50-E34F-A270-3C77E651F7BA}" destId="{94AA9B4E-75CA-9948-B031-B065141D0116}" srcOrd="2" destOrd="0" presId="urn:microsoft.com/office/officeart/2005/8/layout/process1"/>
    <dgm:cxn modelId="{5E3D0F4B-BAF7-B84B-BBA8-449A74E2C327}" type="presParOf" srcId="{EEB7AAB7-FC50-E34F-A270-3C77E651F7BA}" destId="{66D76D56-BFD3-854C-ACD9-36A2E341D721}" srcOrd="3" destOrd="0" presId="urn:microsoft.com/office/officeart/2005/8/layout/process1"/>
    <dgm:cxn modelId="{4BCDE030-4261-AF4B-9368-3D41D96FFC70}" type="presParOf" srcId="{66D76D56-BFD3-854C-ACD9-36A2E341D721}" destId="{E3C65B8F-B7DC-6F48-A618-EDB5B4F1A785}" srcOrd="0" destOrd="0" presId="urn:microsoft.com/office/officeart/2005/8/layout/process1"/>
    <dgm:cxn modelId="{04F9B768-34FE-FA45-B863-407ED7685E05}" type="presParOf" srcId="{EEB7AAB7-FC50-E34F-A270-3C77E651F7BA}" destId="{F54FA01D-BF46-1049-99B5-C149F7972F5A}" srcOrd="4" destOrd="0" presId="urn:microsoft.com/office/officeart/2005/8/layout/process1"/>
    <dgm:cxn modelId="{5B023CF6-5F4D-EA49-9D26-595CF23E80B1}" type="presParOf" srcId="{EEB7AAB7-FC50-E34F-A270-3C77E651F7BA}" destId="{EAFA7B7E-46AE-9E4F-81BF-A2E65B4C4548}" srcOrd="5" destOrd="0" presId="urn:microsoft.com/office/officeart/2005/8/layout/process1"/>
    <dgm:cxn modelId="{06F4C4A4-FE72-4647-B859-C1DC28A20EEB}" type="presParOf" srcId="{EAFA7B7E-46AE-9E4F-81BF-A2E65B4C4548}" destId="{FBF00BAA-157F-8F48-9BB6-A6BA1584B230}" srcOrd="0" destOrd="0" presId="urn:microsoft.com/office/officeart/2005/8/layout/process1"/>
    <dgm:cxn modelId="{924A31D8-6E13-074C-A86D-013266691C16}" type="presParOf" srcId="{EEB7AAB7-FC50-E34F-A270-3C77E651F7BA}" destId="{3AA1DFD9-7D79-4847-BF34-61DCD6BB88E5}"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BA8D589-D927-D346-9F08-F684CDB87CE1}" type="doc">
      <dgm:prSet loTypeId="urn:microsoft.com/office/officeart/2005/8/layout/orgChart1" loCatId="" qsTypeId="urn:microsoft.com/office/officeart/2005/8/quickstyle/simple1" qsCatId="simple" csTypeId="urn:microsoft.com/office/officeart/2005/8/colors/colorful1" csCatId="colorful" phldr="1"/>
      <dgm:spPr/>
      <dgm:t>
        <a:bodyPr/>
        <a:lstStyle/>
        <a:p>
          <a:endParaRPr lang="it-IT"/>
        </a:p>
      </dgm:t>
    </dgm:pt>
    <dgm:pt modelId="{AE60A58C-0FAD-8546-8BDB-E8681110B978}">
      <dgm:prSet phldrT="[Testo]"/>
      <dgm:spPr/>
      <dgm:t>
        <a:bodyPr/>
        <a:lstStyle/>
        <a:p>
          <a:r>
            <a:rPr lang="it-IT" dirty="0"/>
            <a:t>Atto introduttivo è il ricorso che andrà notificato insieme al decreto di fissazione udienza</a:t>
          </a:r>
        </a:p>
      </dgm:t>
    </dgm:pt>
    <dgm:pt modelId="{9CAF647C-73ED-E547-BF93-28343EFC5816}" type="parTrans" cxnId="{4B748ABE-7266-794E-9E9C-D484918E1D5D}">
      <dgm:prSet/>
      <dgm:spPr/>
      <dgm:t>
        <a:bodyPr/>
        <a:lstStyle/>
        <a:p>
          <a:endParaRPr lang="it-IT"/>
        </a:p>
      </dgm:t>
    </dgm:pt>
    <dgm:pt modelId="{60591D24-B7E8-7142-98B1-1D397DEF6FC6}" type="sibTrans" cxnId="{4B748ABE-7266-794E-9E9C-D484918E1D5D}">
      <dgm:prSet/>
      <dgm:spPr/>
      <dgm:t>
        <a:bodyPr/>
        <a:lstStyle/>
        <a:p>
          <a:endParaRPr lang="it-IT"/>
        </a:p>
      </dgm:t>
    </dgm:pt>
    <dgm:pt modelId="{0AEE5D1F-C845-934B-9B9C-68D1771E7567}">
      <dgm:prSet phldrT="[Testo]"/>
      <dgm:spPr/>
      <dgm:t>
        <a:bodyPr/>
        <a:lstStyle/>
        <a:p>
          <a:r>
            <a:rPr lang="it-IT" dirty="0"/>
            <a:t>Tentativo di conciliazione in udienza</a:t>
          </a:r>
        </a:p>
        <a:p>
          <a:r>
            <a:rPr lang="it-IT" dirty="0"/>
            <a:t>Se non riesce, il Giudice procede ex art. 281-doudecies, co. II, III e IV e, nel caso, assume i mezzi di prova</a:t>
          </a:r>
        </a:p>
      </dgm:t>
    </dgm:pt>
    <dgm:pt modelId="{EF549FB9-C73A-0B4E-A23B-2F05659EBC9A}" type="parTrans" cxnId="{5B6C16C7-4E70-9A41-A91E-EB8CFD7076ED}">
      <dgm:prSet/>
      <dgm:spPr/>
      <dgm:t>
        <a:bodyPr/>
        <a:lstStyle/>
        <a:p>
          <a:endParaRPr lang="it-IT"/>
        </a:p>
      </dgm:t>
    </dgm:pt>
    <dgm:pt modelId="{11846E1D-9845-C442-B8EA-656368BF45A2}" type="sibTrans" cxnId="{5B6C16C7-4E70-9A41-A91E-EB8CFD7076ED}">
      <dgm:prSet/>
      <dgm:spPr/>
      <dgm:t>
        <a:bodyPr/>
        <a:lstStyle/>
        <a:p>
          <a:endParaRPr lang="it-IT"/>
        </a:p>
      </dgm:t>
    </dgm:pt>
    <dgm:pt modelId="{267FA8F0-A0FD-3F4A-9953-DBB63DC99D63}">
      <dgm:prSet phldrT="[Testo]"/>
      <dgm:spPr/>
      <dgm:t>
        <a:bodyPr/>
        <a:lstStyle/>
        <a:p>
          <a:r>
            <a:rPr lang="it-IT" dirty="0"/>
            <a:t>Il Giudice, quando ritiene la causa matura per la decisione, procede ex art. 281-sexies</a:t>
          </a:r>
        </a:p>
      </dgm:t>
    </dgm:pt>
    <dgm:pt modelId="{9C714910-536C-504B-B8AF-F19134C5EEDE}" type="parTrans" cxnId="{609467E6-912D-454D-8B9B-68B002A36512}">
      <dgm:prSet/>
      <dgm:spPr/>
      <dgm:t>
        <a:bodyPr/>
        <a:lstStyle/>
        <a:p>
          <a:endParaRPr lang="it-IT"/>
        </a:p>
      </dgm:t>
    </dgm:pt>
    <dgm:pt modelId="{B568D376-1168-394A-8047-32E4690068C3}" type="sibTrans" cxnId="{609467E6-912D-454D-8B9B-68B002A36512}">
      <dgm:prSet/>
      <dgm:spPr/>
      <dgm:t>
        <a:bodyPr/>
        <a:lstStyle/>
        <a:p>
          <a:endParaRPr lang="it-IT"/>
        </a:p>
      </dgm:t>
    </dgm:pt>
    <dgm:pt modelId="{76AB84A5-6A34-1945-B79D-F1631527BA23}">
      <dgm:prSet phldrT="[Testo]" custT="1"/>
      <dgm:spPr/>
      <dgm:t>
        <a:bodyPr/>
        <a:lstStyle/>
        <a:p>
          <a:r>
            <a:rPr lang="it-IT" sz="2000" dirty="0"/>
            <a:t>Segue regole procedimento semplificato di cognizione</a:t>
          </a:r>
        </a:p>
      </dgm:t>
    </dgm:pt>
    <dgm:pt modelId="{7A376FB7-D1EC-BA4D-BD35-3E3CCC092E3D}" type="sibTrans" cxnId="{AAA5C8EF-727E-3D48-AF74-19D4325D59AE}">
      <dgm:prSet/>
      <dgm:spPr/>
      <dgm:t>
        <a:bodyPr/>
        <a:lstStyle/>
        <a:p>
          <a:endParaRPr lang="it-IT"/>
        </a:p>
      </dgm:t>
    </dgm:pt>
    <dgm:pt modelId="{701ADB04-C7FF-6843-9034-C9D1F7E4AFE5}" type="parTrans" cxnId="{AAA5C8EF-727E-3D48-AF74-19D4325D59AE}">
      <dgm:prSet/>
      <dgm:spPr/>
      <dgm:t>
        <a:bodyPr/>
        <a:lstStyle/>
        <a:p>
          <a:endParaRPr lang="it-IT"/>
        </a:p>
      </dgm:t>
    </dgm:pt>
    <dgm:pt modelId="{D3D44A10-E2AD-E444-807A-C9EA8491DBC4}" type="pres">
      <dgm:prSet presAssocID="{1BA8D589-D927-D346-9F08-F684CDB87CE1}" presName="hierChild1" presStyleCnt="0">
        <dgm:presLayoutVars>
          <dgm:orgChart val="1"/>
          <dgm:chPref val="1"/>
          <dgm:dir/>
          <dgm:animOne val="branch"/>
          <dgm:animLvl val="lvl"/>
          <dgm:resizeHandles/>
        </dgm:presLayoutVars>
      </dgm:prSet>
      <dgm:spPr/>
    </dgm:pt>
    <dgm:pt modelId="{AFBFCFB0-ABE5-864F-BD40-28846DB43694}" type="pres">
      <dgm:prSet presAssocID="{76AB84A5-6A34-1945-B79D-F1631527BA23}" presName="hierRoot1" presStyleCnt="0">
        <dgm:presLayoutVars>
          <dgm:hierBranch val="init"/>
        </dgm:presLayoutVars>
      </dgm:prSet>
      <dgm:spPr/>
    </dgm:pt>
    <dgm:pt modelId="{87FA0514-8D94-7741-9EC7-A26D831B08BA}" type="pres">
      <dgm:prSet presAssocID="{76AB84A5-6A34-1945-B79D-F1631527BA23}" presName="rootComposite1" presStyleCnt="0"/>
      <dgm:spPr/>
    </dgm:pt>
    <dgm:pt modelId="{4EA30549-3541-8144-BBB9-408F192E426A}" type="pres">
      <dgm:prSet presAssocID="{76AB84A5-6A34-1945-B79D-F1631527BA23}" presName="rootText1" presStyleLbl="node0" presStyleIdx="0" presStyleCnt="1">
        <dgm:presLayoutVars>
          <dgm:chPref val="3"/>
        </dgm:presLayoutVars>
      </dgm:prSet>
      <dgm:spPr/>
    </dgm:pt>
    <dgm:pt modelId="{1D4AF7CA-C845-AB42-A8B8-321D6983CAAA}" type="pres">
      <dgm:prSet presAssocID="{76AB84A5-6A34-1945-B79D-F1631527BA23}" presName="rootConnector1" presStyleLbl="node1" presStyleIdx="0" presStyleCnt="0"/>
      <dgm:spPr/>
    </dgm:pt>
    <dgm:pt modelId="{60A4D2F3-1F1D-0246-ACE6-01A5DC7DADED}" type="pres">
      <dgm:prSet presAssocID="{76AB84A5-6A34-1945-B79D-F1631527BA23}" presName="hierChild2" presStyleCnt="0"/>
      <dgm:spPr/>
    </dgm:pt>
    <dgm:pt modelId="{ABC098A9-5B66-0D49-B68A-9433887563F6}" type="pres">
      <dgm:prSet presAssocID="{9CAF647C-73ED-E547-BF93-28343EFC5816}" presName="Name37" presStyleLbl="parChTrans1D2" presStyleIdx="0" presStyleCnt="3"/>
      <dgm:spPr/>
    </dgm:pt>
    <dgm:pt modelId="{F9AFD6B1-3A62-034E-ADD1-4C398CCDB13A}" type="pres">
      <dgm:prSet presAssocID="{AE60A58C-0FAD-8546-8BDB-E8681110B978}" presName="hierRoot2" presStyleCnt="0">
        <dgm:presLayoutVars>
          <dgm:hierBranch val="init"/>
        </dgm:presLayoutVars>
      </dgm:prSet>
      <dgm:spPr/>
    </dgm:pt>
    <dgm:pt modelId="{A518FFA5-D0FF-B942-B87F-90864D76FC43}" type="pres">
      <dgm:prSet presAssocID="{AE60A58C-0FAD-8546-8BDB-E8681110B978}" presName="rootComposite" presStyleCnt="0"/>
      <dgm:spPr/>
    </dgm:pt>
    <dgm:pt modelId="{87E392B2-CC01-F34B-A4BB-2EE14F0E14E3}" type="pres">
      <dgm:prSet presAssocID="{AE60A58C-0FAD-8546-8BDB-E8681110B978}" presName="rootText" presStyleLbl="node2" presStyleIdx="0" presStyleCnt="3">
        <dgm:presLayoutVars>
          <dgm:chPref val="3"/>
        </dgm:presLayoutVars>
      </dgm:prSet>
      <dgm:spPr/>
    </dgm:pt>
    <dgm:pt modelId="{D0BFAAA7-8E0C-824E-8240-6B55FB46CECB}" type="pres">
      <dgm:prSet presAssocID="{AE60A58C-0FAD-8546-8BDB-E8681110B978}" presName="rootConnector" presStyleLbl="node2" presStyleIdx="0" presStyleCnt="3"/>
      <dgm:spPr/>
    </dgm:pt>
    <dgm:pt modelId="{158B8CD9-1549-234A-BF84-7F177DE9C90F}" type="pres">
      <dgm:prSet presAssocID="{AE60A58C-0FAD-8546-8BDB-E8681110B978}" presName="hierChild4" presStyleCnt="0"/>
      <dgm:spPr/>
    </dgm:pt>
    <dgm:pt modelId="{2D0FCB3E-B54C-9F47-80D1-728A16556DE3}" type="pres">
      <dgm:prSet presAssocID="{AE60A58C-0FAD-8546-8BDB-E8681110B978}" presName="hierChild5" presStyleCnt="0"/>
      <dgm:spPr/>
    </dgm:pt>
    <dgm:pt modelId="{A833DC6C-9B5C-9F43-AC2A-C8A1F45F7962}" type="pres">
      <dgm:prSet presAssocID="{EF549FB9-C73A-0B4E-A23B-2F05659EBC9A}" presName="Name37" presStyleLbl="parChTrans1D2" presStyleIdx="1" presStyleCnt="3"/>
      <dgm:spPr/>
    </dgm:pt>
    <dgm:pt modelId="{DA939123-68B2-7642-B30C-3393259B6BCA}" type="pres">
      <dgm:prSet presAssocID="{0AEE5D1F-C845-934B-9B9C-68D1771E7567}" presName="hierRoot2" presStyleCnt="0">
        <dgm:presLayoutVars>
          <dgm:hierBranch val="init"/>
        </dgm:presLayoutVars>
      </dgm:prSet>
      <dgm:spPr/>
    </dgm:pt>
    <dgm:pt modelId="{57B2708C-8C80-3F4C-BF73-7A468FD6045F}" type="pres">
      <dgm:prSet presAssocID="{0AEE5D1F-C845-934B-9B9C-68D1771E7567}" presName="rootComposite" presStyleCnt="0"/>
      <dgm:spPr/>
    </dgm:pt>
    <dgm:pt modelId="{818ADDDF-24F5-B043-92FE-3A124C00C8CA}" type="pres">
      <dgm:prSet presAssocID="{0AEE5D1F-C845-934B-9B9C-68D1771E7567}" presName="rootText" presStyleLbl="node2" presStyleIdx="1" presStyleCnt="3">
        <dgm:presLayoutVars>
          <dgm:chPref val="3"/>
        </dgm:presLayoutVars>
      </dgm:prSet>
      <dgm:spPr/>
    </dgm:pt>
    <dgm:pt modelId="{29062EB9-5030-5C4F-A459-0D1C78E3ABFA}" type="pres">
      <dgm:prSet presAssocID="{0AEE5D1F-C845-934B-9B9C-68D1771E7567}" presName="rootConnector" presStyleLbl="node2" presStyleIdx="1" presStyleCnt="3"/>
      <dgm:spPr/>
    </dgm:pt>
    <dgm:pt modelId="{8757BD0B-1C8E-6B40-B545-358BB774423D}" type="pres">
      <dgm:prSet presAssocID="{0AEE5D1F-C845-934B-9B9C-68D1771E7567}" presName="hierChild4" presStyleCnt="0"/>
      <dgm:spPr/>
    </dgm:pt>
    <dgm:pt modelId="{337D4ACD-6EC6-AE49-B2FF-786DFA26F15E}" type="pres">
      <dgm:prSet presAssocID="{0AEE5D1F-C845-934B-9B9C-68D1771E7567}" presName="hierChild5" presStyleCnt="0"/>
      <dgm:spPr/>
    </dgm:pt>
    <dgm:pt modelId="{D87B534C-B2D8-F44F-BE86-6A333B2F353B}" type="pres">
      <dgm:prSet presAssocID="{9C714910-536C-504B-B8AF-F19134C5EEDE}" presName="Name37" presStyleLbl="parChTrans1D2" presStyleIdx="2" presStyleCnt="3"/>
      <dgm:spPr/>
    </dgm:pt>
    <dgm:pt modelId="{710AF123-4005-E044-A571-2EBAE26255D3}" type="pres">
      <dgm:prSet presAssocID="{267FA8F0-A0FD-3F4A-9953-DBB63DC99D63}" presName="hierRoot2" presStyleCnt="0">
        <dgm:presLayoutVars>
          <dgm:hierBranch val="init"/>
        </dgm:presLayoutVars>
      </dgm:prSet>
      <dgm:spPr/>
    </dgm:pt>
    <dgm:pt modelId="{2229713F-FDC5-1042-B40F-D5E8ECAF1408}" type="pres">
      <dgm:prSet presAssocID="{267FA8F0-A0FD-3F4A-9953-DBB63DC99D63}" presName="rootComposite" presStyleCnt="0"/>
      <dgm:spPr/>
    </dgm:pt>
    <dgm:pt modelId="{3C325511-E616-A74D-AE42-AE6F956677E4}" type="pres">
      <dgm:prSet presAssocID="{267FA8F0-A0FD-3F4A-9953-DBB63DC99D63}" presName="rootText" presStyleLbl="node2" presStyleIdx="2" presStyleCnt="3">
        <dgm:presLayoutVars>
          <dgm:chPref val="3"/>
        </dgm:presLayoutVars>
      </dgm:prSet>
      <dgm:spPr/>
    </dgm:pt>
    <dgm:pt modelId="{0DB752EC-BE94-3D4B-AC3C-B8A58CD15722}" type="pres">
      <dgm:prSet presAssocID="{267FA8F0-A0FD-3F4A-9953-DBB63DC99D63}" presName="rootConnector" presStyleLbl="node2" presStyleIdx="2" presStyleCnt="3"/>
      <dgm:spPr/>
    </dgm:pt>
    <dgm:pt modelId="{367A2B3C-A997-5546-85C9-520795781432}" type="pres">
      <dgm:prSet presAssocID="{267FA8F0-A0FD-3F4A-9953-DBB63DC99D63}" presName="hierChild4" presStyleCnt="0"/>
      <dgm:spPr/>
    </dgm:pt>
    <dgm:pt modelId="{22C1537C-ED07-5D4E-AC5B-B6EBD4639B4B}" type="pres">
      <dgm:prSet presAssocID="{267FA8F0-A0FD-3F4A-9953-DBB63DC99D63}" presName="hierChild5" presStyleCnt="0"/>
      <dgm:spPr/>
    </dgm:pt>
    <dgm:pt modelId="{23D73709-1C0F-C84C-B5C0-FCA67C674896}" type="pres">
      <dgm:prSet presAssocID="{76AB84A5-6A34-1945-B79D-F1631527BA23}" presName="hierChild3" presStyleCnt="0"/>
      <dgm:spPr/>
    </dgm:pt>
  </dgm:ptLst>
  <dgm:cxnLst>
    <dgm:cxn modelId="{097D170A-E7A6-A14C-8466-F45592585C62}" type="presOf" srcId="{1BA8D589-D927-D346-9F08-F684CDB87CE1}" destId="{D3D44A10-E2AD-E444-807A-C9EA8491DBC4}" srcOrd="0" destOrd="0" presId="urn:microsoft.com/office/officeart/2005/8/layout/orgChart1"/>
    <dgm:cxn modelId="{2803D250-1C59-3C4B-8A05-838B62628284}" type="presOf" srcId="{267FA8F0-A0FD-3F4A-9953-DBB63DC99D63}" destId="{3C325511-E616-A74D-AE42-AE6F956677E4}" srcOrd="0" destOrd="0" presId="urn:microsoft.com/office/officeart/2005/8/layout/orgChart1"/>
    <dgm:cxn modelId="{5A054765-D39B-7D4C-A1E7-BE56CF6254C7}" type="presOf" srcId="{0AEE5D1F-C845-934B-9B9C-68D1771E7567}" destId="{29062EB9-5030-5C4F-A459-0D1C78E3ABFA}" srcOrd="1" destOrd="0" presId="urn:microsoft.com/office/officeart/2005/8/layout/orgChart1"/>
    <dgm:cxn modelId="{04D13D71-5467-514E-AEB2-DCFD1578E9E9}" type="presOf" srcId="{267FA8F0-A0FD-3F4A-9953-DBB63DC99D63}" destId="{0DB752EC-BE94-3D4B-AC3C-B8A58CD15722}" srcOrd="1" destOrd="0" presId="urn:microsoft.com/office/officeart/2005/8/layout/orgChart1"/>
    <dgm:cxn modelId="{A330C57A-F9C7-7049-8EAD-7E1B4079059E}" type="presOf" srcId="{0AEE5D1F-C845-934B-9B9C-68D1771E7567}" destId="{818ADDDF-24F5-B043-92FE-3A124C00C8CA}" srcOrd="0" destOrd="0" presId="urn:microsoft.com/office/officeart/2005/8/layout/orgChart1"/>
    <dgm:cxn modelId="{AEB72693-4C74-BC40-88F9-2894E9DF1BFC}" type="presOf" srcId="{9CAF647C-73ED-E547-BF93-28343EFC5816}" destId="{ABC098A9-5B66-0D49-B68A-9433887563F6}" srcOrd="0" destOrd="0" presId="urn:microsoft.com/office/officeart/2005/8/layout/orgChart1"/>
    <dgm:cxn modelId="{F346059C-BB67-0A41-83E2-EB33B462C22E}" type="presOf" srcId="{9C714910-536C-504B-B8AF-F19134C5EEDE}" destId="{D87B534C-B2D8-F44F-BE86-6A333B2F353B}" srcOrd="0" destOrd="0" presId="urn:microsoft.com/office/officeart/2005/8/layout/orgChart1"/>
    <dgm:cxn modelId="{CBB7C3B5-826B-A043-BCA2-291363612D8A}" type="presOf" srcId="{AE60A58C-0FAD-8546-8BDB-E8681110B978}" destId="{D0BFAAA7-8E0C-824E-8240-6B55FB46CECB}" srcOrd="1" destOrd="0" presId="urn:microsoft.com/office/officeart/2005/8/layout/orgChart1"/>
    <dgm:cxn modelId="{4B748ABE-7266-794E-9E9C-D484918E1D5D}" srcId="{76AB84A5-6A34-1945-B79D-F1631527BA23}" destId="{AE60A58C-0FAD-8546-8BDB-E8681110B978}" srcOrd="0" destOrd="0" parTransId="{9CAF647C-73ED-E547-BF93-28343EFC5816}" sibTransId="{60591D24-B7E8-7142-98B1-1D397DEF6FC6}"/>
    <dgm:cxn modelId="{5B6C16C7-4E70-9A41-A91E-EB8CFD7076ED}" srcId="{76AB84A5-6A34-1945-B79D-F1631527BA23}" destId="{0AEE5D1F-C845-934B-9B9C-68D1771E7567}" srcOrd="1" destOrd="0" parTransId="{EF549FB9-C73A-0B4E-A23B-2F05659EBC9A}" sibTransId="{11846E1D-9845-C442-B8EA-656368BF45A2}"/>
    <dgm:cxn modelId="{609467E6-912D-454D-8B9B-68B002A36512}" srcId="{76AB84A5-6A34-1945-B79D-F1631527BA23}" destId="{267FA8F0-A0FD-3F4A-9953-DBB63DC99D63}" srcOrd="2" destOrd="0" parTransId="{9C714910-536C-504B-B8AF-F19134C5EEDE}" sibTransId="{B568D376-1168-394A-8047-32E4690068C3}"/>
    <dgm:cxn modelId="{FE04E9EA-35F8-6947-82A5-F14E440BD484}" type="presOf" srcId="{76AB84A5-6A34-1945-B79D-F1631527BA23}" destId="{1D4AF7CA-C845-AB42-A8B8-321D6983CAAA}" srcOrd="1" destOrd="0" presId="urn:microsoft.com/office/officeart/2005/8/layout/orgChart1"/>
    <dgm:cxn modelId="{AAA5C8EF-727E-3D48-AF74-19D4325D59AE}" srcId="{1BA8D589-D927-D346-9F08-F684CDB87CE1}" destId="{76AB84A5-6A34-1945-B79D-F1631527BA23}" srcOrd="0" destOrd="0" parTransId="{701ADB04-C7FF-6843-9034-C9D1F7E4AFE5}" sibTransId="{7A376FB7-D1EC-BA4D-BD35-3E3CCC092E3D}"/>
    <dgm:cxn modelId="{B50089F2-89BF-9045-850C-C8968721D338}" type="presOf" srcId="{EF549FB9-C73A-0B4E-A23B-2F05659EBC9A}" destId="{A833DC6C-9B5C-9F43-AC2A-C8A1F45F7962}" srcOrd="0" destOrd="0" presId="urn:microsoft.com/office/officeart/2005/8/layout/orgChart1"/>
    <dgm:cxn modelId="{E84443F5-FE52-5B49-870F-71E4CC1D5A00}" type="presOf" srcId="{AE60A58C-0FAD-8546-8BDB-E8681110B978}" destId="{87E392B2-CC01-F34B-A4BB-2EE14F0E14E3}" srcOrd="0" destOrd="0" presId="urn:microsoft.com/office/officeart/2005/8/layout/orgChart1"/>
    <dgm:cxn modelId="{904510F9-FE88-E044-A139-B443041D5C43}" type="presOf" srcId="{76AB84A5-6A34-1945-B79D-F1631527BA23}" destId="{4EA30549-3541-8144-BBB9-408F192E426A}" srcOrd="0" destOrd="0" presId="urn:microsoft.com/office/officeart/2005/8/layout/orgChart1"/>
    <dgm:cxn modelId="{07FCB202-1934-5A4C-B934-0BEE993F3625}" type="presParOf" srcId="{D3D44A10-E2AD-E444-807A-C9EA8491DBC4}" destId="{AFBFCFB0-ABE5-864F-BD40-28846DB43694}" srcOrd="0" destOrd="0" presId="urn:microsoft.com/office/officeart/2005/8/layout/orgChart1"/>
    <dgm:cxn modelId="{AA77691F-1F12-A94D-B934-553BD6676A04}" type="presParOf" srcId="{AFBFCFB0-ABE5-864F-BD40-28846DB43694}" destId="{87FA0514-8D94-7741-9EC7-A26D831B08BA}" srcOrd="0" destOrd="0" presId="urn:microsoft.com/office/officeart/2005/8/layout/orgChart1"/>
    <dgm:cxn modelId="{E308F3C9-B52D-8E45-A9C5-5F85974B8DB7}" type="presParOf" srcId="{87FA0514-8D94-7741-9EC7-A26D831B08BA}" destId="{4EA30549-3541-8144-BBB9-408F192E426A}" srcOrd="0" destOrd="0" presId="urn:microsoft.com/office/officeart/2005/8/layout/orgChart1"/>
    <dgm:cxn modelId="{D790BB1B-F95F-1840-9584-3C2CBEC84C44}" type="presParOf" srcId="{87FA0514-8D94-7741-9EC7-A26D831B08BA}" destId="{1D4AF7CA-C845-AB42-A8B8-321D6983CAAA}" srcOrd="1" destOrd="0" presId="urn:microsoft.com/office/officeart/2005/8/layout/orgChart1"/>
    <dgm:cxn modelId="{3EAF03A3-3C38-354C-ABDD-2279CC916633}" type="presParOf" srcId="{AFBFCFB0-ABE5-864F-BD40-28846DB43694}" destId="{60A4D2F3-1F1D-0246-ACE6-01A5DC7DADED}" srcOrd="1" destOrd="0" presId="urn:microsoft.com/office/officeart/2005/8/layout/orgChart1"/>
    <dgm:cxn modelId="{5A8FB3D4-308B-FA45-8F1D-52C4464CC968}" type="presParOf" srcId="{60A4D2F3-1F1D-0246-ACE6-01A5DC7DADED}" destId="{ABC098A9-5B66-0D49-B68A-9433887563F6}" srcOrd="0" destOrd="0" presId="urn:microsoft.com/office/officeart/2005/8/layout/orgChart1"/>
    <dgm:cxn modelId="{5AC2C950-2FA2-9A4F-A737-25778A24DA35}" type="presParOf" srcId="{60A4D2F3-1F1D-0246-ACE6-01A5DC7DADED}" destId="{F9AFD6B1-3A62-034E-ADD1-4C398CCDB13A}" srcOrd="1" destOrd="0" presId="urn:microsoft.com/office/officeart/2005/8/layout/orgChart1"/>
    <dgm:cxn modelId="{F7C0413E-A4D5-A849-998C-CA3D365C5A9F}" type="presParOf" srcId="{F9AFD6B1-3A62-034E-ADD1-4C398CCDB13A}" destId="{A518FFA5-D0FF-B942-B87F-90864D76FC43}" srcOrd="0" destOrd="0" presId="urn:microsoft.com/office/officeart/2005/8/layout/orgChart1"/>
    <dgm:cxn modelId="{0F17E6BB-4997-5E4A-81DA-66362F82DD9B}" type="presParOf" srcId="{A518FFA5-D0FF-B942-B87F-90864D76FC43}" destId="{87E392B2-CC01-F34B-A4BB-2EE14F0E14E3}" srcOrd="0" destOrd="0" presId="urn:microsoft.com/office/officeart/2005/8/layout/orgChart1"/>
    <dgm:cxn modelId="{90A52B19-9BAC-AD49-825C-15114C497AD0}" type="presParOf" srcId="{A518FFA5-D0FF-B942-B87F-90864D76FC43}" destId="{D0BFAAA7-8E0C-824E-8240-6B55FB46CECB}" srcOrd="1" destOrd="0" presId="urn:microsoft.com/office/officeart/2005/8/layout/orgChart1"/>
    <dgm:cxn modelId="{922095D2-45A7-5145-B327-033644D5C343}" type="presParOf" srcId="{F9AFD6B1-3A62-034E-ADD1-4C398CCDB13A}" destId="{158B8CD9-1549-234A-BF84-7F177DE9C90F}" srcOrd="1" destOrd="0" presId="urn:microsoft.com/office/officeart/2005/8/layout/orgChart1"/>
    <dgm:cxn modelId="{725311D6-7606-0147-A2AF-861856692494}" type="presParOf" srcId="{F9AFD6B1-3A62-034E-ADD1-4C398CCDB13A}" destId="{2D0FCB3E-B54C-9F47-80D1-728A16556DE3}" srcOrd="2" destOrd="0" presId="urn:microsoft.com/office/officeart/2005/8/layout/orgChart1"/>
    <dgm:cxn modelId="{763E3049-7527-3446-86B7-A7FBBA953FEF}" type="presParOf" srcId="{60A4D2F3-1F1D-0246-ACE6-01A5DC7DADED}" destId="{A833DC6C-9B5C-9F43-AC2A-C8A1F45F7962}" srcOrd="2" destOrd="0" presId="urn:microsoft.com/office/officeart/2005/8/layout/orgChart1"/>
    <dgm:cxn modelId="{D84CC5B0-DF09-EB47-BD29-68207C219A1B}" type="presParOf" srcId="{60A4D2F3-1F1D-0246-ACE6-01A5DC7DADED}" destId="{DA939123-68B2-7642-B30C-3393259B6BCA}" srcOrd="3" destOrd="0" presId="urn:microsoft.com/office/officeart/2005/8/layout/orgChart1"/>
    <dgm:cxn modelId="{31C36125-6458-8A46-9014-361371E5FB04}" type="presParOf" srcId="{DA939123-68B2-7642-B30C-3393259B6BCA}" destId="{57B2708C-8C80-3F4C-BF73-7A468FD6045F}" srcOrd="0" destOrd="0" presId="urn:microsoft.com/office/officeart/2005/8/layout/orgChart1"/>
    <dgm:cxn modelId="{AC873993-4A5C-E94E-87B8-35315547368A}" type="presParOf" srcId="{57B2708C-8C80-3F4C-BF73-7A468FD6045F}" destId="{818ADDDF-24F5-B043-92FE-3A124C00C8CA}" srcOrd="0" destOrd="0" presId="urn:microsoft.com/office/officeart/2005/8/layout/orgChart1"/>
    <dgm:cxn modelId="{F603173E-5127-E343-AB63-D232ECC201AA}" type="presParOf" srcId="{57B2708C-8C80-3F4C-BF73-7A468FD6045F}" destId="{29062EB9-5030-5C4F-A459-0D1C78E3ABFA}" srcOrd="1" destOrd="0" presId="urn:microsoft.com/office/officeart/2005/8/layout/orgChart1"/>
    <dgm:cxn modelId="{CCDDC7DF-99BE-7945-B21B-C05A86F71898}" type="presParOf" srcId="{DA939123-68B2-7642-B30C-3393259B6BCA}" destId="{8757BD0B-1C8E-6B40-B545-358BB774423D}" srcOrd="1" destOrd="0" presId="urn:microsoft.com/office/officeart/2005/8/layout/orgChart1"/>
    <dgm:cxn modelId="{45A7919B-50E5-3940-A861-FBC0343BEB37}" type="presParOf" srcId="{DA939123-68B2-7642-B30C-3393259B6BCA}" destId="{337D4ACD-6EC6-AE49-B2FF-786DFA26F15E}" srcOrd="2" destOrd="0" presId="urn:microsoft.com/office/officeart/2005/8/layout/orgChart1"/>
    <dgm:cxn modelId="{6AA49CE6-AF27-6E42-ACE7-AA520259620A}" type="presParOf" srcId="{60A4D2F3-1F1D-0246-ACE6-01A5DC7DADED}" destId="{D87B534C-B2D8-F44F-BE86-6A333B2F353B}" srcOrd="4" destOrd="0" presId="urn:microsoft.com/office/officeart/2005/8/layout/orgChart1"/>
    <dgm:cxn modelId="{B8CC529A-8C37-B246-B962-A463D311C676}" type="presParOf" srcId="{60A4D2F3-1F1D-0246-ACE6-01A5DC7DADED}" destId="{710AF123-4005-E044-A571-2EBAE26255D3}" srcOrd="5" destOrd="0" presId="urn:microsoft.com/office/officeart/2005/8/layout/orgChart1"/>
    <dgm:cxn modelId="{CDECB5C5-7DE7-9B43-85AF-97AB8254DC51}" type="presParOf" srcId="{710AF123-4005-E044-A571-2EBAE26255D3}" destId="{2229713F-FDC5-1042-B40F-D5E8ECAF1408}" srcOrd="0" destOrd="0" presId="urn:microsoft.com/office/officeart/2005/8/layout/orgChart1"/>
    <dgm:cxn modelId="{B2E33184-E156-854B-95A6-D29A66113C26}" type="presParOf" srcId="{2229713F-FDC5-1042-B40F-D5E8ECAF1408}" destId="{3C325511-E616-A74D-AE42-AE6F956677E4}" srcOrd="0" destOrd="0" presId="urn:microsoft.com/office/officeart/2005/8/layout/orgChart1"/>
    <dgm:cxn modelId="{7CB4B98B-A7C3-AC41-B825-796D6314DF5E}" type="presParOf" srcId="{2229713F-FDC5-1042-B40F-D5E8ECAF1408}" destId="{0DB752EC-BE94-3D4B-AC3C-B8A58CD15722}" srcOrd="1" destOrd="0" presId="urn:microsoft.com/office/officeart/2005/8/layout/orgChart1"/>
    <dgm:cxn modelId="{D784016F-DF26-BE47-9752-A3C6037168A4}" type="presParOf" srcId="{710AF123-4005-E044-A571-2EBAE26255D3}" destId="{367A2B3C-A997-5546-85C9-520795781432}" srcOrd="1" destOrd="0" presId="urn:microsoft.com/office/officeart/2005/8/layout/orgChart1"/>
    <dgm:cxn modelId="{87B9425D-112B-3A4B-AE93-FBE4322217D6}" type="presParOf" srcId="{710AF123-4005-E044-A571-2EBAE26255D3}" destId="{22C1537C-ED07-5D4E-AC5B-B6EBD4639B4B}" srcOrd="2" destOrd="0" presId="urn:microsoft.com/office/officeart/2005/8/layout/orgChart1"/>
    <dgm:cxn modelId="{B2FCF18E-EEE2-174C-8451-AB81738B0DAF}" type="presParOf" srcId="{AFBFCFB0-ABE5-864F-BD40-28846DB43694}" destId="{23D73709-1C0F-C84C-B5C0-FCA67C67489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7301D0-BDE1-4C97-80E5-C191ADF65AB0}">
      <dsp:nvSpPr>
        <dsp:cNvPr id="0" name=""/>
        <dsp:cNvSpPr/>
      </dsp:nvSpPr>
      <dsp:spPr>
        <a:xfrm>
          <a:off x="311" y="155953"/>
          <a:ext cx="2828924" cy="1796367"/>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F925B0-E270-4E8E-A848-C57125EDED3D}">
      <dsp:nvSpPr>
        <dsp:cNvPr id="0" name=""/>
        <dsp:cNvSpPr/>
      </dsp:nvSpPr>
      <dsp:spPr>
        <a:xfrm>
          <a:off x="314636" y="454562"/>
          <a:ext cx="2828924" cy="1796367"/>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it-IT" sz="1700" kern="1200" dirty="0"/>
            <a:t>(art. 118 c.p.c. e art. 210 c.p.c. ) se una parte rifiuta di eseguire tale ordine senza giusto motivo, il giudice la condanna ad una pena pecuniaria da €500 a €3.000.</a:t>
          </a:r>
          <a:endParaRPr lang="en-US" sz="1700" kern="1200" dirty="0"/>
        </a:p>
      </dsp:txBody>
      <dsp:txXfrm>
        <a:off x="367250" y="507176"/>
        <a:ext cx="2723696" cy="1691139"/>
      </dsp:txXfrm>
    </dsp:sp>
    <dsp:sp modelId="{EF4DBB33-F20A-468F-AEF9-D9FF713A575A}">
      <dsp:nvSpPr>
        <dsp:cNvPr id="0" name=""/>
        <dsp:cNvSpPr/>
      </dsp:nvSpPr>
      <dsp:spPr>
        <a:xfrm>
          <a:off x="3448522" y="219329"/>
          <a:ext cx="2828924" cy="1944298"/>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DB585E-F41F-4EE0-AF56-FCD9847E3930}">
      <dsp:nvSpPr>
        <dsp:cNvPr id="0" name=""/>
        <dsp:cNvSpPr/>
      </dsp:nvSpPr>
      <dsp:spPr>
        <a:xfrm>
          <a:off x="3762847" y="517938"/>
          <a:ext cx="2828924" cy="1944298"/>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it-IT" sz="1700" kern="1200" dirty="0"/>
            <a:t>Se il rifiuto proviene da un soggetto che NON è parte, la sanzione va da €250 a €1.500.</a:t>
          </a:r>
          <a:endParaRPr lang="en-US" sz="1700" kern="1200" dirty="0"/>
        </a:p>
      </dsp:txBody>
      <dsp:txXfrm>
        <a:off x="3819794" y="574885"/>
        <a:ext cx="2715030" cy="1830404"/>
      </dsp:txXfrm>
    </dsp:sp>
    <dsp:sp modelId="{CD88683A-BCFC-472B-A4DF-67C8A713F08B}">
      <dsp:nvSpPr>
        <dsp:cNvPr id="0" name=""/>
        <dsp:cNvSpPr/>
      </dsp:nvSpPr>
      <dsp:spPr>
        <a:xfrm>
          <a:off x="6887992" y="219329"/>
          <a:ext cx="2828924" cy="1796367"/>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F10F5A-2AF9-4085-824E-8B8FBF54B2DD}">
      <dsp:nvSpPr>
        <dsp:cNvPr id="0" name=""/>
        <dsp:cNvSpPr/>
      </dsp:nvSpPr>
      <dsp:spPr>
        <a:xfrm>
          <a:off x="7202317" y="517938"/>
          <a:ext cx="2828924" cy="1796367"/>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it-IT" sz="1700" kern="1200" dirty="0"/>
            <a:t>Se le informazioni sono richiesta ad una P.A. la stessa provvede entro 60 giorni, ma il termine è ordinatorio e, ovviamente, </a:t>
          </a:r>
          <a:r>
            <a:rPr lang="it-IT" sz="1700" b="1" u="sng" kern="1200" dirty="0"/>
            <a:t>non sono previste sanzioni</a:t>
          </a:r>
          <a:r>
            <a:rPr lang="it-IT" sz="1700" kern="1200" dirty="0"/>
            <a:t>.</a:t>
          </a:r>
          <a:endParaRPr lang="en-US" sz="1700" kern="1200" dirty="0"/>
        </a:p>
      </dsp:txBody>
      <dsp:txXfrm>
        <a:off x="7254931" y="570552"/>
        <a:ext cx="2723696" cy="16911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B44E7E-1F62-4A01-9F72-5F37642391EE}">
      <dsp:nvSpPr>
        <dsp:cNvPr id="0" name=""/>
        <dsp:cNvSpPr/>
      </dsp:nvSpPr>
      <dsp:spPr>
        <a:xfrm>
          <a:off x="4" y="838325"/>
          <a:ext cx="2762398" cy="98241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120 gg</a:t>
          </a:r>
        </a:p>
        <a:p>
          <a:pPr marL="0" lvl="0" indent="0" algn="ctr" defTabSz="711200">
            <a:lnSpc>
              <a:spcPct val="90000"/>
            </a:lnSpc>
            <a:spcBef>
              <a:spcPct val="0"/>
            </a:spcBef>
            <a:spcAft>
              <a:spcPct val="35000"/>
            </a:spcAft>
            <a:buNone/>
          </a:pPr>
          <a:r>
            <a:rPr lang="it-IT" sz="1600" kern="1200" dirty="0"/>
            <a:t>tra notifica citazione e udienza di comparizione</a:t>
          </a:r>
        </a:p>
      </dsp:txBody>
      <dsp:txXfrm>
        <a:off x="28778" y="867099"/>
        <a:ext cx="2704850" cy="924863"/>
      </dsp:txXfrm>
    </dsp:sp>
    <dsp:sp modelId="{078ADDB6-5EF2-40F5-ADA6-4AC30F0C8697}">
      <dsp:nvSpPr>
        <dsp:cNvPr id="0" name=""/>
        <dsp:cNvSpPr/>
      </dsp:nvSpPr>
      <dsp:spPr>
        <a:xfrm rot="64323">
          <a:off x="3029194" y="1169704"/>
          <a:ext cx="590627" cy="67294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it-IT" sz="1300" kern="1200"/>
        </a:p>
      </dsp:txBody>
      <dsp:txXfrm>
        <a:off x="3029210" y="1302636"/>
        <a:ext cx="413439" cy="403769"/>
      </dsp:txXfrm>
    </dsp:sp>
    <dsp:sp modelId="{DA0F3F47-68EB-4356-9B39-16B071B82D0F}">
      <dsp:nvSpPr>
        <dsp:cNvPr id="0" name=""/>
        <dsp:cNvSpPr/>
      </dsp:nvSpPr>
      <dsp:spPr>
        <a:xfrm>
          <a:off x="3876600" y="807430"/>
          <a:ext cx="2762398" cy="118928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70 gg</a:t>
          </a:r>
        </a:p>
        <a:p>
          <a:pPr marL="0" lvl="0" indent="0" algn="ctr" defTabSz="711200">
            <a:lnSpc>
              <a:spcPct val="90000"/>
            </a:lnSpc>
            <a:spcBef>
              <a:spcPct val="0"/>
            </a:spcBef>
            <a:spcAft>
              <a:spcPct val="35000"/>
            </a:spcAft>
            <a:buNone/>
          </a:pPr>
          <a:r>
            <a:rPr lang="it-IT" sz="1600" kern="1200" dirty="0"/>
            <a:t>prima dell’udienza deve avvenire la costituzione del convenuto </a:t>
          </a:r>
        </a:p>
      </dsp:txBody>
      <dsp:txXfrm>
        <a:off x="3911433" y="842263"/>
        <a:ext cx="2692732" cy="1119619"/>
      </dsp:txXfrm>
    </dsp:sp>
    <dsp:sp modelId="{D3D49246-918A-431B-ACA5-84F43541D4AC}">
      <dsp:nvSpPr>
        <dsp:cNvPr id="0" name=""/>
        <dsp:cNvSpPr/>
      </dsp:nvSpPr>
      <dsp:spPr>
        <a:xfrm rot="46853">
          <a:off x="6896340" y="1197722"/>
          <a:ext cx="586655" cy="6850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it-IT" sz="1300" kern="1200"/>
        </a:p>
      </dsp:txBody>
      <dsp:txXfrm>
        <a:off x="6896348" y="1333538"/>
        <a:ext cx="410659" cy="411044"/>
      </dsp:txXfrm>
    </dsp:sp>
    <dsp:sp modelId="{50034E27-FCFA-4700-A60D-D4119E7AF138}">
      <dsp:nvSpPr>
        <dsp:cNvPr id="0" name=""/>
        <dsp:cNvSpPr/>
      </dsp:nvSpPr>
      <dsp:spPr>
        <a:xfrm>
          <a:off x="7745793" y="832296"/>
          <a:ext cx="2762398" cy="124502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it-IT" sz="1600" kern="1200" dirty="0"/>
            <a:t>Scaduto il termine di 70 gg prima dell’udienza il Giudice deve provvedere entro 15 giorni</a:t>
          </a:r>
        </a:p>
      </dsp:txBody>
      <dsp:txXfrm>
        <a:off x="7782259" y="868762"/>
        <a:ext cx="2689466" cy="11720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E5A043-5C43-4A4B-AC8A-CA0A1798708C}">
      <dsp:nvSpPr>
        <dsp:cNvPr id="0" name=""/>
        <dsp:cNvSpPr/>
      </dsp:nvSpPr>
      <dsp:spPr>
        <a:xfrm rot="10800000">
          <a:off x="0" y="0"/>
          <a:ext cx="10515600" cy="1566119"/>
        </a:xfrm>
        <a:prstGeom prst="trapezoid">
          <a:avLst>
            <a:gd name="adj" fmla="val 11615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it-IT" sz="1800" u="sng" kern="1200" dirty="0"/>
            <a:t>40 giorni prima dell’udienza le parti possono con apposita memoria</a:t>
          </a:r>
          <a:r>
            <a:rPr lang="it-IT" sz="1300" kern="1200" dirty="0"/>
            <a:t>:</a:t>
          </a:r>
        </a:p>
        <a:p>
          <a:pPr marL="0" lvl="0" indent="0" algn="just" defTabSz="800100">
            <a:lnSpc>
              <a:spcPct val="90000"/>
            </a:lnSpc>
            <a:spcBef>
              <a:spcPct val="0"/>
            </a:spcBef>
            <a:spcAft>
              <a:spcPct val="35000"/>
            </a:spcAft>
            <a:buNone/>
          </a:pPr>
          <a:r>
            <a:rPr lang="it-IT" sz="1400" kern="1200" dirty="0"/>
            <a:t>Proporre domande e eccezioni conseguenti la domanda riconvenzionale del convenuto o la difesa del terzo,</a:t>
          </a:r>
        </a:p>
        <a:p>
          <a:pPr marL="0" lvl="0" indent="0" algn="just" defTabSz="800100">
            <a:lnSpc>
              <a:spcPct val="90000"/>
            </a:lnSpc>
            <a:spcBef>
              <a:spcPct val="0"/>
            </a:spcBef>
            <a:spcAft>
              <a:spcPct val="35000"/>
            </a:spcAft>
            <a:buNone/>
          </a:pPr>
          <a:r>
            <a:rPr lang="it-IT" sz="1400" kern="1200" dirty="0"/>
            <a:t>Precisare o modificare le domande, eccezione e conclusioni già proposte,</a:t>
          </a:r>
        </a:p>
        <a:p>
          <a:pPr marL="0" lvl="0" indent="0" algn="just" defTabSz="800100">
            <a:lnSpc>
              <a:spcPct val="90000"/>
            </a:lnSpc>
            <a:spcBef>
              <a:spcPct val="0"/>
            </a:spcBef>
            <a:spcAft>
              <a:spcPct val="35000"/>
            </a:spcAft>
            <a:buNone/>
          </a:pPr>
          <a:r>
            <a:rPr lang="it-IT" sz="1400" kern="1200" dirty="0"/>
            <a:t>L</a:t>
          </a:r>
          <a:r>
            <a:rPr lang="it-IT" sz="1400" b="1" u="sng" kern="1200" dirty="0">
              <a:effectLst/>
            </a:rPr>
            <a:t>’attore</a:t>
          </a:r>
          <a:r>
            <a:rPr lang="it-IT" sz="1400" kern="1200" dirty="0"/>
            <a:t> può chiedere </a:t>
          </a:r>
          <a:r>
            <a:rPr lang="it-IT" sz="1400" b="1" kern="1200" dirty="0">
              <a:effectLst>
                <a:outerShdw blurRad="38100" dist="38100" dir="2700000" algn="tl">
                  <a:srgbClr val="000000">
                    <a:alpha val="43137"/>
                  </a:srgbClr>
                </a:outerShdw>
              </a:effectLst>
            </a:rPr>
            <a:t>a pena decadenza </a:t>
          </a:r>
          <a:r>
            <a:rPr lang="it-IT" sz="1400" kern="1200" dirty="0"/>
            <a:t>di chiamare un terzo </a:t>
          </a:r>
          <a:r>
            <a:rPr lang="it-IT" sz="1400" b="1" kern="1200" dirty="0"/>
            <a:t>se</a:t>
          </a:r>
          <a:r>
            <a:rPr lang="it-IT" sz="1400" kern="1200" dirty="0"/>
            <a:t> l’esigenza è sorta a seguito della difesa del convenuto (modifica 269 c.3 c.p.c.).</a:t>
          </a:r>
        </a:p>
      </dsp:txBody>
      <dsp:txXfrm rot="-10800000">
        <a:off x="1840229" y="0"/>
        <a:ext cx="6835140" cy="1566119"/>
      </dsp:txXfrm>
    </dsp:sp>
    <dsp:sp modelId="{6083ADCF-7963-4D2F-A2EE-2B911961929C}">
      <dsp:nvSpPr>
        <dsp:cNvPr id="0" name=""/>
        <dsp:cNvSpPr/>
      </dsp:nvSpPr>
      <dsp:spPr>
        <a:xfrm rot="10800000">
          <a:off x="1785038" y="1566119"/>
          <a:ext cx="6945522" cy="1261026"/>
        </a:xfrm>
        <a:prstGeom prst="trapezoid">
          <a:avLst>
            <a:gd name="adj" fmla="val 11615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it-IT" sz="1800" u="sng" kern="1200" dirty="0"/>
            <a:t>20 giorni prima dell’udienza le parti possono</a:t>
          </a:r>
          <a:r>
            <a:rPr lang="it-IT" sz="1600" kern="1200" dirty="0"/>
            <a:t>:</a:t>
          </a:r>
        </a:p>
        <a:p>
          <a:pPr marL="0" lvl="0" indent="0" algn="just" defTabSz="800100">
            <a:lnSpc>
              <a:spcPct val="90000"/>
            </a:lnSpc>
            <a:spcBef>
              <a:spcPct val="0"/>
            </a:spcBef>
            <a:spcAft>
              <a:spcPct val="35000"/>
            </a:spcAft>
            <a:buNone/>
          </a:pPr>
          <a:r>
            <a:rPr lang="it-IT" sz="1400" kern="1200" dirty="0"/>
            <a:t>Replicare a domande ed eccezioni nuove o modificate</a:t>
          </a:r>
        </a:p>
        <a:p>
          <a:pPr marL="0" lvl="0" indent="0" algn="just" defTabSz="800100">
            <a:lnSpc>
              <a:spcPct val="90000"/>
            </a:lnSpc>
            <a:spcBef>
              <a:spcPct val="0"/>
            </a:spcBef>
            <a:spcAft>
              <a:spcPct val="35000"/>
            </a:spcAft>
            <a:buNone/>
          </a:pPr>
          <a:r>
            <a:rPr lang="it-IT" sz="1400" kern="1200" dirty="0"/>
            <a:t>Proporre eccezioni conseguenza delle domande nuove formulate nella precedente memoria</a:t>
          </a:r>
        </a:p>
        <a:p>
          <a:pPr marL="0" lvl="0" indent="0" algn="just" defTabSz="800100">
            <a:lnSpc>
              <a:spcPct val="90000"/>
            </a:lnSpc>
            <a:spcBef>
              <a:spcPct val="0"/>
            </a:spcBef>
            <a:spcAft>
              <a:spcPct val="35000"/>
            </a:spcAft>
            <a:buNone/>
          </a:pPr>
          <a:r>
            <a:rPr lang="it-IT" sz="1400" kern="1200" dirty="0"/>
            <a:t>     Formulare istanze istruttorie e depositare documenti</a:t>
          </a:r>
        </a:p>
      </dsp:txBody>
      <dsp:txXfrm rot="-10800000">
        <a:off x="3000505" y="1566119"/>
        <a:ext cx="4514589" cy="1261026"/>
      </dsp:txXfrm>
    </dsp:sp>
    <dsp:sp modelId="{4792EE3F-704B-4C69-B44B-CEDCFA46836F}">
      <dsp:nvSpPr>
        <dsp:cNvPr id="0" name=""/>
        <dsp:cNvSpPr/>
      </dsp:nvSpPr>
      <dsp:spPr>
        <a:xfrm rot="10800000">
          <a:off x="3213255" y="2827145"/>
          <a:ext cx="4069505" cy="1699586"/>
        </a:xfrm>
        <a:prstGeom prst="trapezoid">
          <a:avLst>
            <a:gd name="adj" fmla="val 11615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it-IT" sz="1800" u="sng" kern="1200" dirty="0"/>
            <a:t>10 gg prima </a:t>
          </a:r>
        </a:p>
        <a:p>
          <a:pPr marL="0" lvl="0" indent="0" algn="just" defTabSz="800100">
            <a:lnSpc>
              <a:spcPct val="90000"/>
            </a:lnSpc>
            <a:spcBef>
              <a:spcPct val="0"/>
            </a:spcBef>
            <a:spcAft>
              <a:spcPct val="35000"/>
            </a:spcAft>
            <a:buNone/>
          </a:pPr>
          <a:r>
            <a:rPr lang="it-IT" sz="1600" kern="1200" dirty="0"/>
            <a:t>		replicare </a:t>
          </a:r>
        </a:p>
        <a:p>
          <a:pPr marL="0" lvl="0" indent="0" algn="ctr" defTabSz="800100">
            <a:lnSpc>
              <a:spcPct val="90000"/>
            </a:lnSpc>
            <a:spcBef>
              <a:spcPct val="0"/>
            </a:spcBef>
            <a:spcAft>
              <a:spcPct val="35000"/>
            </a:spcAft>
            <a:buNone/>
          </a:pPr>
          <a:r>
            <a:rPr lang="it-IT" sz="1600" kern="1200" dirty="0"/>
            <a:t> e prova contraria</a:t>
          </a:r>
        </a:p>
        <a:p>
          <a:pPr marL="0" lvl="0" indent="0" algn="ctr" defTabSz="800100">
            <a:lnSpc>
              <a:spcPct val="90000"/>
            </a:lnSpc>
            <a:spcBef>
              <a:spcPct val="0"/>
            </a:spcBef>
            <a:spcAft>
              <a:spcPct val="35000"/>
            </a:spcAft>
            <a:buNone/>
          </a:pPr>
          <a:endParaRPr lang="it-IT" sz="2100" kern="1200" dirty="0"/>
        </a:p>
      </dsp:txBody>
      <dsp:txXfrm rot="-10800000">
        <a:off x="3213255" y="2827145"/>
        <a:ext cx="4069505" cy="16995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B5C0EA-F2CC-3A41-80EA-DF1E12BBD9CF}">
      <dsp:nvSpPr>
        <dsp:cNvPr id="0" name=""/>
        <dsp:cNvSpPr/>
      </dsp:nvSpPr>
      <dsp:spPr>
        <a:xfrm>
          <a:off x="4294" y="639420"/>
          <a:ext cx="1954796" cy="1805320"/>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b="1" kern="1200" dirty="0"/>
            <a:t>Art. 281-decies</a:t>
          </a:r>
          <a:endParaRPr lang="it-IT" sz="1900" kern="1200" dirty="0"/>
        </a:p>
        <a:p>
          <a:pPr marL="0" lvl="0" indent="0" algn="ctr" defTabSz="844550">
            <a:lnSpc>
              <a:spcPct val="90000"/>
            </a:lnSpc>
            <a:spcBef>
              <a:spcPct val="0"/>
            </a:spcBef>
            <a:spcAft>
              <a:spcPct val="35000"/>
            </a:spcAft>
            <a:buNone/>
          </a:pPr>
          <a:r>
            <a:rPr lang="it-IT" sz="1900" kern="1200" dirty="0"/>
            <a:t>Ambito di applicazione</a:t>
          </a:r>
        </a:p>
      </dsp:txBody>
      <dsp:txXfrm>
        <a:off x="57170" y="692296"/>
        <a:ext cx="1849044" cy="1699568"/>
      </dsp:txXfrm>
    </dsp:sp>
    <dsp:sp modelId="{CFF6F947-B634-C741-9455-0D2CFD26DED7}">
      <dsp:nvSpPr>
        <dsp:cNvPr id="0" name=""/>
        <dsp:cNvSpPr/>
      </dsp:nvSpPr>
      <dsp:spPr>
        <a:xfrm>
          <a:off x="2154535" y="1299729"/>
          <a:ext cx="414342" cy="484702"/>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it-IT" sz="1500" kern="1200"/>
        </a:p>
      </dsp:txBody>
      <dsp:txXfrm>
        <a:off x="2154535" y="1396669"/>
        <a:ext cx="290039" cy="290822"/>
      </dsp:txXfrm>
    </dsp:sp>
    <dsp:sp modelId="{94AA9B4E-75CA-9948-B031-B065141D0116}">
      <dsp:nvSpPr>
        <dsp:cNvPr id="0" name=""/>
        <dsp:cNvSpPr/>
      </dsp:nvSpPr>
      <dsp:spPr>
        <a:xfrm>
          <a:off x="2740868" y="638482"/>
          <a:ext cx="1954444" cy="1807197"/>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b="1" kern="1200" dirty="0"/>
            <a:t>Art. 281-undecies</a:t>
          </a:r>
          <a:endParaRPr lang="it-IT" sz="1900" kern="1200" dirty="0"/>
        </a:p>
        <a:p>
          <a:pPr marL="0" lvl="0" indent="0" algn="ctr" defTabSz="844550">
            <a:lnSpc>
              <a:spcPct val="90000"/>
            </a:lnSpc>
            <a:spcBef>
              <a:spcPct val="0"/>
            </a:spcBef>
            <a:spcAft>
              <a:spcPct val="35000"/>
            </a:spcAft>
            <a:buNone/>
          </a:pPr>
          <a:r>
            <a:rPr lang="it-IT" sz="1900" kern="1200" dirty="0"/>
            <a:t>Forma della domanda e costituzione</a:t>
          </a:r>
        </a:p>
      </dsp:txBody>
      <dsp:txXfrm>
        <a:off x="2793799" y="691413"/>
        <a:ext cx="1848582" cy="1701335"/>
      </dsp:txXfrm>
    </dsp:sp>
    <dsp:sp modelId="{66D76D56-BFD3-854C-ACD9-36A2E341D721}">
      <dsp:nvSpPr>
        <dsp:cNvPr id="0" name=""/>
        <dsp:cNvSpPr/>
      </dsp:nvSpPr>
      <dsp:spPr>
        <a:xfrm>
          <a:off x="4890758" y="1299729"/>
          <a:ext cx="414342" cy="484702"/>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it-IT" sz="1500" kern="1200"/>
        </a:p>
      </dsp:txBody>
      <dsp:txXfrm>
        <a:off x="4890758" y="1396669"/>
        <a:ext cx="290039" cy="290822"/>
      </dsp:txXfrm>
    </dsp:sp>
    <dsp:sp modelId="{F54FA01D-BF46-1049-99B5-C149F7972F5A}">
      <dsp:nvSpPr>
        <dsp:cNvPr id="0" name=""/>
        <dsp:cNvSpPr/>
      </dsp:nvSpPr>
      <dsp:spPr>
        <a:xfrm>
          <a:off x="5477091" y="595281"/>
          <a:ext cx="1954444" cy="1893599"/>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b="1" kern="1200" dirty="0"/>
            <a:t>Art. 281-duodecies</a:t>
          </a:r>
          <a:endParaRPr lang="it-IT" sz="1900" kern="1200" dirty="0"/>
        </a:p>
        <a:p>
          <a:pPr marL="0" lvl="0" indent="0" algn="ctr" defTabSz="844550">
            <a:lnSpc>
              <a:spcPct val="90000"/>
            </a:lnSpc>
            <a:spcBef>
              <a:spcPct val="0"/>
            </a:spcBef>
            <a:spcAft>
              <a:spcPct val="35000"/>
            </a:spcAft>
            <a:buNone/>
          </a:pPr>
          <a:r>
            <a:rPr lang="it-IT" sz="1900" kern="1200" dirty="0"/>
            <a:t>Procedimento</a:t>
          </a:r>
        </a:p>
      </dsp:txBody>
      <dsp:txXfrm>
        <a:off x="5532553" y="650743"/>
        <a:ext cx="1843520" cy="1782675"/>
      </dsp:txXfrm>
    </dsp:sp>
    <dsp:sp modelId="{EAFA7B7E-46AE-9E4F-81BF-A2E65B4C4548}">
      <dsp:nvSpPr>
        <dsp:cNvPr id="0" name=""/>
        <dsp:cNvSpPr/>
      </dsp:nvSpPr>
      <dsp:spPr>
        <a:xfrm>
          <a:off x="7626981" y="1299729"/>
          <a:ext cx="414342" cy="484702"/>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it-IT" sz="1500" kern="1200"/>
        </a:p>
      </dsp:txBody>
      <dsp:txXfrm>
        <a:off x="7626981" y="1396669"/>
        <a:ext cx="290039" cy="290822"/>
      </dsp:txXfrm>
    </dsp:sp>
    <dsp:sp modelId="{3AA1DFD9-7D79-4847-BF34-61DCD6BB88E5}">
      <dsp:nvSpPr>
        <dsp:cNvPr id="0" name=""/>
        <dsp:cNvSpPr/>
      </dsp:nvSpPr>
      <dsp:spPr>
        <a:xfrm>
          <a:off x="8213314" y="595281"/>
          <a:ext cx="1954444" cy="1893599"/>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it-IT" sz="1900" b="1" kern="1200" dirty="0"/>
            <a:t>Art. 281-terdecies</a:t>
          </a:r>
          <a:endParaRPr lang="it-IT" sz="1900" kern="1200" dirty="0"/>
        </a:p>
        <a:p>
          <a:pPr marL="0" lvl="0" indent="0" algn="ctr" defTabSz="844550">
            <a:lnSpc>
              <a:spcPct val="90000"/>
            </a:lnSpc>
            <a:spcBef>
              <a:spcPct val="0"/>
            </a:spcBef>
            <a:spcAft>
              <a:spcPct val="35000"/>
            </a:spcAft>
            <a:buNone/>
          </a:pPr>
          <a:r>
            <a:rPr lang="it-IT" sz="1900" kern="1200" dirty="0"/>
            <a:t>Decisione</a:t>
          </a:r>
        </a:p>
      </dsp:txBody>
      <dsp:txXfrm>
        <a:off x="8268776" y="650743"/>
        <a:ext cx="1843520" cy="17826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B5C0EA-F2CC-3A41-80EA-DF1E12BBD9CF}">
      <dsp:nvSpPr>
        <dsp:cNvPr id="0" name=""/>
        <dsp:cNvSpPr/>
      </dsp:nvSpPr>
      <dsp:spPr>
        <a:xfrm>
          <a:off x="5197" y="186235"/>
          <a:ext cx="2272278" cy="3230174"/>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Fatti non controversi o domanda fondata su prova documentale o di pronta soluzione o istruzione non complessa</a:t>
          </a:r>
        </a:p>
        <a:p>
          <a:pPr marL="0" lvl="0" indent="0" algn="ctr" defTabSz="711200">
            <a:lnSpc>
              <a:spcPct val="90000"/>
            </a:lnSpc>
            <a:spcBef>
              <a:spcPct val="0"/>
            </a:spcBef>
            <a:spcAft>
              <a:spcPct val="35000"/>
            </a:spcAft>
            <a:buNone/>
          </a:pPr>
          <a:r>
            <a:rPr lang="it-IT" sz="1600" kern="1200" dirty="0"/>
            <a:t>+</a:t>
          </a:r>
        </a:p>
        <a:p>
          <a:pPr marL="0" lvl="0" indent="0" algn="ctr" defTabSz="711200">
            <a:lnSpc>
              <a:spcPct val="90000"/>
            </a:lnSpc>
            <a:spcBef>
              <a:spcPct val="0"/>
            </a:spcBef>
            <a:spcAft>
              <a:spcPct val="35000"/>
            </a:spcAft>
            <a:buNone/>
          </a:pPr>
          <a:r>
            <a:rPr lang="it-IT" sz="1600" kern="1200" dirty="0"/>
            <a:t>Possibile in tutte le cause in cui il Tribunale giudica in composizione monocratica</a:t>
          </a:r>
        </a:p>
      </dsp:txBody>
      <dsp:txXfrm>
        <a:off x="71750" y="252788"/>
        <a:ext cx="2139172" cy="3097068"/>
      </dsp:txXfrm>
    </dsp:sp>
    <dsp:sp modelId="{CFF6F947-B634-C741-9455-0D2CFD26DED7}">
      <dsp:nvSpPr>
        <dsp:cNvPr id="0" name=""/>
        <dsp:cNvSpPr/>
      </dsp:nvSpPr>
      <dsp:spPr>
        <a:xfrm>
          <a:off x="2504702" y="1519560"/>
          <a:ext cx="481722" cy="56352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it-IT" sz="1400" kern="1200"/>
        </a:p>
      </dsp:txBody>
      <dsp:txXfrm>
        <a:off x="2504702" y="1632265"/>
        <a:ext cx="337205" cy="338114"/>
      </dsp:txXfrm>
    </dsp:sp>
    <dsp:sp modelId="{94AA9B4E-75CA-9948-B031-B065141D0116}">
      <dsp:nvSpPr>
        <dsp:cNvPr id="0" name=""/>
        <dsp:cNvSpPr/>
      </dsp:nvSpPr>
      <dsp:spPr>
        <a:xfrm>
          <a:off x="3186386" y="186235"/>
          <a:ext cx="2272278" cy="3230174"/>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Ricorso con elementi di cui all’art. 163, </a:t>
          </a:r>
          <a:r>
            <a:rPr lang="it-IT" sz="1400" kern="1200" dirty="0" err="1"/>
            <a:t>nn</a:t>
          </a:r>
          <a:r>
            <a:rPr lang="it-IT" sz="1400" kern="1200" dirty="0"/>
            <a:t>. 1, 2,3, 3-bis, 4, 5, 6 e 7.</a:t>
          </a:r>
        </a:p>
        <a:p>
          <a:pPr marL="0" lvl="0" indent="0" algn="ctr" defTabSz="622300">
            <a:lnSpc>
              <a:spcPct val="90000"/>
            </a:lnSpc>
            <a:spcBef>
              <a:spcPct val="0"/>
            </a:spcBef>
            <a:spcAft>
              <a:spcPct val="35000"/>
            </a:spcAft>
            <a:buNone/>
          </a:pPr>
          <a:r>
            <a:rPr lang="it-IT" sz="1400" kern="1200" dirty="0"/>
            <a:t>Giudice fissa udienza con decreto</a:t>
          </a:r>
        </a:p>
        <a:p>
          <a:pPr marL="0" lvl="0" indent="0" algn="ctr" defTabSz="622300">
            <a:lnSpc>
              <a:spcPct val="90000"/>
            </a:lnSpc>
            <a:spcBef>
              <a:spcPct val="0"/>
            </a:spcBef>
            <a:spcAft>
              <a:spcPct val="35000"/>
            </a:spcAft>
            <a:buNone/>
          </a:pPr>
          <a:r>
            <a:rPr lang="it-IT" sz="1400" kern="1200" dirty="0"/>
            <a:t>Tra giorno notifica ricorso e udienza almeno 40 giorni liberi</a:t>
          </a:r>
        </a:p>
        <a:p>
          <a:pPr marL="0" lvl="0" indent="0" algn="ctr" defTabSz="622300">
            <a:lnSpc>
              <a:spcPct val="90000"/>
            </a:lnSpc>
            <a:spcBef>
              <a:spcPct val="0"/>
            </a:spcBef>
            <a:spcAft>
              <a:spcPct val="35000"/>
            </a:spcAft>
            <a:buNone/>
          </a:pPr>
          <a:r>
            <a:rPr lang="it-IT" sz="1400" kern="1200" dirty="0"/>
            <a:t>Convenuto deve costituirsi non oltre dieci giorni prima dell’udienza.</a:t>
          </a:r>
        </a:p>
      </dsp:txBody>
      <dsp:txXfrm>
        <a:off x="3252939" y="252788"/>
        <a:ext cx="2139172" cy="3097068"/>
      </dsp:txXfrm>
    </dsp:sp>
    <dsp:sp modelId="{66D76D56-BFD3-854C-ACD9-36A2E341D721}">
      <dsp:nvSpPr>
        <dsp:cNvPr id="0" name=""/>
        <dsp:cNvSpPr/>
      </dsp:nvSpPr>
      <dsp:spPr>
        <a:xfrm>
          <a:off x="5685892" y="1519560"/>
          <a:ext cx="481722" cy="56352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it-IT" sz="1400" kern="1200"/>
        </a:p>
      </dsp:txBody>
      <dsp:txXfrm>
        <a:off x="5685892" y="1632265"/>
        <a:ext cx="337205" cy="338114"/>
      </dsp:txXfrm>
    </dsp:sp>
    <dsp:sp modelId="{F54FA01D-BF46-1049-99B5-C149F7972F5A}">
      <dsp:nvSpPr>
        <dsp:cNvPr id="0" name=""/>
        <dsp:cNvSpPr/>
      </dsp:nvSpPr>
      <dsp:spPr>
        <a:xfrm>
          <a:off x="6367575" y="186235"/>
          <a:ext cx="2272278" cy="3230174"/>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dirty="0"/>
            <a:t>Eventualmente Giudice decide con ordinanza non impugnabile di procedere con rito ordinario</a:t>
          </a:r>
        </a:p>
        <a:p>
          <a:pPr marL="0" lvl="0" indent="0" algn="ctr" defTabSz="533400">
            <a:lnSpc>
              <a:spcPct val="90000"/>
            </a:lnSpc>
            <a:spcBef>
              <a:spcPct val="0"/>
            </a:spcBef>
            <a:spcAft>
              <a:spcPct val="35000"/>
            </a:spcAft>
            <a:buNone/>
          </a:pPr>
          <a:r>
            <a:rPr lang="it-IT" sz="1200" kern="1200" dirty="0"/>
            <a:t>Parti possono proporre eccezioni che sono conseguenza della domanda riconvenzionale o delle eccezioni delle altre parti</a:t>
          </a:r>
        </a:p>
        <a:p>
          <a:pPr marL="0" lvl="0" indent="0" algn="ctr" defTabSz="533400">
            <a:lnSpc>
              <a:spcPct val="90000"/>
            </a:lnSpc>
            <a:spcBef>
              <a:spcPct val="0"/>
            </a:spcBef>
            <a:spcAft>
              <a:spcPct val="35000"/>
            </a:spcAft>
            <a:buNone/>
          </a:pPr>
          <a:r>
            <a:rPr lang="it-IT" sz="1200" kern="1200" dirty="0"/>
            <a:t>Se richiesto e sussiste giustificato motivo, il Giudice può concedere di un termine di 20 giorni per precisare/modificare conclusioni e indicare mezzi di prova e di massimo ulteriori 10 per replica</a:t>
          </a:r>
        </a:p>
        <a:p>
          <a:pPr marL="0" lvl="0" indent="0" algn="ctr" defTabSz="533400">
            <a:lnSpc>
              <a:spcPct val="90000"/>
            </a:lnSpc>
            <a:spcBef>
              <a:spcPct val="0"/>
            </a:spcBef>
            <a:spcAft>
              <a:spcPct val="35000"/>
            </a:spcAft>
            <a:buNone/>
          </a:pPr>
          <a:r>
            <a:rPr lang="it-IT" sz="1200" kern="1200" dirty="0"/>
            <a:t>Eventuale ammissione e assunzione mezzi di prova</a:t>
          </a:r>
        </a:p>
        <a:p>
          <a:pPr marL="0" lvl="0" indent="0" algn="ctr" defTabSz="533400">
            <a:lnSpc>
              <a:spcPct val="90000"/>
            </a:lnSpc>
            <a:spcBef>
              <a:spcPct val="0"/>
            </a:spcBef>
            <a:spcAft>
              <a:spcPct val="35000"/>
            </a:spcAft>
            <a:buNone/>
          </a:pPr>
          <a:endParaRPr lang="it-IT" sz="1000" kern="1200" dirty="0"/>
        </a:p>
      </dsp:txBody>
      <dsp:txXfrm>
        <a:off x="6434128" y="252788"/>
        <a:ext cx="2139172" cy="3097068"/>
      </dsp:txXfrm>
    </dsp:sp>
    <dsp:sp modelId="{EAFA7B7E-46AE-9E4F-81BF-A2E65B4C4548}">
      <dsp:nvSpPr>
        <dsp:cNvPr id="0" name=""/>
        <dsp:cNvSpPr/>
      </dsp:nvSpPr>
      <dsp:spPr>
        <a:xfrm>
          <a:off x="8867081" y="1519560"/>
          <a:ext cx="481722" cy="563524"/>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it-IT" sz="1400" kern="1200"/>
        </a:p>
      </dsp:txBody>
      <dsp:txXfrm>
        <a:off x="8867081" y="1632265"/>
        <a:ext cx="337205" cy="338114"/>
      </dsp:txXfrm>
    </dsp:sp>
    <dsp:sp modelId="{3AA1DFD9-7D79-4847-BF34-61DCD6BB88E5}">
      <dsp:nvSpPr>
        <dsp:cNvPr id="0" name=""/>
        <dsp:cNvSpPr/>
      </dsp:nvSpPr>
      <dsp:spPr>
        <a:xfrm>
          <a:off x="9548764" y="186235"/>
          <a:ext cx="2272278" cy="3230174"/>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t>Quando giudice ritiene causa matura per la decisione procede ex art. 281 sexies</a:t>
          </a:r>
        </a:p>
        <a:p>
          <a:pPr marL="0" lvl="0" indent="0" algn="ctr" defTabSz="800100">
            <a:lnSpc>
              <a:spcPct val="90000"/>
            </a:lnSpc>
            <a:spcBef>
              <a:spcPct val="0"/>
            </a:spcBef>
            <a:spcAft>
              <a:spcPct val="35000"/>
            </a:spcAft>
            <a:buNone/>
          </a:pPr>
          <a:r>
            <a:rPr lang="it-IT" sz="1800" kern="1200" dirty="0"/>
            <a:t>Se a composizione collegiale procede ex 275-bis</a:t>
          </a:r>
        </a:p>
        <a:p>
          <a:pPr marL="0" lvl="0" indent="0" algn="ctr" defTabSz="800100">
            <a:lnSpc>
              <a:spcPct val="90000"/>
            </a:lnSpc>
            <a:spcBef>
              <a:spcPct val="0"/>
            </a:spcBef>
            <a:spcAft>
              <a:spcPct val="35000"/>
            </a:spcAft>
            <a:buNone/>
          </a:pPr>
          <a:r>
            <a:rPr lang="it-IT" sz="1800" kern="1200" dirty="0"/>
            <a:t>Sentenza è impugnabile nei modi ordinari</a:t>
          </a:r>
        </a:p>
      </dsp:txBody>
      <dsp:txXfrm>
        <a:off x="9615317" y="252788"/>
        <a:ext cx="2139172" cy="309706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7B534C-B2D8-F44F-BE86-6A333B2F353B}">
      <dsp:nvSpPr>
        <dsp:cNvPr id="0" name=""/>
        <dsp:cNvSpPr/>
      </dsp:nvSpPr>
      <dsp:spPr>
        <a:xfrm>
          <a:off x="4827016" y="2580933"/>
          <a:ext cx="3415149" cy="592711"/>
        </a:xfrm>
        <a:custGeom>
          <a:avLst/>
          <a:gdLst/>
          <a:ahLst/>
          <a:cxnLst/>
          <a:rect l="0" t="0" r="0" b="0"/>
          <a:pathLst>
            <a:path>
              <a:moveTo>
                <a:pt x="0" y="0"/>
              </a:moveTo>
              <a:lnTo>
                <a:pt x="0" y="296355"/>
              </a:lnTo>
              <a:lnTo>
                <a:pt x="3415149" y="296355"/>
              </a:lnTo>
              <a:lnTo>
                <a:pt x="3415149" y="592711"/>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33DC6C-9B5C-9F43-AC2A-C8A1F45F7962}">
      <dsp:nvSpPr>
        <dsp:cNvPr id="0" name=""/>
        <dsp:cNvSpPr/>
      </dsp:nvSpPr>
      <dsp:spPr>
        <a:xfrm>
          <a:off x="4781295" y="2580933"/>
          <a:ext cx="91440" cy="592711"/>
        </a:xfrm>
        <a:custGeom>
          <a:avLst/>
          <a:gdLst/>
          <a:ahLst/>
          <a:cxnLst/>
          <a:rect l="0" t="0" r="0" b="0"/>
          <a:pathLst>
            <a:path>
              <a:moveTo>
                <a:pt x="45720" y="0"/>
              </a:moveTo>
              <a:lnTo>
                <a:pt x="45720" y="592711"/>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C098A9-5B66-0D49-B68A-9433887563F6}">
      <dsp:nvSpPr>
        <dsp:cNvPr id="0" name=""/>
        <dsp:cNvSpPr/>
      </dsp:nvSpPr>
      <dsp:spPr>
        <a:xfrm>
          <a:off x="1411866" y="2580933"/>
          <a:ext cx="3415149" cy="592711"/>
        </a:xfrm>
        <a:custGeom>
          <a:avLst/>
          <a:gdLst/>
          <a:ahLst/>
          <a:cxnLst/>
          <a:rect l="0" t="0" r="0" b="0"/>
          <a:pathLst>
            <a:path>
              <a:moveTo>
                <a:pt x="3415149" y="0"/>
              </a:moveTo>
              <a:lnTo>
                <a:pt x="3415149" y="296355"/>
              </a:lnTo>
              <a:lnTo>
                <a:pt x="0" y="296355"/>
              </a:lnTo>
              <a:lnTo>
                <a:pt x="0" y="592711"/>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A30549-3541-8144-BBB9-408F192E426A}">
      <dsp:nvSpPr>
        <dsp:cNvPr id="0" name=""/>
        <dsp:cNvSpPr/>
      </dsp:nvSpPr>
      <dsp:spPr>
        <a:xfrm>
          <a:off x="3415797" y="1169714"/>
          <a:ext cx="2822437" cy="141121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it-IT" sz="2000" kern="1200" dirty="0"/>
            <a:t>Segue regole procedimento semplificato di cognizione</a:t>
          </a:r>
        </a:p>
      </dsp:txBody>
      <dsp:txXfrm>
        <a:off x="3415797" y="1169714"/>
        <a:ext cx="2822437" cy="1411218"/>
      </dsp:txXfrm>
    </dsp:sp>
    <dsp:sp modelId="{87E392B2-CC01-F34B-A4BB-2EE14F0E14E3}">
      <dsp:nvSpPr>
        <dsp:cNvPr id="0" name=""/>
        <dsp:cNvSpPr/>
      </dsp:nvSpPr>
      <dsp:spPr>
        <a:xfrm>
          <a:off x="648" y="3173645"/>
          <a:ext cx="2822437" cy="1411218"/>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it-IT" sz="1500" kern="1200" dirty="0"/>
            <a:t>Atto introduttivo è il ricorso che andrà notificato insieme al decreto di fissazione udienza</a:t>
          </a:r>
        </a:p>
      </dsp:txBody>
      <dsp:txXfrm>
        <a:off x="648" y="3173645"/>
        <a:ext cx="2822437" cy="1411218"/>
      </dsp:txXfrm>
    </dsp:sp>
    <dsp:sp modelId="{818ADDDF-24F5-B043-92FE-3A124C00C8CA}">
      <dsp:nvSpPr>
        <dsp:cNvPr id="0" name=""/>
        <dsp:cNvSpPr/>
      </dsp:nvSpPr>
      <dsp:spPr>
        <a:xfrm>
          <a:off x="3415797" y="3173645"/>
          <a:ext cx="2822437" cy="1411218"/>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it-IT" sz="1500" kern="1200" dirty="0"/>
            <a:t>Tentativo di conciliazione in udienza</a:t>
          </a:r>
        </a:p>
        <a:p>
          <a:pPr marL="0" lvl="0" indent="0" algn="ctr" defTabSz="666750">
            <a:lnSpc>
              <a:spcPct val="90000"/>
            </a:lnSpc>
            <a:spcBef>
              <a:spcPct val="0"/>
            </a:spcBef>
            <a:spcAft>
              <a:spcPct val="35000"/>
            </a:spcAft>
            <a:buNone/>
          </a:pPr>
          <a:r>
            <a:rPr lang="it-IT" sz="1500" kern="1200" dirty="0"/>
            <a:t>Se non riesce, il Giudice procede ex art. 281-doudecies, co. II, III e IV e, nel caso, assume i mezzi di prova</a:t>
          </a:r>
        </a:p>
      </dsp:txBody>
      <dsp:txXfrm>
        <a:off x="3415797" y="3173645"/>
        <a:ext cx="2822437" cy="1411218"/>
      </dsp:txXfrm>
    </dsp:sp>
    <dsp:sp modelId="{3C325511-E616-A74D-AE42-AE6F956677E4}">
      <dsp:nvSpPr>
        <dsp:cNvPr id="0" name=""/>
        <dsp:cNvSpPr/>
      </dsp:nvSpPr>
      <dsp:spPr>
        <a:xfrm>
          <a:off x="6830946" y="3173645"/>
          <a:ext cx="2822437" cy="1411218"/>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it-IT" sz="1500" kern="1200" dirty="0"/>
            <a:t>Il Giudice, quando ritiene la causa matura per la decisione, procede ex art. 281-sexies</a:t>
          </a:r>
        </a:p>
      </dsp:txBody>
      <dsp:txXfrm>
        <a:off x="6830946" y="3173645"/>
        <a:ext cx="2822437" cy="141121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C1B25EE-4974-414E-B989-9A3A6B936306}" type="datetimeFigureOut">
              <a:rPr lang="it-IT" smtClean="0"/>
              <a:t>07/02/23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8326EE0-5883-4DEB-A882-47463BFC2F96}"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404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1B25EE-4974-414E-B989-9A3A6B936306}" type="datetimeFigureOut">
              <a:rPr lang="it-IT" smtClean="0"/>
              <a:t>07/02/23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8326EE0-5883-4DEB-A882-47463BFC2F96}" type="slidenum">
              <a:rPr lang="it-IT" smtClean="0"/>
              <a:t>‹N›</a:t>
            </a:fld>
            <a:endParaRPr lang="it-IT"/>
          </a:p>
        </p:txBody>
      </p:sp>
    </p:spTree>
    <p:extLst>
      <p:ext uri="{BB962C8B-B14F-4D97-AF65-F5344CB8AC3E}">
        <p14:creationId xmlns:p14="http://schemas.microsoft.com/office/powerpoint/2010/main" val="2354046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1B25EE-4974-414E-B989-9A3A6B936306}" type="datetimeFigureOut">
              <a:rPr lang="it-IT" smtClean="0"/>
              <a:t>07/02/23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8326EE0-5883-4DEB-A882-47463BFC2F96}" type="slidenum">
              <a:rPr lang="it-IT" smtClean="0"/>
              <a:t>‹N›</a:t>
            </a:fld>
            <a:endParaRPr lang="it-IT"/>
          </a:p>
        </p:txBody>
      </p:sp>
    </p:spTree>
    <p:extLst>
      <p:ext uri="{BB962C8B-B14F-4D97-AF65-F5344CB8AC3E}">
        <p14:creationId xmlns:p14="http://schemas.microsoft.com/office/powerpoint/2010/main" val="3615105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1B25EE-4974-414E-B989-9A3A6B936306}" type="datetimeFigureOut">
              <a:rPr lang="it-IT" smtClean="0"/>
              <a:t>07/02/23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8326EE0-5883-4DEB-A882-47463BFC2F96}" type="slidenum">
              <a:rPr lang="it-IT" smtClean="0"/>
              <a:t>‹N›</a:t>
            </a:fld>
            <a:endParaRPr lang="it-IT"/>
          </a:p>
        </p:txBody>
      </p:sp>
    </p:spTree>
    <p:extLst>
      <p:ext uri="{BB962C8B-B14F-4D97-AF65-F5344CB8AC3E}">
        <p14:creationId xmlns:p14="http://schemas.microsoft.com/office/powerpoint/2010/main" val="72671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C1B25EE-4974-414E-B989-9A3A6B936306}" type="datetimeFigureOut">
              <a:rPr lang="it-IT" smtClean="0"/>
              <a:t>07/02/23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8326EE0-5883-4DEB-A882-47463BFC2F96}"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0726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C1B25EE-4974-414E-B989-9A3A6B936306}" type="datetimeFigureOut">
              <a:rPr lang="it-IT" smtClean="0"/>
              <a:t>07/02/23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8326EE0-5883-4DEB-A882-47463BFC2F96}" type="slidenum">
              <a:rPr lang="it-IT" smtClean="0"/>
              <a:t>‹N›</a:t>
            </a:fld>
            <a:endParaRPr lang="it-IT"/>
          </a:p>
        </p:txBody>
      </p:sp>
    </p:spTree>
    <p:extLst>
      <p:ext uri="{BB962C8B-B14F-4D97-AF65-F5344CB8AC3E}">
        <p14:creationId xmlns:p14="http://schemas.microsoft.com/office/powerpoint/2010/main" val="1148015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97280" y="2582334"/>
            <a:ext cx="4937760" cy="33782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17920" y="2582334"/>
            <a:ext cx="4937760" cy="33782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C1B25EE-4974-414E-B989-9A3A6B936306}" type="datetimeFigureOut">
              <a:rPr lang="it-IT" smtClean="0"/>
              <a:t>07/02/23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8326EE0-5883-4DEB-A882-47463BFC2F96}" type="slidenum">
              <a:rPr lang="it-IT" smtClean="0"/>
              <a:t>‹N›</a:t>
            </a:fld>
            <a:endParaRPr lang="it-IT"/>
          </a:p>
        </p:txBody>
      </p:sp>
    </p:spTree>
    <p:extLst>
      <p:ext uri="{BB962C8B-B14F-4D97-AF65-F5344CB8AC3E}">
        <p14:creationId xmlns:p14="http://schemas.microsoft.com/office/powerpoint/2010/main" val="1476116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C1B25EE-4974-414E-B989-9A3A6B936306}" type="datetimeFigureOut">
              <a:rPr lang="it-IT" smtClean="0"/>
              <a:t>07/02/23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8326EE0-5883-4DEB-A882-47463BFC2F96}" type="slidenum">
              <a:rPr lang="it-IT" smtClean="0"/>
              <a:t>‹N›</a:t>
            </a:fld>
            <a:endParaRPr lang="it-IT"/>
          </a:p>
        </p:txBody>
      </p:sp>
    </p:spTree>
    <p:extLst>
      <p:ext uri="{BB962C8B-B14F-4D97-AF65-F5344CB8AC3E}">
        <p14:creationId xmlns:p14="http://schemas.microsoft.com/office/powerpoint/2010/main" val="3869423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C1B25EE-4974-414E-B989-9A3A6B936306}" type="datetimeFigureOut">
              <a:rPr lang="it-IT" smtClean="0"/>
              <a:t>07/02/23</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t-IT"/>
          </a:p>
        </p:txBody>
      </p:sp>
      <p:sp>
        <p:nvSpPr>
          <p:cNvPr id="9" name="Slide Number Placeholder 8"/>
          <p:cNvSpPr>
            <a:spLocks noGrp="1"/>
          </p:cNvSpPr>
          <p:nvPr>
            <p:ph type="sldNum" sz="quarter" idx="12"/>
          </p:nvPr>
        </p:nvSpPr>
        <p:spPr/>
        <p:txBody>
          <a:bodyPr/>
          <a:lstStyle/>
          <a:p>
            <a:fld id="{78326EE0-5883-4DEB-A882-47463BFC2F96}" type="slidenum">
              <a:rPr lang="it-IT" smtClean="0"/>
              <a:t>‹N›</a:t>
            </a:fld>
            <a:endParaRPr lang="it-IT"/>
          </a:p>
        </p:txBody>
      </p:sp>
    </p:spTree>
    <p:extLst>
      <p:ext uri="{BB962C8B-B14F-4D97-AF65-F5344CB8AC3E}">
        <p14:creationId xmlns:p14="http://schemas.microsoft.com/office/powerpoint/2010/main" val="1742568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C1B25EE-4974-414E-B989-9A3A6B936306}" type="datetimeFigureOut">
              <a:rPr lang="it-IT" smtClean="0"/>
              <a:t>07/02/23</a:t>
            </a:fld>
            <a:endParaRPr lang="it-I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it-I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8326EE0-5883-4DEB-A882-47463BFC2F96}" type="slidenum">
              <a:rPr lang="it-IT" smtClean="0"/>
              <a:t>‹N›</a:t>
            </a:fld>
            <a:endParaRPr lang="it-IT"/>
          </a:p>
        </p:txBody>
      </p:sp>
    </p:spTree>
    <p:extLst>
      <p:ext uri="{BB962C8B-B14F-4D97-AF65-F5344CB8AC3E}">
        <p14:creationId xmlns:p14="http://schemas.microsoft.com/office/powerpoint/2010/main" val="1006696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C1B25EE-4974-414E-B989-9A3A6B936306}" type="datetimeFigureOut">
              <a:rPr lang="it-IT" smtClean="0"/>
              <a:t>07/02/23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8326EE0-5883-4DEB-A882-47463BFC2F96}" type="slidenum">
              <a:rPr lang="it-IT" smtClean="0"/>
              <a:t>‹N›</a:t>
            </a:fld>
            <a:endParaRPr lang="it-IT"/>
          </a:p>
        </p:txBody>
      </p:sp>
    </p:spTree>
    <p:extLst>
      <p:ext uri="{BB962C8B-B14F-4D97-AF65-F5344CB8AC3E}">
        <p14:creationId xmlns:p14="http://schemas.microsoft.com/office/powerpoint/2010/main" val="356294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C1B25EE-4974-414E-B989-9A3A6B936306}" type="datetimeFigureOut">
              <a:rPr lang="it-IT" smtClean="0"/>
              <a:t>07/02/23</a:t>
            </a:fld>
            <a:endParaRPr lang="it-I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it-I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8326EE0-5883-4DEB-A882-47463BFC2F96}" type="slidenum">
              <a:rPr lang="it-IT" smtClean="0"/>
              <a:t>‹N›</a:t>
            </a:fld>
            <a:endParaRPr lang="it-I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5662454"/>
      </p:ext>
    </p:extLst>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3" Type="http://schemas.openxmlformats.org/officeDocument/2006/relationships/hyperlink" Target="https://www.brocardi.it/dizionario/5902.html" TargetMode="External"/><Relationship Id="rId2" Type="http://schemas.openxmlformats.org/officeDocument/2006/relationships/hyperlink" Target="https://www.brocardi.it/dizionario/3567.html" TargetMode="External"/><Relationship Id="rId1" Type="http://schemas.openxmlformats.org/officeDocument/2006/relationships/slideLayout" Target="../slideLayouts/slideLayout2.xml"/><Relationship Id="rId6" Type="http://schemas.openxmlformats.org/officeDocument/2006/relationships/hyperlink" Target="https://www.brocardi.it/dizionario/3566.html" TargetMode="External"/><Relationship Id="rId5" Type="http://schemas.openxmlformats.org/officeDocument/2006/relationships/hyperlink" Target="https://www.brocardi.it/dizionario/3888.html" TargetMode="External"/><Relationship Id="rId4" Type="http://schemas.openxmlformats.org/officeDocument/2006/relationships/hyperlink" Target="https://www.brocardi.it/dizionario/3844.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62DFEE-3533-9FAD-87C6-4268F49BB115}"/>
              </a:ext>
            </a:extLst>
          </p:cNvPr>
          <p:cNvSpPr>
            <a:spLocks noGrp="1"/>
          </p:cNvSpPr>
          <p:nvPr>
            <p:ph type="ctrTitle"/>
          </p:nvPr>
        </p:nvSpPr>
        <p:spPr>
          <a:xfrm>
            <a:off x="3548743" y="1197428"/>
            <a:ext cx="7983582" cy="5583565"/>
          </a:xfrm>
        </p:spPr>
        <p:txBody>
          <a:bodyPr anchor="ctr">
            <a:normAutofit/>
          </a:bodyPr>
          <a:lstStyle/>
          <a:p>
            <a:r>
              <a:rPr lang="it-IT" sz="6600" dirty="0">
                <a:solidFill>
                  <a:schemeClr val="tx2"/>
                </a:solidFill>
              </a:rPr>
              <a:t>La (mini) riforma del processo di cognizione:</a:t>
            </a:r>
            <a:br>
              <a:rPr lang="it-IT" sz="6600" dirty="0">
                <a:solidFill>
                  <a:schemeClr val="tx2"/>
                </a:solidFill>
              </a:rPr>
            </a:br>
            <a:r>
              <a:rPr lang="it-IT" sz="3600" dirty="0">
                <a:solidFill>
                  <a:schemeClr val="tx2"/>
                </a:solidFill>
              </a:rPr>
              <a:t>disciplina transitoria e novità normative in tema di notifiche</a:t>
            </a:r>
            <a:endParaRPr lang="it-IT" sz="6600" dirty="0">
              <a:solidFill>
                <a:schemeClr val="tx2"/>
              </a:solidFill>
            </a:endParaRPr>
          </a:p>
        </p:txBody>
      </p:sp>
      <p:sp>
        <p:nvSpPr>
          <p:cNvPr id="4" name="CasellaDiTesto 3">
            <a:extLst>
              <a:ext uri="{FF2B5EF4-FFF2-40B4-BE49-F238E27FC236}">
                <a16:creationId xmlns:a16="http://schemas.microsoft.com/office/drawing/2014/main" id="{6DF9E830-796A-E344-056D-F406F813EEA4}"/>
              </a:ext>
            </a:extLst>
          </p:cNvPr>
          <p:cNvSpPr txBox="1"/>
          <p:nvPr/>
        </p:nvSpPr>
        <p:spPr>
          <a:xfrm>
            <a:off x="4075611" y="5965371"/>
            <a:ext cx="7108371" cy="646331"/>
          </a:xfrm>
          <a:prstGeom prst="rect">
            <a:avLst/>
          </a:prstGeom>
          <a:noFill/>
        </p:spPr>
        <p:txBody>
          <a:bodyPr wrap="square" rtlCol="0">
            <a:spAutoFit/>
          </a:bodyPr>
          <a:lstStyle/>
          <a:p>
            <a:pPr algn="r"/>
            <a:r>
              <a:rPr lang="it-IT" dirty="0">
                <a:solidFill>
                  <a:schemeClr val="tx2"/>
                </a:solidFill>
              </a:rPr>
              <a:t>Ordine degli Avvocati di Pordenone – martedì 31 gennaio 2023</a:t>
            </a:r>
          </a:p>
          <a:p>
            <a:endParaRPr lang="it-IT" dirty="0"/>
          </a:p>
        </p:txBody>
      </p:sp>
    </p:spTree>
    <p:extLst>
      <p:ext uri="{BB962C8B-B14F-4D97-AF65-F5344CB8AC3E}">
        <p14:creationId xmlns:p14="http://schemas.microsoft.com/office/powerpoint/2010/main" val="138312973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132160C-5CAD-4376-0F6F-88E66254D858}"/>
              </a:ext>
            </a:extLst>
          </p:cNvPr>
          <p:cNvSpPr txBox="1"/>
          <p:nvPr/>
        </p:nvSpPr>
        <p:spPr>
          <a:xfrm>
            <a:off x="141515" y="866503"/>
            <a:ext cx="11908970" cy="6278642"/>
          </a:xfrm>
          <a:prstGeom prst="rect">
            <a:avLst/>
          </a:prstGeom>
          <a:noFill/>
        </p:spPr>
        <p:txBody>
          <a:bodyPr wrap="square" rtlCol="0">
            <a:spAutoFit/>
          </a:bodyPr>
          <a:lstStyle/>
          <a:p>
            <a:pPr algn="ctr"/>
            <a:r>
              <a:rPr lang="it-IT" sz="2800" dirty="0">
                <a:solidFill>
                  <a:schemeClr val="accent2"/>
                </a:solidFill>
              </a:rPr>
              <a:t>Art. 149-bis c.p.c. - Notificazione a mezzo posta elettronica </a:t>
            </a:r>
            <a:r>
              <a:rPr lang="it-IT" sz="2800" dirty="0"/>
              <a:t>certificata eseguita dall’ufficiale giudiziario</a:t>
            </a:r>
            <a:r>
              <a:rPr lang="it-IT" sz="2800" dirty="0">
                <a:solidFill>
                  <a:schemeClr val="accent2"/>
                </a:solidFill>
              </a:rPr>
              <a:t>:</a:t>
            </a:r>
          </a:p>
          <a:p>
            <a:pPr algn="just"/>
            <a:endParaRPr lang="it-IT" sz="1800" dirty="0">
              <a:effectLst/>
              <a:latin typeface="Calibri" panose="020F0502020204030204" pitchFamily="34" charset="0"/>
            </a:endParaRPr>
          </a:p>
          <a:p>
            <a:pPr algn="just"/>
            <a:r>
              <a:rPr lang="it-IT" sz="1600" dirty="0">
                <a:solidFill>
                  <a:schemeClr val="accent2"/>
                </a:solidFill>
                <a:effectLst/>
                <a:latin typeface="Calibri" panose="020F0502020204030204" pitchFamily="34" charset="0"/>
              </a:rPr>
              <a:t>L’ufficiale giudiziario esegue la notificazione a mezzo posta elettronica certificata o servizio elettronico di recapito certificato qualificato, anche previa estrazione di copia informatica del documento cartaceo, quando il destinatario è un soggetto per il quale la legge prevede l’obbligo di munirsi di un indirizzo di posta elettronica o servizio elettronico di recapito certificato qualificato risultante dai pubblici elenchi oppure quando il destinatario ha eletto domicilio digitale ai sensi dell’articolo 3-bis, comma 1-bis, del codice dell’amministrazione digitale di cui al decreto legislativo 7 marzo 2005, n. 82</a:t>
            </a:r>
            <a:r>
              <a:rPr lang="it-IT" sz="1600" dirty="0">
                <a:effectLst/>
                <a:latin typeface="Calibri" panose="020F0502020204030204" pitchFamily="34" charset="0"/>
              </a:rPr>
              <a:t>. Se procede ai sensi del primo comma, l’ufficiale giudiziario trasmette copia informatica dell’atto sottoscritta con firma digitale all’indirizzo di posta elettronica certificata del destinatario risultante da pubblici elenchi o comunque accessibili alle pubbliche amministrazioni. La notifica si intende perfezionata nel momento in cui il gestore rende disponibile il documento informatico nella casella di posta elettronica certificata del destinatario. </a:t>
            </a:r>
            <a:endParaRPr lang="it-IT" sz="1600" dirty="0">
              <a:effectLst/>
            </a:endParaRPr>
          </a:p>
          <a:p>
            <a:pPr algn="just"/>
            <a:r>
              <a:rPr lang="it-IT" sz="1600" dirty="0">
                <a:effectLst/>
                <a:latin typeface="Calibri" panose="020F0502020204030204" pitchFamily="34" charset="0"/>
              </a:rPr>
              <a:t>L’ufficiale giudiziario redige la relazione di cui all’articolo 148, primo comma, su documento informatico separato, sottoscritto con firma digitale e congiunto all’atto cui si riferisce mediante strumenti informatici, individuati con apposito decreto del Ministero della giustizia. La relazione contiene le informazioni di cui all’articolo 148, secondo comma, sostituito il luogo della consegna con l’indirizzo di posta elettronica presso il quale l’atto è stato inviato. </a:t>
            </a:r>
            <a:endParaRPr lang="it-IT" sz="1600" dirty="0">
              <a:effectLst/>
            </a:endParaRPr>
          </a:p>
          <a:p>
            <a:pPr algn="just"/>
            <a:r>
              <a:rPr lang="it-IT" sz="1600" dirty="0">
                <a:effectLst/>
                <a:latin typeface="Calibri" panose="020F0502020204030204" pitchFamily="34" charset="0"/>
              </a:rPr>
              <a:t>Al documento informatico originale o alla copia informatica del documento cartaceo sono allegate, con le </a:t>
            </a:r>
            <a:r>
              <a:rPr lang="it-IT" sz="1600" dirty="0" err="1">
                <a:effectLst/>
                <a:latin typeface="Calibri" panose="020F0502020204030204" pitchFamily="34" charset="0"/>
              </a:rPr>
              <a:t>modalita</a:t>
            </a:r>
            <a:r>
              <a:rPr lang="it-IT" sz="1600" dirty="0">
                <a:effectLst/>
                <a:latin typeface="Calibri" panose="020F0502020204030204" pitchFamily="34" charset="0"/>
              </a:rPr>
              <a:t>̀ previste dal quarto comma, le ricevute di invio e di consegna previste dalla normativa, anche regolamentare, concernente la trasmissione e la ricezione dei documenti informatici trasmessi in via telematica.</a:t>
            </a:r>
          </a:p>
          <a:p>
            <a:pPr algn="just"/>
            <a:r>
              <a:rPr lang="it-IT" sz="1600" dirty="0">
                <a:effectLst/>
                <a:latin typeface="Calibri" panose="020F0502020204030204" pitchFamily="34" charset="0"/>
              </a:rPr>
              <a:t>Eseguita la notificazione, l’ufficiale giudiziario restituisce all’istante o al richiedente, anche per via telematica, l’atto notificato, unitamente alla relazione di notificazione e agli allegati previsti dal quinto comma.</a:t>
            </a:r>
            <a:r>
              <a:rPr lang="it-IT" sz="1800" dirty="0">
                <a:effectLst/>
                <a:latin typeface="Calibri" panose="020F0502020204030204" pitchFamily="34" charset="0"/>
              </a:rPr>
              <a:t> </a:t>
            </a:r>
            <a:endParaRPr lang="it-IT" dirty="0">
              <a:effectLst/>
            </a:endParaRPr>
          </a:p>
          <a:p>
            <a:endParaRPr lang="it-IT" dirty="0">
              <a:effectLst/>
            </a:endParaRPr>
          </a:p>
          <a:p>
            <a:endParaRPr lang="it-IT" dirty="0">
              <a:effectLst/>
            </a:endParaRPr>
          </a:p>
          <a:p>
            <a:endParaRPr lang="it-IT" dirty="0">
              <a:effectLst/>
            </a:endParaRPr>
          </a:p>
        </p:txBody>
      </p:sp>
      <p:sp>
        <p:nvSpPr>
          <p:cNvPr id="3" name="Titolo 1">
            <a:extLst>
              <a:ext uri="{FF2B5EF4-FFF2-40B4-BE49-F238E27FC236}">
                <a16:creationId xmlns:a16="http://schemas.microsoft.com/office/drawing/2014/main" id="{A57E2FEB-3C44-37A4-716A-E5BEE4DD1067}"/>
              </a:ext>
            </a:extLst>
          </p:cNvPr>
          <p:cNvSpPr txBox="1">
            <a:spLocks/>
          </p:cNvSpPr>
          <p:nvPr/>
        </p:nvSpPr>
        <p:spPr>
          <a:xfrm>
            <a:off x="1173480" y="152400"/>
            <a:ext cx="10058400" cy="714103"/>
          </a:xfrm>
          <a:prstGeom prst="rect">
            <a:avLst/>
          </a:prstGeom>
        </p:spPr>
        <p:txBody>
          <a:bodyPr>
            <a:normAutofit fontScale="975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dirty="0">
                <a:ln w="0"/>
                <a:effectLst>
                  <a:outerShdw blurRad="38100" dist="19050" dir="2700000" algn="tl" rotWithShape="0">
                    <a:schemeClr val="dk1">
                      <a:alpha val="40000"/>
                    </a:schemeClr>
                  </a:outerShdw>
                </a:effectLst>
              </a:rPr>
              <a:t>Le novità in tema di notifica</a:t>
            </a:r>
          </a:p>
        </p:txBody>
      </p:sp>
    </p:spTree>
    <p:extLst>
      <p:ext uri="{BB962C8B-B14F-4D97-AF65-F5344CB8AC3E}">
        <p14:creationId xmlns:p14="http://schemas.microsoft.com/office/powerpoint/2010/main" val="1131536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62DFEE-3533-9FAD-87C6-4268F49BB115}"/>
              </a:ext>
            </a:extLst>
          </p:cNvPr>
          <p:cNvSpPr>
            <a:spLocks noGrp="1"/>
          </p:cNvSpPr>
          <p:nvPr>
            <p:ph type="ctrTitle"/>
          </p:nvPr>
        </p:nvSpPr>
        <p:spPr>
          <a:xfrm>
            <a:off x="3548743" y="1447800"/>
            <a:ext cx="7983582" cy="5583565"/>
          </a:xfrm>
        </p:spPr>
        <p:txBody>
          <a:bodyPr anchor="ctr">
            <a:normAutofit/>
          </a:bodyPr>
          <a:lstStyle/>
          <a:p>
            <a:r>
              <a:rPr lang="it-IT" sz="6600" dirty="0">
                <a:solidFill>
                  <a:schemeClr val="tx2"/>
                </a:solidFill>
              </a:rPr>
              <a:t>La (mini) riforma del processo di cognizione:</a:t>
            </a:r>
            <a:br>
              <a:rPr lang="it-IT" sz="6600" dirty="0">
                <a:solidFill>
                  <a:schemeClr val="tx2"/>
                </a:solidFill>
              </a:rPr>
            </a:br>
            <a:r>
              <a:rPr lang="it-IT" sz="3600" dirty="0">
                <a:solidFill>
                  <a:schemeClr val="tx2"/>
                </a:solidFill>
              </a:rPr>
              <a:t>le modifiche al processo ordinario di cognizione, al procedimento semplificato e al procedimento avanti il Giudice di Pace </a:t>
            </a:r>
            <a:endParaRPr lang="it-IT" sz="6600" dirty="0">
              <a:solidFill>
                <a:schemeClr val="tx2"/>
              </a:solidFill>
            </a:endParaRPr>
          </a:p>
        </p:txBody>
      </p:sp>
      <p:sp>
        <p:nvSpPr>
          <p:cNvPr id="4" name="CasellaDiTesto 3">
            <a:extLst>
              <a:ext uri="{FF2B5EF4-FFF2-40B4-BE49-F238E27FC236}">
                <a16:creationId xmlns:a16="http://schemas.microsoft.com/office/drawing/2014/main" id="{6DF9E830-796A-E344-056D-F406F813EEA4}"/>
              </a:ext>
            </a:extLst>
          </p:cNvPr>
          <p:cNvSpPr txBox="1"/>
          <p:nvPr/>
        </p:nvSpPr>
        <p:spPr>
          <a:xfrm>
            <a:off x="4075611" y="5965371"/>
            <a:ext cx="7108371" cy="646331"/>
          </a:xfrm>
          <a:prstGeom prst="rect">
            <a:avLst/>
          </a:prstGeom>
          <a:noFill/>
        </p:spPr>
        <p:txBody>
          <a:bodyPr wrap="square" rtlCol="0">
            <a:spAutoFit/>
          </a:bodyPr>
          <a:lstStyle/>
          <a:p>
            <a:pPr algn="r"/>
            <a:r>
              <a:rPr lang="it-IT" dirty="0">
                <a:solidFill>
                  <a:schemeClr val="tx2"/>
                </a:solidFill>
              </a:rPr>
              <a:t>Ordine degli Avvocati di Pordenone – martedì 7 febbraio2023</a:t>
            </a:r>
          </a:p>
          <a:p>
            <a:endParaRPr lang="it-IT" dirty="0"/>
          </a:p>
        </p:txBody>
      </p:sp>
    </p:spTree>
    <p:extLst>
      <p:ext uri="{BB962C8B-B14F-4D97-AF65-F5344CB8AC3E}">
        <p14:creationId xmlns:p14="http://schemas.microsoft.com/office/powerpoint/2010/main" val="162340791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962F311-09C5-49B3-0126-F3FE4275B331}"/>
              </a:ext>
            </a:extLst>
          </p:cNvPr>
          <p:cNvSpPr>
            <a:spLocks noGrp="1"/>
          </p:cNvSpPr>
          <p:nvPr>
            <p:ph idx="1"/>
          </p:nvPr>
        </p:nvSpPr>
        <p:spPr>
          <a:xfrm>
            <a:off x="4335520" y="816186"/>
            <a:ext cx="6895973" cy="5225628"/>
          </a:xfrm>
        </p:spPr>
        <p:txBody>
          <a:bodyPr anchor="ctr">
            <a:normAutofit/>
          </a:bodyPr>
          <a:lstStyle/>
          <a:p>
            <a:pPr marL="0" indent="0">
              <a:buNone/>
            </a:pPr>
            <a:r>
              <a:rPr lang="it-IT" dirty="0"/>
              <a:t>	</a:t>
            </a:r>
          </a:p>
          <a:p>
            <a:pPr algn="just"/>
            <a:r>
              <a:rPr lang="it-IT" u="sng" dirty="0">
                <a:ln w="0"/>
                <a:solidFill>
                  <a:schemeClr val="tx1"/>
                </a:solidFill>
                <a:effectLst>
                  <a:outerShdw blurRad="38100" dist="19050" dir="2700000" algn="tl" rotWithShape="0">
                    <a:schemeClr val="dk1">
                      <a:alpha val="40000"/>
                    </a:schemeClr>
                  </a:outerShdw>
                </a:effectLst>
              </a:rPr>
              <a:t>Connessione</a:t>
            </a:r>
            <a:r>
              <a:rPr lang="it-IT" dirty="0"/>
              <a:t> (norma di raccordo), art. 40 c.p.c. in caso di connessione tra causa sottoposta a rito semplificato di cognizione e causa sottoposta a rito speciale diverso dal rito del lavoro, prevale il semplificato.</a:t>
            </a:r>
          </a:p>
          <a:p>
            <a:pPr algn="just"/>
            <a:r>
              <a:rPr lang="it-IT" dirty="0"/>
              <a:t>Art. 96 c.p.c. u.c.  nei casi di condanna ex art. 96 il giudice condanna anche al pagamento di un’ammenda da €500 a €5.000.</a:t>
            </a:r>
          </a:p>
          <a:p>
            <a:pPr algn="just"/>
            <a:r>
              <a:rPr lang="it-IT" dirty="0"/>
              <a:t>Art. 101 c.p.c.: se il giudice ritiene di porre a fondamento della decisione una questione rilevata d’ufficio, riserva la decisione, assegnando alle parti, a pena di nullità, un termine tra 20 e 40 gg per il deposito in cancelleria di memorie.</a:t>
            </a:r>
          </a:p>
          <a:p>
            <a:r>
              <a:rPr lang="it-IT" dirty="0"/>
              <a:t>Art. 136 c.p.c.: eliminato riferimento al telefax come strumento di comunicazione</a:t>
            </a:r>
          </a:p>
        </p:txBody>
      </p:sp>
      <p:sp>
        <p:nvSpPr>
          <p:cNvPr id="4" name="Ovale 3">
            <a:extLst>
              <a:ext uri="{FF2B5EF4-FFF2-40B4-BE49-F238E27FC236}">
                <a16:creationId xmlns:a16="http://schemas.microsoft.com/office/drawing/2014/main" id="{2C8BDFC2-5B10-E193-0910-000F8969FED9}"/>
              </a:ext>
            </a:extLst>
          </p:cNvPr>
          <p:cNvSpPr/>
          <p:nvPr/>
        </p:nvSpPr>
        <p:spPr>
          <a:xfrm>
            <a:off x="697117" y="2281473"/>
            <a:ext cx="2960483" cy="13851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Norme di raccordo e modifiche puntuali su alcuni aspetti</a:t>
            </a:r>
          </a:p>
        </p:txBody>
      </p:sp>
    </p:spTree>
    <p:extLst>
      <p:ext uri="{BB962C8B-B14F-4D97-AF65-F5344CB8AC3E}">
        <p14:creationId xmlns:p14="http://schemas.microsoft.com/office/powerpoint/2010/main" val="1402926502"/>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00448A-B123-77FD-E490-6623E69E7CB3}"/>
              </a:ext>
            </a:extLst>
          </p:cNvPr>
          <p:cNvSpPr>
            <a:spLocks noGrp="1"/>
          </p:cNvSpPr>
          <p:nvPr>
            <p:ph type="title"/>
          </p:nvPr>
        </p:nvSpPr>
        <p:spPr>
          <a:xfrm>
            <a:off x="1097280" y="286603"/>
            <a:ext cx="10058400" cy="1450757"/>
          </a:xfrm>
        </p:spPr>
        <p:style>
          <a:lnRef idx="2">
            <a:schemeClr val="accent5"/>
          </a:lnRef>
          <a:fillRef idx="1">
            <a:schemeClr val="lt1"/>
          </a:fillRef>
          <a:effectRef idx="0">
            <a:schemeClr val="accent5"/>
          </a:effectRef>
          <a:fontRef idx="minor">
            <a:schemeClr val="dk1"/>
          </a:fontRef>
        </p:style>
        <p:txBody>
          <a:bodyPr>
            <a:normAutofit/>
          </a:bodyPr>
          <a:lstStyle/>
          <a:p>
            <a:r>
              <a:rPr lang="it-IT" sz="4100" spc="0" dirty="0">
                <a:ln w="0"/>
                <a:effectLst>
                  <a:outerShdw blurRad="38100" dist="25400" dir="5400000" algn="ctr" rotWithShape="0">
                    <a:srgbClr val="6E747A">
                      <a:alpha val="43000"/>
                    </a:srgbClr>
                  </a:outerShdw>
                </a:effectLst>
              </a:rPr>
              <a:t>Norme per rendere più «efficaci» gli ordini di  ispezione di persone e di cose e di esibizione</a:t>
            </a:r>
          </a:p>
        </p:txBody>
      </p:sp>
      <p:graphicFrame>
        <p:nvGraphicFramePr>
          <p:cNvPr id="5" name="Segnaposto contenuto 2">
            <a:extLst>
              <a:ext uri="{FF2B5EF4-FFF2-40B4-BE49-F238E27FC236}">
                <a16:creationId xmlns:a16="http://schemas.microsoft.com/office/drawing/2014/main" id="{DB20D73D-3317-9089-1270-65CEC939EA94}"/>
              </a:ext>
            </a:extLst>
          </p:cNvPr>
          <p:cNvGraphicFramePr>
            <a:graphicFrameLocks noGrp="1"/>
          </p:cNvGraphicFramePr>
          <p:nvPr>
            <p:ph idx="1"/>
            <p:extLst>
              <p:ext uri="{D42A27DB-BD31-4B8C-83A1-F6EECF244321}">
                <p14:modId xmlns:p14="http://schemas.microsoft.com/office/powerpoint/2010/main" val="1649889973"/>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reccia in giù 2">
            <a:extLst>
              <a:ext uri="{FF2B5EF4-FFF2-40B4-BE49-F238E27FC236}">
                <a16:creationId xmlns:a16="http://schemas.microsoft.com/office/drawing/2014/main" id="{E0D6F5C3-C662-9D12-DF0F-29D30CC6734E}"/>
              </a:ext>
            </a:extLst>
          </p:cNvPr>
          <p:cNvSpPr/>
          <p:nvPr/>
        </p:nvSpPr>
        <p:spPr>
          <a:xfrm>
            <a:off x="2625505" y="4490519"/>
            <a:ext cx="484632" cy="4255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Rettangolo 3">
            <a:extLst>
              <a:ext uri="{FF2B5EF4-FFF2-40B4-BE49-F238E27FC236}">
                <a16:creationId xmlns:a16="http://schemas.microsoft.com/office/drawing/2014/main" id="{F7AAF9F5-CFE4-ACEF-2B43-43314503F3AC}"/>
              </a:ext>
            </a:extLst>
          </p:cNvPr>
          <p:cNvSpPr/>
          <p:nvPr/>
        </p:nvSpPr>
        <p:spPr>
          <a:xfrm>
            <a:off x="1672763" y="4988459"/>
            <a:ext cx="2625505" cy="896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100" b="0" i="0" dirty="0">
                <a:solidFill>
                  <a:srgbClr val="222222"/>
                </a:solidFill>
                <a:effectLst/>
                <a:latin typeface="Arial" panose="020B0604020202020204" pitchFamily="34" charset="0"/>
              </a:rPr>
              <a:t>La sanzione viene ulteriormente inasprita in quanto da tale rifiuto il giudice può desumere argomenti di prova (art. 116 c.p.c.)</a:t>
            </a:r>
            <a:endParaRPr lang="it-IT" sz="1100" dirty="0"/>
          </a:p>
        </p:txBody>
      </p:sp>
    </p:spTree>
    <p:extLst>
      <p:ext uri="{BB962C8B-B14F-4D97-AF65-F5344CB8AC3E}">
        <p14:creationId xmlns:p14="http://schemas.microsoft.com/office/powerpoint/2010/main" val="375536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928C1F-BD62-D228-0C06-80941DCDEE03}"/>
              </a:ext>
            </a:extLst>
          </p:cNvPr>
          <p:cNvSpPr>
            <a:spLocks noGrp="1"/>
          </p:cNvSpPr>
          <p:nvPr>
            <p:ph type="title"/>
          </p:nvPr>
        </p:nvSpPr>
        <p:spPr>
          <a:xfrm>
            <a:off x="949047" y="643466"/>
            <a:ext cx="2771273" cy="5225627"/>
          </a:xfrm>
        </p:spPr>
        <p:txBody>
          <a:bodyPr anchor="ctr">
            <a:normAutofit/>
          </a:bodyPr>
          <a:lstStyle/>
          <a:p>
            <a:r>
              <a:rPr lang="it-IT" sz="3300" dirty="0"/>
              <a:t>RECEPIMENTO DI PRATICHE SORTE NEL PERIODO DI EMERGENZA COVID</a:t>
            </a:r>
          </a:p>
        </p:txBody>
      </p:sp>
      <p:sp>
        <p:nvSpPr>
          <p:cNvPr id="3" name="Segnaposto contenuto 2">
            <a:extLst>
              <a:ext uri="{FF2B5EF4-FFF2-40B4-BE49-F238E27FC236}">
                <a16:creationId xmlns:a16="http://schemas.microsoft.com/office/drawing/2014/main" id="{35EDD325-6847-865C-236D-37D06F8A48A9}"/>
              </a:ext>
            </a:extLst>
          </p:cNvPr>
          <p:cNvSpPr>
            <a:spLocks noGrp="1"/>
          </p:cNvSpPr>
          <p:nvPr>
            <p:ph idx="1"/>
          </p:nvPr>
        </p:nvSpPr>
        <p:spPr>
          <a:xfrm>
            <a:off x="4351019" y="643466"/>
            <a:ext cx="6895973" cy="5225628"/>
          </a:xfrm>
        </p:spPr>
        <p:txBody>
          <a:bodyPr anchor="ctr">
            <a:normAutofit/>
          </a:bodyPr>
          <a:lstStyle/>
          <a:p>
            <a:pPr algn="just"/>
            <a:r>
              <a:rPr lang="it-IT" dirty="0"/>
              <a:t>Art. 127-bis: udienza mediante collegamenti audiovisivi, può essere sempre disposto dal Giudice (non per sentire i testi).      Provvedimento comunicato 15 giorni prima alle parti che possono entro 5 giorni chiedere che si proceda in presenza.                                                   </a:t>
            </a:r>
          </a:p>
          <a:p>
            <a:pPr algn="just"/>
            <a:r>
              <a:rPr lang="it-IT" dirty="0"/>
              <a:t>Il giudice può anche optare per una trattazione «mista» (in presenza e a distanza).</a:t>
            </a:r>
          </a:p>
          <a:p>
            <a:pPr algn="just"/>
            <a:r>
              <a:rPr lang="it-IT" dirty="0"/>
              <a:t>Art. 127-ter: deposito di note scritte in sostituzione dell’udienza -  recepimento in via definitiva della normativa d’emergenza.</a:t>
            </a:r>
          </a:p>
          <a:p>
            <a:pPr algn="just"/>
            <a:r>
              <a:rPr lang="it-IT" dirty="0"/>
              <a:t>Il meccanismo è sostanzialmente quello ormai noto a tutti.</a:t>
            </a:r>
          </a:p>
        </p:txBody>
      </p:sp>
    </p:spTree>
    <p:extLst>
      <p:ext uri="{BB962C8B-B14F-4D97-AF65-F5344CB8AC3E}">
        <p14:creationId xmlns:p14="http://schemas.microsoft.com/office/powerpoint/2010/main" val="20767077"/>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07321B36-A76A-EAAC-1F5F-7B4E67B7AFE5}"/>
              </a:ext>
            </a:extLst>
          </p:cNvPr>
          <p:cNvSpPr>
            <a:spLocks noGrp="1"/>
          </p:cNvSpPr>
          <p:nvPr>
            <p:ph type="title"/>
          </p:nvPr>
        </p:nvSpPr>
        <p:spPr>
          <a:xfrm>
            <a:off x="781877" y="643467"/>
            <a:ext cx="3467569" cy="5571066"/>
          </a:xfrm>
        </p:spPr>
        <p:txBody>
          <a:bodyPr anchor="ctr">
            <a:normAutofit/>
          </a:bodyPr>
          <a:lstStyle/>
          <a:p>
            <a:r>
              <a:rPr lang="it-IT" sz="4000">
                <a:solidFill>
                  <a:srgbClr val="FFFFFF"/>
                </a:solidFill>
              </a:rPr>
              <a:t>CONTENUTO DELLA CITAZIONE</a:t>
            </a:r>
            <a:br>
              <a:rPr lang="it-IT" sz="4000">
                <a:solidFill>
                  <a:srgbClr val="FFFFFF"/>
                </a:solidFill>
              </a:rPr>
            </a:br>
            <a:r>
              <a:rPr lang="it-IT" sz="4000">
                <a:solidFill>
                  <a:srgbClr val="FFFFFF"/>
                </a:solidFill>
              </a:rPr>
              <a:t>(modifiche art. 163 c.p.c.)</a:t>
            </a:r>
          </a:p>
        </p:txBody>
      </p:sp>
      <p:sp>
        <p:nvSpPr>
          <p:cNvPr id="6"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contenuto 2">
            <a:extLst>
              <a:ext uri="{FF2B5EF4-FFF2-40B4-BE49-F238E27FC236}">
                <a16:creationId xmlns:a16="http://schemas.microsoft.com/office/drawing/2014/main" id="{6FE2B7DB-76C6-91D8-1979-4B0E34A87121}"/>
              </a:ext>
            </a:extLst>
          </p:cNvPr>
          <p:cNvSpPr>
            <a:spLocks noGrp="1"/>
          </p:cNvSpPr>
          <p:nvPr>
            <p:ph idx="1"/>
          </p:nvPr>
        </p:nvSpPr>
        <p:spPr>
          <a:xfrm>
            <a:off x="5124206" y="643467"/>
            <a:ext cx="6104288" cy="5571065"/>
          </a:xfrm>
        </p:spPr>
        <p:txBody>
          <a:bodyPr anchor="ctr">
            <a:normAutofit/>
          </a:bodyPr>
          <a:lstStyle/>
          <a:p>
            <a:pPr algn="just"/>
            <a:r>
              <a:rPr lang="it-IT" sz="1800" dirty="0">
                <a:solidFill>
                  <a:srgbClr val="FFFFFF"/>
                </a:solidFill>
              </a:rPr>
              <a:t>Comma 3-bis) occorre inserire l’indicazione dell’assolvimento degli oneri previsti per il superamento delle condizioni di procedibilità. Tuttavia tale omissione non risulta sanzionata dal successivo art. 164 c.p.c.</a:t>
            </a:r>
          </a:p>
          <a:p>
            <a:pPr algn="just"/>
            <a:r>
              <a:rPr lang="it-IT" sz="1800" dirty="0">
                <a:solidFill>
                  <a:srgbClr val="FFFFFF"/>
                </a:solidFill>
              </a:rPr>
              <a:t>Comma 7) oltre alla rimodulazione dei termini per il coordinamento dell’impianto introduttivo del nuovo rito di cognizione ordinaria, vanno inseriti:</a:t>
            </a:r>
          </a:p>
          <a:p>
            <a:pPr algn="just"/>
            <a:r>
              <a:rPr lang="it-IT" sz="1800" b="1" dirty="0">
                <a:solidFill>
                  <a:srgbClr val="FFFFFF"/>
                </a:solidFill>
                <a:effectLst>
                  <a:outerShdw blurRad="38100" dist="38100" dir="2700000" algn="tl">
                    <a:srgbClr val="000000">
                      <a:alpha val="43137"/>
                    </a:srgbClr>
                  </a:outerShdw>
                </a:effectLst>
              </a:rPr>
              <a:t>Avviso che la difesa tecnica tramite avvocato è obbligatoria</a:t>
            </a:r>
          </a:p>
          <a:p>
            <a:pPr algn="just"/>
            <a:r>
              <a:rPr lang="it-IT" sz="1800" b="1" dirty="0">
                <a:solidFill>
                  <a:srgbClr val="FFFFFF"/>
                </a:solidFill>
                <a:effectLst>
                  <a:outerShdw blurRad="38100" dist="38100" dir="2700000" algn="tl">
                    <a:srgbClr val="000000">
                      <a:alpha val="43137"/>
                    </a:srgbClr>
                  </a:outerShdw>
                </a:effectLst>
              </a:rPr>
              <a:t>Avviso della facoltà di accedere al Patrocinio a spese dello Stato</a:t>
            </a:r>
          </a:p>
        </p:txBody>
      </p:sp>
    </p:spTree>
    <p:extLst>
      <p:ext uri="{BB962C8B-B14F-4D97-AF65-F5344CB8AC3E}">
        <p14:creationId xmlns:p14="http://schemas.microsoft.com/office/powerpoint/2010/main" val="3500572454"/>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0ADDFF-BEEF-BE08-C5C2-677D785245A1}"/>
              </a:ext>
            </a:extLst>
          </p:cNvPr>
          <p:cNvSpPr>
            <a:spLocks noGrp="1"/>
          </p:cNvSpPr>
          <p:nvPr>
            <p:ph type="title"/>
          </p:nvPr>
        </p:nvSpPr>
        <p:spPr>
          <a:xfrm>
            <a:off x="838200" y="365126"/>
            <a:ext cx="10515600" cy="694128"/>
          </a:xfrm>
        </p:spPr>
        <p:txBody>
          <a:bodyPr>
            <a:normAutofit fontScale="90000"/>
          </a:bodyPr>
          <a:lstStyle/>
          <a:p>
            <a:pPr algn="ctr"/>
            <a:r>
              <a:rPr lang="it-IT" spc="0" dirty="0">
                <a:ln w="0"/>
                <a:solidFill>
                  <a:schemeClr val="accent1"/>
                </a:solidFill>
                <a:effectLst>
                  <a:outerShdw blurRad="38100" dist="25400" dir="5400000" algn="ctr" rotWithShape="0">
                    <a:srgbClr val="6E747A">
                      <a:alpha val="43000"/>
                    </a:srgbClr>
                  </a:outerShdw>
                </a:effectLst>
              </a:rPr>
              <a:t>La nuova fase introduttiva</a:t>
            </a:r>
          </a:p>
        </p:txBody>
      </p:sp>
      <p:graphicFrame>
        <p:nvGraphicFramePr>
          <p:cNvPr id="6" name="Segnaposto contenuto 5">
            <a:extLst>
              <a:ext uri="{FF2B5EF4-FFF2-40B4-BE49-F238E27FC236}">
                <a16:creationId xmlns:a16="http://schemas.microsoft.com/office/drawing/2014/main" id="{D3EE6730-0B52-CA91-1440-AED4CA6CC928}"/>
              </a:ext>
            </a:extLst>
          </p:cNvPr>
          <p:cNvGraphicFramePr>
            <a:graphicFrameLocks noGrp="1"/>
          </p:cNvGraphicFramePr>
          <p:nvPr>
            <p:ph idx="1"/>
            <p:extLst>
              <p:ext uri="{D42A27DB-BD31-4B8C-83A1-F6EECF244321}">
                <p14:modId xmlns:p14="http://schemas.microsoft.com/office/powerpoint/2010/main" val="2926575855"/>
              </p:ext>
            </p:extLst>
          </p:nvPr>
        </p:nvGraphicFramePr>
        <p:xfrm>
          <a:off x="838200" y="1239897"/>
          <a:ext cx="10515600" cy="3014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asellaDiTesto 6">
            <a:extLst>
              <a:ext uri="{FF2B5EF4-FFF2-40B4-BE49-F238E27FC236}">
                <a16:creationId xmlns:a16="http://schemas.microsoft.com/office/drawing/2014/main" id="{FCA0726A-9997-6732-EA20-1F7128E539B0}"/>
              </a:ext>
            </a:extLst>
          </p:cNvPr>
          <p:cNvSpPr txBox="1"/>
          <p:nvPr/>
        </p:nvSpPr>
        <p:spPr>
          <a:xfrm>
            <a:off x="3790385" y="2080512"/>
            <a:ext cx="744647" cy="400110"/>
          </a:xfrm>
          <a:prstGeom prst="rect">
            <a:avLst/>
          </a:prstGeom>
          <a:noFill/>
        </p:spPr>
        <p:txBody>
          <a:bodyPr wrap="square" rtlCol="0">
            <a:spAutoFit/>
          </a:bodyPr>
          <a:lstStyle/>
          <a:p>
            <a:pPr algn="ctr"/>
            <a:r>
              <a:rPr lang="it-IT" sz="2000" dirty="0">
                <a:solidFill>
                  <a:srgbClr val="C00000"/>
                </a:solidFill>
              </a:rPr>
              <a:t>50 gg</a:t>
            </a:r>
          </a:p>
        </p:txBody>
      </p:sp>
      <p:sp>
        <p:nvSpPr>
          <p:cNvPr id="9" name="CasellaDiTesto 8">
            <a:extLst>
              <a:ext uri="{FF2B5EF4-FFF2-40B4-BE49-F238E27FC236}">
                <a16:creationId xmlns:a16="http://schemas.microsoft.com/office/drawing/2014/main" id="{4245CA05-CAB0-8F3D-B09D-BA91D12D83BB}"/>
              </a:ext>
            </a:extLst>
          </p:cNvPr>
          <p:cNvSpPr txBox="1"/>
          <p:nvPr/>
        </p:nvSpPr>
        <p:spPr>
          <a:xfrm>
            <a:off x="1131683" y="1671720"/>
            <a:ext cx="2018923" cy="369332"/>
          </a:xfrm>
          <a:prstGeom prst="rect">
            <a:avLst/>
          </a:prstGeom>
          <a:noFill/>
        </p:spPr>
        <p:txBody>
          <a:bodyPr wrap="square" rtlCol="0">
            <a:spAutoFit/>
          </a:bodyPr>
          <a:lstStyle/>
          <a:p>
            <a:pPr algn="ctr"/>
            <a:r>
              <a:rPr lang="it-IT" dirty="0">
                <a:ln w="0"/>
                <a:solidFill>
                  <a:schemeClr val="accent1"/>
                </a:solidFill>
                <a:effectLst>
                  <a:outerShdw blurRad="50800" dist="38100" dir="5400000" algn="t" rotWithShape="0">
                    <a:prstClr val="black">
                      <a:alpha val="40000"/>
                    </a:prstClr>
                  </a:outerShdw>
                </a:effectLst>
              </a:rPr>
              <a:t>ATTORE</a:t>
            </a:r>
            <a:endParaRPr lang="it-IT" dirty="0">
              <a:effectLst>
                <a:outerShdw blurRad="50800" dist="38100" dir="5400000" algn="t" rotWithShape="0">
                  <a:prstClr val="black">
                    <a:alpha val="40000"/>
                  </a:prstClr>
                </a:outerShdw>
              </a:effectLst>
            </a:endParaRPr>
          </a:p>
        </p:txBody>
      </p:sp>
      <p:sp>
        <p:nvSpPr>
          <p:cNvPr id="10" name="CasellaDiTesto 9">
            <a:extLst>
              <a:ext uri="{FF2B5EF4-FFF2-40B4-BE49-F238E27FC236}">
                <a16:creationId xmlns:a16="http://schemas.microsoft.com/office/drawing/2014/main" id="{66160F63-E3D3-A345-2EFD-E8B3C0169A48}"/>
              </a:ext>
            </a:extLst>
          </p:cNvPr>
          <p:cNvSpPr txBox="1"/>
          <p:nvPr/>
        </p:nvSpPr>
        <p:spPr>
          <a:xfrm>
            <a:off x="5086539" y="1671720"/>
            <a:ext cx="2018922" cy="369332"/>
          </a:xfrm>
          <a:prstGeom prst="rect">
            <a:avLst/>
          </a:prstGeom>
          <a:noFill/>
        </p:spPr>
        <p:txBody>
          <a:bodyPr wrap="square" rtlCol="0">
            <a:spAutoFit/>
          </a:bodyPr>
          <a:lstStyle/>
          <a:p>
            <a:pPr algn="ctr"/>
            <a:r>
              <a:rPr lang="it-IT" dirty="0">
                <a:ln w="0"/>
                <a:solidFill>
                  <a:schemeClr val="accent1"/>
                </a:solidFill>
                <a:effectLst>
                  <a:innerShdw blurRad="63500" dist="50800" dir="16200000">
                    <a:prstClr val="black">
                      <a:alpha val="50000"/>
                    </a:prstClr>
                  </a:innerShdw>
                </a:effectLst>
              </a:rPr>
              <a:t>CONVENUTO</a:t>
            </a:r>
            <a:endParaRPr lang="it-IT" dirty="0">
              <a:effectLst>
                <a:innerShdw blurRad="63500" dist="50800" dir="16200000">
                  <a:prstClr val="black">
                    <a:alpha val="50000"/>
                  </a:prstClr>
                </a:innerShdw>
              </a:effectLst>
            </a:endParaRPr>
          </a:p>
        </p:txBody>
      </p:sp>
      <p:sp>
        <p:nvSpPr>
          <p:cNvPr id="11" name="CasellaDiTesto 10">
            <a:extLst>
              <a:ext uri="{FF2B5EF4-FFF2-40B4-BE49-F238E27FC236}">
                <a16:creationId xmlns:a16="http://schemas.microsoft.com/office/drawing/2014/main" id="{7D252016-061B-FEE8-FE2D-8884C4CCAF4A}"/>
              </a:ext>
            </a:extLst>
          </p:cNvPr>
          <p:cNvSpPr txBox="1"/>
          <p:nvPr/>
        </p:nvSpPr>
        <p:spPr>
          <a:xfrm>
            <a:off x="8562935" y="1671720"/>
            <a:ext cx="2726736" cy="369332"/>
          </a:xfrm>
          <a:prstGeom prst="rect">
            <a:avLst/>
          </a:prstGeom>
          <a:noFill/>
        </p:spPr>
        <p:txBody>
          <a:bodyPr wrap="square" rtlCol="0">
            <a:spAutoFit/>
            <a:scene3d>
              <a:camera prst="orthographicFront"/>
              <a:lightRig rig="threePt" dir="t"/>
            </a:scene3d>
            <a:sp3d extrusionH="57150">
              <a:bevelT w="50800" h="38100" prst="riblet"/>
            </a:sp3d>
          </a:bodyPr>
          <a:lstStyle/>
          <a:p>
            <a:pPr algn="ctr"/>
            <a:r>
              <a:rPr lang="it-IT" b="1" dirty="0">
                <a:ln w="22225">
                  <a:solidFill>
                    <a:schemeClr val="accent2"/>
                  </a:solidFill>
                  <a:prstDash val="solid"/>
                </a:ln>
                <a:solidFill>
                  <a:schemeClr val="accent2">
                    <a:lumMod val="40000"/>
                    <a:lumOff val="60000"/>
                  </a:schemeClr>
                </a:solidFill>
              </a:rPr>
              <a:t>GIUDICE (171-bis c.p.c)</a:t>
            </a:r>
            <a:endParaRPr lang="it-IT" dirty="0"/>
          </a:p>
        </p:txBody>
      </p:sp>
      <p:sp>
        <p:nvSpPr>
          <p:cNvPr id="12" name="Freccia in giù 11">
            <a:extLst>
              <a:ext uri="{FF2B5EF4-FFF2-40B4-BE49-F238E27FC236}">
                <a16:creationId xmlns:a16="http://schemas.microsoft.com/office/drawing/2014/main" id="{91189765-1FD0-DC09-0307-818DA9335FC1}"/>
              </a:ext>
            </a:extLst>
          </p:cNvPr>
          <p:cNvSpPr/>
          <p:nvPr/>
        </p:nvSpPr>
        <p:spPr>
          <a:xfrm>
            <a:off x="9660610" y="3494652"/>
            <a:ext cx="484632" cy="7600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a:extLst>
              <a:ext uri="{FF2B5EF4-FFF2-40B4-BE49-F238E27FC236}">
                <a16:creationId xmlns:a16="http://schemas.microsoft.com/office/drawing/2014/main" id="{EB412449-848D-8479-33A4-EEE3226A6A9F}"/>
              </a:ext>
            </a:extLst>
          </p:cNvPr>
          <p:cNvSpPr/>
          <p:nvPr/>
        </p:nvSpPr>
        <p:spPr>
          <a:xfrm>
            <a:off x="8562935" y="4381578"/>
            <a:ext cx="2790865" cy="1423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400" dirty="0"/>
              <a:t>Se non ha rilievi o non deve autorizzare chiamate di terzi, conferma o differisce la prima udienza di massimo 45 giorni, eventualmente indicando le questioni rilevabili d’ufficio</a:t>
            </a:r>
          </a:p>
        </p:txBody>
      </p:sp>
      <p:sp>
        <p:nvSpPr>
          <p:cNvPr id="14" name="CasellaDiTesto 13">
            <a:extLst>
              <a:ext uri="{FF2B5EF4-FFF2-40B4-BE49-F238E27FC236}">
                <a16:creationId xmlns:a16="http://schemas.microsoft.com/office/drawing/2014/main" id="{8F040F44-EBE8-45DD-78AE-387296DBD717}"/>
              </a:ext>
            </a:extLst>
          </p:cNvPr>
          <p:cNvSpPr txBox="1"/>
          <p:nvPr/>
        </p:nvSpPr>
        <p:spPr>
          <a:xfrm>
            <a:off x="7656968" y="2108565"/>
            <a:ext cx="744647" cy="400110"/>
          </a:xfrm>
          <a:prstGeom prst="rect">
            <a:avLst/>
          </a:prstGeom>
          <a:noFill/>
        </p:spPr>
        <p:txBody>
          <a:bodyPr wrap="square" rtlCol="0">
            <a:spAutoFit/>
          </a:bodyPr>
          <a:lstStyle/>
          <a:p>
            <a:r>
              <a:rPr lang="it-IT" sz="2000" dirty="0"/>
              <a:t>15 gg</a:t>
            </a:r>
          </a:p>
        </p:txBody>
      </p:sp>
      <p:sp>
        <p:nvSpPr>
          <p:cNvPr id="17" name="Rettangolo 16">
            <a:extLst>
              <a:ext uri="{FF2B5EF4-FFF2-40B4-BE49-F238E27FC236}">
                <a16:creationId xmlns:a16="http://schemas.microsoft.com/office/drawing/2014/main" id="{4A7CEB4E-D42F-00DB-BBE4-66A0F80D5A13}"/>
              </a:ext>
            </a:extLst>
          </p:cNvPr>
          <p:cNvSpPr/>
          <p:nvPr/>
        </p:nvSpPr>
        <p:spPr>
          <a:xfrm>
            <a:off x="4742883" y="4328207"/>
            <a:ext cx="3286408" cy="15303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a:t>Letti gli atti, il Giudice deve:</a:t>
            </a:r>
          </a:p>
          <a:p>
            <a:pPr marL="285750" indent="-285750">
              <a:buFont typeface="Arial" panose="020B0604020202020204" pitchFamily="34" charset="0"/>
              <a:buChar char="•"/>
            </a:pPr>
            <a:r>
              <a:rPr lang="it-IT" sz="1600" dirty="0"/>
              <a:t>Rilevare nullità citazione</a:t>
            </a:r>
          </a:p>
          <a:p>
            <a:pPr marL="285750" indent="-285750">
              <a:buFont typeface="Arial" panose="020B0604020202020204" pitchFamily="34" charset="0"/>
              <a:buChar char="•"/>
            </a:pPr>
            <a:r>
              <a:rPr lang="it-IT" sz="1600" dirty="0"/>
              <a:t>Disporre o autorizzare chiamate di terzi (102, 107 e 269 c.p.c.)</a:t>
            </a:r>
          </a:p>
          <a:p>
            <a:pPr marL="285750" indent="-285750">
              <a:buFont typeface="Arial" panose="020B0604020202020204" pitchFamily="34" charset="0"/>
              <a:buChar char="•"/>
            </a:pPr>
            <a:r>
              <a:rPr lang="it-IT" sz="1600" dirty="0"/>
              <a:t>indicare questioni rilevabili d’ufficio (procedibilità domanda)</a:t>
            </a:r>
          </a:p>
        </p:txBody>
      </p:sp>
      <p:sp>
        <p:nvSpPr>
          <p:cNvPr id="18" name="Freccia in giù 17">
            <a:extLst>
              <a:ext uri="{FF2B5EF4-FFF2-40B4-BE49-F238E27FC236}">
                <a16:creationId xmlns:a16="http://schemas.microsoft.com/office/drawing/2014/main" id="{DEEA5D07-D51D-8041-3E3E-380E9EC68661}"/>
              </a:ext>
            </a:extLst>
          </p:cNvPr>
          <p:cNvSpPr/>
          <p:nvPr/>
        </p:nvSpPr>
        <p:spPr>
          <a:xfrm rot="3132166">
            <a:off x="8023497" y="327420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9" name="Freccia in giù 18">
            <a:extLst>
              <a:ext uri="{FF2B5EF4-FFF2-40B4-BE49-F238E27FC236}">
                <a16:creationId xmlns:a16="http://schemas.microsoft.com/office/drawing/2014/main" id="{8613A05C-D23C-3A17-2C52-F95292AFDA5B}"/>
              </a:ext>
            </a:extLst>
          </p:cNvPr>
          <p:cNvSpPr/>
          <p:nvPr/>
        </p:nvSpPr>
        <p:spPr>
          <a:xfrm rot="5400000">
            <a:off x="3857578" y="441022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Rettangolo 19">
            <a:extLst>
              <a:ext uri="{FF2B5EF4-FFF2-40B4-BE49-F238E27FC236}">
                <a16:creationId xmlns:a16="http://schemas.microsoft.com/office/drawing/2014/main" id="{0B0EE5A2-D893-E352-EA50-87CBE417A6F1}"/>
              </a:ext>
            </a:extLst>
          </p:cNvPr>
          <p:cNvSpPr/>
          <p:nvPr/>
        </p:nvSpPr>
        <p:spPr>
          <a:xfrm>
            <a:off x="838199" y="4381578"/>
            <a:ext cx="2674545" cy="14235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600" dirty="0"/>
              <a:t>Se dichiara la nullità della citazione o autorizza la chiamata di terzi differisce la prima udienza con effetto sui termini ex art. 171-ter c.p.c.</a:t>
            </a:r>
          </a:p>
        </p:txBody>
      </p:sp>
      <p:sp>
        <p:nvSpPr>
          <p:cNvPr id="3" name="Nuvola 2">
            <a:extLst>
              <a:ext uri="{FF2B5EF4-FFF2-40B4-BE49-F238E27FC236}">
                <a16:creationId xmlns:a16="http://schemas.microsoft.com/office/drawing/2014/main" id="{C455CA21-30CC-05C5-C28C-F789D98C9CC0}"/>
              </a:ext>
            </a:extLst>
          </p:cNvPr>
          <p:cNvSpPr/>
          <p:nvPr/>
        </p:nvSpPr>
        <p:spPr>
          <a:xfrm>
            <a:off x="1291738" y="3276100"/>
            <a:ext cx="2488274" cy="825702"/>
          </a:xfrm>
          <a:prstGeom prst="cloud">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N.B.: Abolito co. V dell’art. 168-bis</a:t>
            </a:r>
          </a:p>
        </p:txBody>
      </p:sp>
    </p:spTree>
    <p:extLst>
      <p:ext uri="{BB962C8B-B14F-4D97-AF65-F5344CB8AC3E}">
        <p14:creationId xmlns:p14="http://schemas.microsoft.com/office/powerpoint/2010/main" val="2468551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a:extLst>
              <a:ext uri="{FF2B5EF4-FFF2-40B4-BE49-F238E27FC236}">
                <a16:creationId xmlns:a16="http://schemas.microsoft.com/office/drawing/2014/main" id="{096F271E-80D0-3546-C084-AE2C62FA07A6}"/>
              </a:ext>
            </a:extLst>
          </p:cNvPr>
          <p:cNvGraphicFramePr>
            <a:graphicFrameLocks noGrp="1"/>
          </p:cNvGraphicFramePr>
          <p:nvPr>
            <p:ph idx="1"/>
            <p:extLst>
              <p:ext uri="{D42A27DB-BD31-4B8C-83A1-F6EECF244321}">
                <p14:modId xmlns:p14="http://schemas.microsoft.com/office/powerpoint/2010/main" val="752019830"/>
              </p:ext>
            </p:extLst>
          </p:nvPr>
        </p:nvGraphicFramePr>
        <p:xfrm>
          <a:off x="765772" y="1403288"/>
          <a:ext cx="10515600" cy="45267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ttangolo 8">
            <a:extLst>
              <a:ext uri="{FF2B5EF4-FFF2-40B4-BE49-F238E27FC236}">
                <a16:creationId xmlns:a16="http://schemas.microsoft.com/office/drawing/2014/main" id="{BCF659F9-1B13-6CED-0552-93741C727745}"/>
              </a:ext>
            </a:extLst>
          </p:cNvPr>
          <p:cNvSpPr/>
          <p:nvPr/>
        </p:nvSpPr>
        <p:spPr>
          <a:xfrm>
            <a:off x="765772" y="135958"/>
            <a:ext cx="10515600" cy="10230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t>Se è stata disposta la citazione per chiamata in causa, il terzo chiamato dovrà costituirsi sempre 70 giorni prima dell’udienza come rinviata dal Giudice ex art. 171-bis, il cui meccanismo, anche con riguardo ad eventuali ulteriori rinvii, si riproduce.</a:t>
            </a:r>
          </a:p>
        </p:txBody>
      </p:sp>
      <p:sp>
        <p:nvSpPr>
          <p:cNvPr id="10" name="Rettangolo 9">
            <a:extLst>
              <a:ext uri="{FF2B5EF4-FFF2-40B4-BE49-F238E27FC236}">
                <a16:creationId xmlns:a16="http://schemas.microsoft.com/office/drawing/2014/main" id="{4EEC09B9-5FB7-B4EF-61BD-AE73CA4F911D}"/>
              </a:ext>
            </a:extLst>
          </p:cNvPr>
          <p:cNvSpPr/>
          <p:nvPr/>
        </p:nvSpPr>
        <p:spPr>
          <a:xfrm>
            <a:off x="4742506" y="5930020"/>
            <a:ext cx="2706987" cy="5884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ln w="0"/>
                <a:solidFill>
                  <a:schemeClr val="tx1"/>
                </a:solidFill>
                <a:effectLst>
                  <a:outerShdw blurRad="38100" dist="19050" dir="2700000" algn="tl" rotWithShape="0">
                    <a:schemeClr val="dk1">
                      <a:alpha val="40000"/>
                    </a:schemeClr>
                  </a:outerShdw>
                </a:effectLst>
              </a:rPr>
              <a:t>UDIENZA 183 c.p.c.</a:t>
            </a:r>
          </a:p>
        </p:txBody>
      </p:sp>
    </p:spTree>
    <p:extLst>
      <p:ext uri="{BB962C8B-B14F-4D97-AF65-F5344CB8AC3E}">
        <p14:creationId xmlns:p14="http://schemas.microsoft.com/office/powerpoint/2010/main" val="405610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B590DF7B-3F56-E9CC-9F2E-BB4663A02D3F}"/>
              </a:ext>
            </a:extLst>
          </p:cNvPr>
          <p:cNvSpPr/>
          <p:nvPr/>
        </p:nvSpPr>
        <p:spPr>
          <a:xfrm>
            <a:off x="1389707" y="443347"/>
            <a:ext cx="8066638" cy="11407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t>All’udienza 183 c.p.c. è obbligatoria la partecipazione personale delle parti. La mancata comparizione di una parte senza «giustificato motivo» rappresenta comportamento valutabile ex art. 116 c.p.c.</a:t>
            </a:r>
          </a:p>
        </p:txBody>
      </p:sp>
      <p:sp>
        <p:nvSpPr>
          <p:cNvPr id="9" name="Freccia in giù 8">
            <a:extLst>
              <a:ext uri="{FF2B5EF4-FFF2-40B4-BE49-F238E27FC236}">
                <a16:creationId xmlns:a16="http://schemas.microsoft.com/office/drawing/2014/main" id="{1CDDE1E6-3F8E-8F75-5810-F3BB6F20E4A6}"/>
              </a:ext>
            </a:extLst>
          </p:cNvPr>
          <p:cNvSpPr/>
          <p:nvPr/>
        </p:nvSpPr>
        <p:spPr>
          <a:xfrm>
            <a:off x="2697933" y="1955549"/>
            <a:ext cx="484632" cy="6857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a:extLst>
              <a:ext uri="{FF2B5EF4-FFF2-40B4-BE49-F238E27FC236}">
                <a16:creationId xmlns:a16="http://schemas.microsoft.com/office/drawing/2014/main" id="{7AF2DD78-B9CA-BC50-D524-5136787A2A3D}"/>
              </a:ext>
            </a:extLst>
          </p:cNvPr>
          <p:cNvSpPr/>
          <p:nvPr/>
        </p:nvSpPr>
        <p:spPr>
          <a:xfrm>
            <a:off x="1306098" y="2756777"/>
            <a:ext cx="3268301" cy="1396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Se il Giudice autorizza la chiamata di terzo richiesta dall’attore nella prima memoria ex art. 171-ter, fissa altra udienza 183 c.p.c.</a:t>
            </a:r>
          </a:p>
        </p:txBody>
      </p:sp>
      <p:sp>
        <p:nvSpPr>
          <p:cNvPr id="12" name="Freccia in giù 11">
            <a:extLst>
              <a:ext uri="{FF2B5EF4-FFF2-40B4-BE49-F238E27FC236}">
                <a16:creationId xmlns:a16="http://schemas.microsoft.com/office/drawing/2014/main" id="{E4052B13-3DB4-3A9D-DC10-1B5475F0AECB}"/>
              </a:ext>
            </a:extLst>
          </p:cNvPr>
          <p:cNvSpPr/>
          <p:nvPr/>
        </p:nvSpPr>
        <p:spPr>
          <a:xfrm>
            <a:off x="2695805" y="4372814"/>
            <a:ext cx="484632" cy="5816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a:extLst>
              <a:ext uri="{FF2B5EF4-FFF2-40B4-BE49-F238E27FC236}">
                <a16:creationId xmlns:a16="http://schemas.microsoft.com/office/drawing/2014/main" id="{1BCC03AD-8965-58CF-6A15-A0D22FCA7043}"/>
              </a:ext>
            </a:extLst>
          </p:cNvPr>
          <p:cNvSpPr/>
          <p:nvPr/>
        </p:nvSpPr>
        <p:spPr>
          <a:xfrm>
            <a:off x="1306098" y="5051833"/>
            <a:ext cx="3338330" cy="1258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La nuova udienza va fissata nel rispetto dei termini 120 – 70 – (15) – 40 -20 – 10 </a:t>
            </a:r>
            <a:r>
              <a:rPr lang="it-IT" b="1" dirty="0">
                <a:effectLst>
                  <a:outerShdw blurRad="38100" dist="38100" dir="2700000" algn="tl">
                    <a:srgbClr val="000000">
                      <a:alpha val="43137"/>
                    </a:srgbClr>
                  </a:outerShdw>
                </a:effectLst>
              </a:rPr>
              <a:t>ma restano ferme le preclusioni già maturate</a:t>
            </a:r>
          </a:p>
        </p:txBody>
      </p:sp>
      <p:sp>
        <p:nvSpPr>
          <p:cNvPr id="14" name="Freccia in giù 13">
            <a:extLst>
              <a:ext uri="{FF2B5EF4-FFF2-40B4-BE49-F238E27FC236}">
                <a16:creationId xmlns:a16="http://schemas.microsoft.com/office/drawing/2014/main" id="{BEBFDFF8-E071-7F4C-8276-C3D77D9E2692}"/>
              </a:ext>
            </a:extLst>
          </p:cNvPr>
          <p:cNvSpPr/>
          <p:nvPr/>
        </p:nvSpPr>
        <p:spPr>
          <a:xfrm>
            <a:off x="6377895" y="1955549"/>
            <a:ext cx="484632" cy="6857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Rettangolo 14">
            <a:extLst>
              <a:ext uri="{FF2B5EF4-FFF2-40B4-BE49-F238E27FC236}">
                <a16:creationId xmlns:a16="http://schemas.microsoft.com/office/drawing/2014/main" id="{CBC14B0A-71C4-81D5-3B8E-9E753A122208}"/>
              </a:ext>
            </a:extLst>
          </p:cNvPr>
          <p:cNvSpPr/>
          <p:nvPr/>
        </p:nvSpPr>
        <p:spPr>
          <a:xfrm>
            <a:off x="5323437" y="2786199"/>
            <a:ext cx="2770361" cy="13376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Il Giudice interroga liberamente le parti, richiedendo chiarimenti sulla base dei fatti allegati e tenta la conciliazione.</a:t>
            </a:r>
          </a:p>
        </p:txBody>
      </p:sp>
      <p:sp>
        <p:nvSpPr>
          <p:cNvPr id="16" name="Freccia in giù 15">
            <a:extLst>
              <a:ext uri="{FF2B5EF4-FFF2-40B4-BE49-F238E27FC236}">
                <a16:creationId xmlns:a16="http://schemas.microsoft.com/office/drawing/2014/main" id="{40BFB764-1FBF-1D79-CAAF-D6D27D1C1D66}"/>
              </a:ext>
            </a:extLst>
          </p:cNvPr>
          <p:cNvSpPr/>
          <p:nvPr/>
        </p:nvSpPr>
        <p:spPr>
          <a:xfrm>
            <a:off x="6377895" y="4372814"/>
            <a:ext cx="484632" cy="5816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id="{93439B00-240B-272D-1F06-499BFD09C512}"/>
              </a:ext>
            </a:extLst>
          </p:cNvPr>
          <p:cNvSpPr/>
          <p:nvPr/>
        </p:nvSpPr>
        <p:spPr>
          <a:xfrm>
            <a:off x="5423026" y="5051833"/>
            <a:ext cx="2670772" cy="1258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600" dirty="0"/>
              <a:t>Se la conciliazione non riesce, ammette le prove, fissa il calendario del processo immediatamente, oppure si riserva (max 30 gg)</a:t>
            </a:r>
          </a:p>
        </p:txBody>
      </p:sp>
      <p:sp>
        <p:nvSpPr>
          <p:cNvPr id="18" name="Freccia a destra 17">
            <a:extLst>
              <a:ext uri="{FF2B5EF4-FFF2-40B4-BE49-F238E27FC236}">
                <a16:creationId xmlns:a16="http://schemas.microsoft.com/office/drawing/2014/main" id="{13FE0228-EC62-41E2-5CB9-FC442A3CCC91}"/>
              </a:ext>
            </a:extLst>
          </p:cNvPr>
          <p:cNvSpPr/>
          <p:nvPr/>
        </p:nvSpPr>
        <p:spPr>
          <a:xfrm>
            <a:off x="8383192" y="5359652"/>
            <a:ext cx="57973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Rettangolo 18">
            <a:extLst>
              <a:ext uri="{FF2B5EF4-FFF2-40B4-BE49-F238E27FC236}">
                <a16:creationId xmlns:a16="http://schemas.microsoft.com/office/drawing/2014/main" id="{6D47175B-3A35-EF37-73FA-67B1A62E9152}"/>
              </a:ext>
            </a:extLst>
          </p:cNvPr>
          <p:cNvSpPr/>
          <p:nvPr/>
        </p:nvSpPr>
        <p:spPr>
          <a:xfrm>
            <a:off x="9297909" y="3802455"/>
            <a:ext cx="2670772" cy="24444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400" dirty="0"/>
              <a:t>Con il provvedimento di ammissione prove il Giudice può disporre mezzi di prova d’ufficio (ex art. 281-ter c.p.c.), ma in tal caso ciascuna parte può, entro un termine perentorio appositamente assegnato, chiedere mezzi di prova divenuti necessari e replicare entro successivo termine </a:t>
            </a:r>
          </a:p>
        </p:txBody>
      </p:sp>
      <p:sp>
        <p:nvSpPr>
          <p:cNvPr id="20" name="Freccia a destra 19">
            <a:extLst>
              <a:ext uri="{FF2B5EF4-FFF2-40B4-BE49-F238E27FC236}">
                <a16:creationId xmlns:a16="http://schemas.microsoft.com/office/drawing/2014/main" id="{5949E4D2-4AE1-945A-4C28-D3BF6EE81A03}"/>
              </a:ext>
            </a:extLst>
          </p:cNvPr>
          <p:cNvSpPr/>
          <p:nvPr/>
        </p:nvSpPr>
        <p:spPr>
          <a:xfrm>
            <a:off x="8383192" y="2915650"/>
            <a:ext cx="68806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Rettangolo 20">
            <a:extLst>
              <a:ext uri="{FF2B5EF4-FFF2-40B4-BE49-F238E27FC236}">
                <a16:creationId xmlns:a16="http://schemas.microsoft.com/office/drawing/2014/main" id="{754362B8-F5EF-1F83-9B0B-3805C4796375}"/>
              </a:ext>
            </a:extLst>
          </p:cNvPr>
          <p:cNvSpPr/>
          <p:nvPr/>
        </p:nvSpPr>
        <p:spPr>
          <a:xfrm>
            <a:off x="9297909" y="2356163"/>
            <a:ext cx="2670772" cy="11407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t>Se rileva che ne ricorrono i presupposti, può disporre che si proceda con rito semplificato </a:t>
            </a:r>
          </a:p>
        </p:txBody>
      </p:sp>
      <p:sp>
        <p:nvSpPr>
          <p:cNvPr id="2" name="Rettangolo con angoli arrotondati 1">
            <a:extLst>
              <a:ext uri="{FF2B5EF4-FFF2-40B4-BE49-F238E27FC236}">
                <a16:creationId xmlns:a16="http://schemas.microsoft.com/office/drawing/2014/main" id="{00874836-B230-FCBC-5EA2-64E60C754697}"/>
              </a:ext>
            </a:extLst>
          </p:cNvPr>
          <p:cNvSpPr/>
          <p:nvPr/>
        </p:nvSpPr>
        <p:spPr>
          <a:xfrm>
            <a:off x="9759634" y="95062"/>
            <a:ext cx="2037031" cy="19872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050" b="0" i="0" dirty="0">
                <a:solidFill>
                  <a:schemeClr val="tx1"/>
                </a:solidFill>
                <a:effectLst/>
                <a:latin typeface="Tahoma" panose="020B0604030504040204" pitchFamily="34" charset="0"/>
              </a:rPr>
              <a:t>Il </a:t>
            </a:r>
            <a:r>
              <a:rPr lang="it-IT" sz="1050" b="0" i="0" dirty="0">
                <a:solidFill>
                  <a:schemeClr val="tx1"/>
                </a:solidFill>
                <a:effectLst/>
                <a:latin typeface="Tahoma" panose="020B0604030504040204" pitchFamily="34" charset="0"/>
                <a:hlinkClick r:id="rId2" tooltip="Dizionario Giuridico: Giudice">
                  <a:extLst>
                    <a:ext uri="{A12FA001-AC4F-418D-AE19-62706E023703}">
                      <ahyp:hlinkClr xmlns:ahyp="http://schemas.microsoft.com/office/drawing/2018/hyperlinkcolor" val="tx"/>
                    </a:ext>
                  </a:extLst>
                </a:hlinkClick>
              </a:rPr>
              <a:t>giudice</a:t>
            </a:r>
            <a:r>
              <a:rPr lang="it-IT" sz="1050" dirty="0">
                <a:solidFill>
                  <a:schemeClr val="tx1"/>
                </a:solidFill>
                <a:latin typeface="Tahoma" panose="020B0604030504040204" pitchFamily="34" charset="0"/>
              </a:rPr>
              <a:t> </a:t>
            </a:r>
            <a:r>
              <a:rPr lang="it-IT" sz="1050" b="0" i="0" dirty="0">
                <a:solidFill>
                  <a:schemeClr val="tx1"/>
                </a:solidFill>
                <a:effectLst/>
                <a:latin typeface="Tahoma" panose="020B0604030504040204" pitchFamily="34" charset="0"/>
              </a:rPr>
              <a:t>può disporre </a:t>
            </a:r>
            <a:r>
              <a:rPr lang="it-IT" sz="1050" b="0" i="0" dirty="0">
                <a:solidFill>
                  <a:schemeClr val="tx1"/>
                </a:solidFill>
                <a:effectLst/>
                <a:latin typeface="Tahoma" panose="020B0604030504040204" pitchFamily="34" charset="0"/>
                <a:hlinkClick r:id="rId3" tooltip="Dizionario Giuridico: Di ufficio">
                  <a:extLst>
                    <a:ext uri="{A12FA001-AC4F-418D-AE19-62706E023703}">
                      <ahyp:hlinkClr xmlns:ahyp="http://schemas.microsoft.com/office/drawing/2018/hyperlinkcolor" val="tx"/>
                    </a:ext>
                  </a:extLst>
                </a:hlinkClick>
              </a:rPr>
              <a:t>d'ufficio</a:t>
            </a:r>
            <a:r>
              <a:rPr lang="it-IT" sz="1050" b="0" i="0" dirty="0">
                <a:solidFill>
                  <a:schemeClr val="tx1"/>
                </a:solidFill>
                <a:effectLst/>
                <a:latin typeface="Tahoma" panose="020B0604030504040204" pitchFamily="34" charset="0"/>
              </a:rPr>
              <a:t> la </a:t>
            </a:r>
            <a:r>
              <a:rPr lang="it-IT" sz="1050" b="0" i="0" dirty="0">
                <a:solidFill>
                  <a:schemeClr val="tx1"/>
                </a:solidFill>
                <a:effectLst/>
                <a:latin typeface="Tahoma" panose="020B0604030504040204" pitchFamily="34" charset="0"/>
                <a:hlinkClick r:id="rId4" tooltip="Dizionario Giuridico: testimonianza">
                  <a:extLst>
                    <a:ext uri="{A12FA001-AC4F-418D-AE19-62706E023703}">
                      <ahyp:hlinkClr xmlns:ahyp="http://schemas.microsoft.com/office/drawing/2018/hyperlinkcolor" val="tx"/>
                    </a:ext>
                  </a:extLst>
                </a:hlinkClick>
              </a:rPr>
              <a:t>prova testimoniale</a:t>
            </a:r>
            <a:r>
              <a:rPr lang="it-IT" sz="1050" b="0" i="0" dirty="0">
                <a:solidFill>
                  <a:schemeClr val="tx1"/>
                </a:solidFill>
                <a:effectLst/>
                <a:latin typeface="Tahoma" panose="020B0604030504040204" pitchFamily="34" charset="0"/>
              </a:rPr>
              <a:t>  formulandone i </a:t>
            </a:r>
            <a:r>
              <a:rPr lang="it-IT" sz="1050" b="0" i="0" dirty="0">
                <a:solidFill>
                  <a:schemeClr val="tx1"/>
                </a:solidFill>
                <a:effectLst/>
                <a:latin typeface="Tahoma" panose="020B0604030504040204" pitchFamily="34" charset="0"/>
                <a:hlinkClick r:id="rId5" tooltip="Dizionario Giuridico: Capitoli">
                  <a:extLst>
                    <a:ext uri="{A12FA001-AC4F-418D-AE19-62706E023703}">
                      <ahyp:hlinkClr xmlns:ahyp="http://schemas.microsoft.com/office/drawing/2018/hyperlinkcolor" val="tx"/>
                    </a:ext>
                  </a:extLst>
                </a:hlinkClick>
              </a:rPr>
              <a:t>capitoli</a:t>
            </a:r>
            <a:r>
              <a:rPr lang="it-IT" sz="1050" b="0" i="0" dirty="0">
                <a:solidFill>
                  <a:schemeClr val="tx1"/>
                </a:solidFill>
                <a:effectLst/>
                <a:latin typeface="Tahoma" panose="020B0604030504040204" pitchFamily="34" charset="0"/>
              </a:rPr>
              <a:t>, quando le </a:t>
            </a:r>
            <a:r>
              <a:rPr lang="it-IT" sz="1050" b="0" i="0" dirty="0">
                <a:solidFill>
                  <a:schemeClr val="tx1"/>
                </a:solidFill>
                <a:effectLst/>
                <a:latin typeface="Tahoma" panose="020B0604030504040204" pitchFamily="34" charset="0"/>
                <a:hlinkClick r:id="rId6" tooltip="Dizionario Giuridico: Parte nel processo">
                  <a:extLst>
                    <a:ext uri="{A12FA001-AC4F-418D-AE19-62706E023703}">
                      <ahyp:hlinkClr xmlns:ahyp="http://schemas.microsoft.com/office/drawing/2018/hyperlinkcolor" val="tx"/>
                    </a:ext>
                  </a:extLst>
                </a:hlinkClick>
              </a:rPr>
              <a:t>parti</a:t>
            </a:r>
            <a:r>
              <a:rPr lang="it-IT" sz="1050" b="0" i="0" dirty="0">
                <a:solidFill>
                  <a:schemeClr val="tx1"/>
                </a:solidFill>
                <a:effectLst/>
                <a:latin typeface="Tahoma" panose="020B0604030504040204" pitchFamily="34" charset="0"/>
              </a:rPr>
              <a:t> nella esposizione dei fatti si sono riferite a persone che appaiono in grado di conoscere la verità </a:t>
            </a:r>
            <a:endParaRPr lang="it-IT" sz="1050" dirty="0">
              <a:solidFill>
                <a:schemeClr val="tx1"/>
              </a:solidFill>
            </a:endParaRPr>
          </a:p>
        </p:txBody>
      </p:sp>
      <p:cxnSp>
        <p:nvCxnSpPr>
          <p:cNvPr id="10" name="Connettore a gomito 9">
            <a:extLst>
              <a:ext uri="{FF2B5EF4-FFF2-40B4-BE49-F238E27FC236}">
                <a16:creationId xmlns:a16="http://schemas.microsoft.com/office/drawing/2014/main" id="{13BE9ECB-4766-037E-A7A8-252B9C069086}"/>
              </a:ext>
            </a:extLst>
          </p:cNvPr>
          <p:cNvCxnSpPr>
            <a:cxnSpLocks/>
          </p:cNvCxnSpPr>
          <p:nvPr/>
        </p:nvCxnSpPr>
        <p:spPr>
          <a:xfrm flipV="1">
            <a:off x="11995840" y="883283"/>
            <a:ext cx="108644" cy="32569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Connettore 2 26">
            <a:extLst>
              <a:ext uri="{FF2B5EF4-FFF2-40B4-BE49-F238E27FC236}">
                <a16:creationId xmlns:a16="http://schemas.microsoft.com/office/drawing/2014/main" id="{00F4EBAA-06F5-0293-465B-BA025D0F968F}"/>
              </a:ext>
            </a:extLst>
          </p:cNvPr>
          <p:cNvCxnSpPr>
            <a:cxnSpLocks/>
          </p:cNvCxnSpPr>
          <p:nvPr/>
        </p:nvCxnSpPr>
        <p:spPr>
          <a:xfrm flipH="1" flipV="1">
            <a:off x="11796665" y="769545"/>
            <a:ext cx="334978" cy="1765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0382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958659-8512-CEE5-F3D2-9CA412C58BF7}"/>
              </a:ext>
            </a:extLst>
          </p:cNvPr>
          <p:cNvSpPr>
            <a:spLocks noGrp="1"/>
          </p:cNvSpPr>
          <p:nvPr>
            <p:ph type="title"/>
          </p:nvPr>
        </p:nvSpPr>
        <p:spPr>
          <a:xfrm>
            <a:off x="1097280" y="153909"/>
            <a:ext cx="10058400" cy="1015481"/>
          </a:xfrm>
        </p:spPr>
        <p:style>
          <a:lnRef idx="2">
            <a:schemeClr val="accent4"/>
          </a:lnRef>
          <a:fillRef idx="1">
            <a:schemeClr val="lt1"/>
          </a:fillRef>
          <a:effectRef idx="0">
            <a:schemeClr val="accent4"/>
          </a:effectRef>
          <a:fontRef idx="minor">
            <a:schemeClr val="dk1"/>
          </a:fontRef>
        </p:style>
        <p:txBody>
          <a:bodyPr>
            <a:noAutofit/>
            <a:scene3d>
              <a:camera prst="orthographicFront"/>
              <a:lightRig rig="threePt" dir="t"/>
            </a:scene3d>
            <a:sp3d extrusionH="57150">
              <a:bevelT w="38100" h="38100"/>
            </a:sp3d>
          </a:bodyPr>
          <a:lstStyle/>
          <a:p>
            <a:pPr algn="ctr"/>
            <a:r>
              <a:rPr lang="it-IT" sz="3600" spc="0" dirty="0">
                <a:ln w="0"/>
                <a:solidFill>
                  <a:schemeClr val="accent1"/>
                </a:solidFill>
                <a:effectLst>
                  <a:outerShdw blurRad="38100" dist="25400" dir="5400000" algn="ctr" rotWithShape="0">
                    <a:srgbClr val="6E747A">
                      <a:alpha val="43000"/>
                    </a:srgbClr>
                  </a:outerShdw>
                </a:effectLst>
              </a:rPr>
              <a:t>Le nuove ordinanze di accoglimento o di rigetto della domanda</a:t>
            </a:r>
          </a:p>
        </p:txBody>
      </p:sp>
      <p:sp>
        <p:nvSpPr>
          <p:cNvPr id="3" name="Segnaposto contenuto 2">
            <a:extLst>
              <a:ext uri="{FF2B5EF4-FFF2-40B4-BE49-F238E27FC236}">
                <a16:creationId xmlns:a16="http://schemas.microsoft.com/office/drawing/2014/main" id="{BD5ACDB8-019E-CB3E-201C-9BF23B7FE638}"/>
              </a:ext>
            </a:extLst>
          </p:cNvPr>
          <p:cNvSpPr>
            <a:spLocks noGrp="1"/>
          </p:cNvSpPr>
          <p:nvPr>
            <p:ph sz="half" idx="1"/>
          </p:nvPr>
        </p:nvSpPr>
        <p:spPr>
          <a:xfrm>
            <a:off x="1097279" y="1394233"/>
            <a:ext cx="4937760" cy="4474861"/>
          </a:xfrm>
        </p:spPr>
        <p:txBody>
          <a:bodyPr/>
          <a:lstStyle/>
          <a:p>
            <a:pPr marL="0" indent="0" algn="ctr">
              <a:buNone/>
            </a:pPr>
            <a:r>
              <a:rPr lang="it-IT" dirty="0"/>
              <a:t>Ordinanza di accoglimento 183-ter c.p.c.</a:t>
            </a:r>
          </a:p>
          <a:p>
            <a:pPr marL="1471400" lvl="8" indent="0" algn="just">
              <a:buNone/>
            </a:pPr>
            <a:r>
              <a:rPr lang="it-IT" dirty="0"/>
              <a:t>	</a:t>
            </a:r>
            <a:r>
              <a:rPr lang="it-IT" sz="1800" b="1" dirty="0">
                <a:ln w="22225">
                  <a:solidFill>
                    <a:schemeClr val="accent2"/>
                  </a:solidFill>
                  <a:prstDash val="solid"/>
                </a:ln>
                <a:solidFill>
                  <a:schemeClr val="accent2">
                    <a:lumMod val="40000"/>
                    <a:lumOff val="60000"/>
                  </a:schemeClr>
                </a:solidFill>
              </a:rPr>
              <a:t>PRESUPPOSTI</a:t>
            </a:r>
            <a:endParaRPr lang="it-IT" sz="1800" dirty="0"/>
          </a:p>
        </p:txBody>
      </p:sp>
      <p:sp>
        <p:nvSpPr>
          <p:cNvPr id="4" name="Segnaposto contenuto 3">
            <a:extLst>
              <a:ext uri="{FF2B5EF4-FFF2-40B4-BE49-F238E27FC236}">
                <a16:creationId xmlns:a16="http://schemas.microsoft.com/office/drawing/2014/main" id="{D9F6DE67-8EAA-5C94-72BF-6D42508ABD7C}"/>
              </a:ext>
            </a:extLst>
          </p:cNvPr>
          <p:cNvSpPr>
            <a:spLocks noGrp="1"/>
          </p:cNvSpPr>
          <p:nvPr>
            <p:ph sz="half" idx="2"/>
          </p:nvPr>
        </p:nvSpPr>
        <p:spPr>
          <a:xfrm>
            <a:off x="6217920" y="1394234"/>
            <a:ext cx="4937760" cy="4474861"/>
          </a:xfrm>
        </p:spPr>
        <p:txBody>
          <a:bodyPr/>
          <a:lstStyle/>
          <a:p>
            <a:pPr algn="ctr"/>
            <a:r>
              <a:rPr lang="it-IT" dirty="0"/>
              <a:t>Ordinanza di rigetto Art. 183-quater c.p.c.</a:t>
            </a:r>
          </a:p>
        </p:txBody>
      </p:sp>
      <p:sp>
        <p:nvSpPr>
          <p:cNvPr id="5" name="Rettangolo 4">
            <a:extLst>
              <a:ext uri="{FF2B5EF4-FFF2-40B4-BE49-F238E27FC236}">
                <a16:creationId xmlns:a16="http://schemas.microsoft.com/office/drawing/2014/main" id="{1DA5FFCB-1DD1-0A71-32D8-42D9D07CA4B4}"/>
              </a:ext>
            </a:extLst>
          </p:cNvPr>
          <p:cNvSpPr/>
          <p:nvPr/>
        </p:nvSpPr>
        <p:spPr>
          <a:xfrm>
            <a:off x="1302792" y="2054158"/>
            <a:ext cx="4526733" cy="14507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it-IT" dirty="0"/>
              <a:t>Controversie di competenza del Tribunale</a:t>
            </a:r>
          </a:p>
          <a:p>
            <a:pPr marL="285750" indent="-285750" algn="just">
              <a:buFont typeface="Arial" panose="020B0604020202020204" pitchFamily="34" charset="0"/>
              <a:buChar char="•"/>
            </a:pPr>
            <a:r>
              <a:rPr lang="it-IT" dirty="0"/>
              <a:t>Diritti disponibili</a:t>
            </a:r>
          </a:p>
          <a:p>
            <a:pPr marL="285750" indent="-285750" algn="just">
              <a:buFont typeface="Arial" panose="020B0604020202020204" pitchFamily="34" charset="0"/>
              <a:buChar char="•"/>
            </a:pPr>
            <a:r>
              <a:rPr lang="it-IT" dirty="0"/>
              <a:t>Istanza di parte</a:t>
            </a:r>
          </a:p>
          <a:p>
            <a:pPr marL="285750" indent="-285750" algn="just">
              <a:buFont typeface="Arial" panose="020B0604020202020204" pitchFamily="34" charset="0"/>
              <a:buChar char="•"/>
            </a:pPr>
            <a:r>
              <a:rPr lang="it-IT" dirty="0"/>
              <a:t>Fatti costitutivi provati </a:t>
            </a:r>
            <a:r>
              <a:rPr lang="it-IT" b="1" u="sng" dirty="0">
                <a:effectLst>
                  <a:outerShdw blurRad="38100" dist="38100" dir="2700000" algn="tl">
                    <a:srgbClr val="000000">
                      <a:alpha val="43137"/>
                    </a:srgbClr>
                  </a:outerShdw>
                </a:effectLst>
              </a:rPr>
              <a:t>e</a:t>
            </a:r>
            <a:r>
              <a:rPr lang="it-IT" dirty="0"/>
              <a:t> difese manifestamente infondate</a:t>
            </a:r>
          </a:p>
        </p:txBody>
      </p:sp>
      <p:sp>
        <p:nvSpPr>
          <p:cNvPr id="6" name="Freccia in giù 5">
            <a:extLst>
              <a:ext uri="{FF2B5EF4-FFF2-40B4-BE49-F238E27FC236}">
                <a16:creationId xmlns:a16="http://schemas.microsoft.com/office/drawing/2014/main" id="{F996AB5E-321C-5EE6-22F6-8B8C4CE58AEA}"/>
              </a:ext>
            </a:extLst>
          </p:cNvPr>
          <p:cNvSpPr/>
          <p:nvPr/>
        </p:nvSpPr>
        <p:spPr>
          <a:xfrm>
            <a:off x="3250194" y="3635605"/>
            <a:ext cx="484632" cy="3681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a:extLst>
              <a:ext uri="{FF2B5EF4-FFF2-40B4-BE49-F238E27FC236}">
                <a16:creationId xmlns:a16="http://schemas.microsoft.com/office/drawing/2014/main" id="{E36AE167-BBC8-1077-6727-1345C04392AC}"/>
              </a:ext>
            </a:extLst>
          </p:cNvPr>
          <p:cNvSpPr/>
          <p:nvPr/>
        </p:nvSpPr>
        <p:spPr>
          <a:xfrm>
            <a:off x="1302792" y="4409038"/>
            <a:ext cx="4526733" cy="18653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t>Provvisoriamente esecutiva</a:t>
            </a:r>
          </a:p>
          <a:p>
            <a:pPr algn="just"/>
            <a:r>
              <a:rPr lang="it-IT" sz="1650" dirty="0"/>
              <a:t>Reclamabile al Collegio ex art. 669-terdecies c.p.c.</a:t>
            </a:r>
          </a:p>
          <a:p>
            <a:pPr algn="just"/>
            <a:r>
              <a:rPr lang="it-IT" b="1" dirty="0">
                <a:effectLst>
                  <a:outerShdw blurRad="38100" dist="38100" dir="2700000" algn="tl">
                    <a:srgbClr val="000000">
                      <a:alpha val="43137"/>
                    </a:srgbClr>
                  </a:outerShdw>
                </a:effectLst>
              </a:rPr>
              <a:t>Non acquista efficacia di giudicato </a:t>
            </a:r>
            <a:r>
              <a:rPr lang="it-IT" dirty="0"/>
              <a:t>(?!) ma definisce il Giudizio (se non reclamata)</a:t>
            </a:r>
          </a:p>
          <a:p>
            <a:pPr algn="just"/>
            <a:r>
              <a:rPr lang="it-IT" dirty="0"/>
              <a:t>Se il reclamo è accolto il processo è assegnato ad altro Giudice per la prosecuzione</a:t>
            </a:r>
          </a:p>
        </p:txBody>
      </p:sp>
      <p:sp>
        <p:nvSpPr>
          <p:cNvPr id="9" name="CasellaDiTesto 8">
            <a:extLst>
              <a:ext uri="{FF2B5EF4-FFF2-40B4-BE49-F238E27FC236}">
                <a16:creationId xmlns:a16="http://schemas.microsoft.com/office/drawing/2014/main" id="{FA4F2734-239F-B8A4-20EB-C8FBFBB76216}"/>
              </a:ext>
            </a:extLst>
          </p:cNvPr>
          <p:cNvSpPr txBox="1"/>
          <p:nvPr/>
        </p:nvSpPr>
        <p:spPr>
          <a:xfrm>
            <a:off x="3072744" y="3980173"/>
            <a:ext cx="986828" cy="369332"/>
          </a:xfrm>
          <a:prstGeom prst="rect">
            <a:avLst/>
          </a:prstGeom>
          <a:noFill/>
        </p:spPr>
        <p:txBody>
          <a:bodyPr wrap="square" rtlCol="0">
            <a:spAutoFit/>
          </a:bodyPr>
          <a:lstStyle/>
          <a:p>
            <a:r>
              <a:rPr lang="it-IT" b="1" dirty="0">
                <a:ln w="22225">
                  <a:solidFill>
                    <a:schemeClr val="accent2"/>
                  </a:solidFill>
                  <a:prstDash val="solid"/>
                </a:ln>
                <a:solidFill>
                  <a:schemeClr val="accent2">
                    <a:lumMod val="40000"/>
                    <a:lumOff val="60000"/>
                  </a:schemeClr>
                </a:solidFill>
              </a:rPr>
              <a:t>EFFETTI</a:t>
            </a:r>
          </a:p>
        </p:txBody>
      </p:sp>
      <p:sp>
        <p:nvSpPr>
          <p:cNvPr id="10" name="CasellaDiTesto 9">
            <a:extLst>
              <a:ext uri="{FF2B5EF4-FFF2-40B4-BE49-F238E27FC236}">
                <a16:creationId xmlns:a16="http://schemas.microsoft.com/office/drawing/2014/main" id="{74E360B4-5311-9ECE-8393-07A9E4F49271}"/>
              </a:ext>
            </a:extLst>
          </p:cNvPr>
          <p:cNvSpPr txBox="1"/>
          <p:nvPr/>
        </p:nvSpPr>
        <p:spPr>
          <a:xfrm>
            <a:off x="8012316" y="1684826"/>
            <a:ext cx="1566250" cy="369332"/>
          </a:xfrm>
          <a:prstGeom prst="rect">
            <a:avLst/>
          </a:prstGeom>
          <a:noFill/>
        </p:spPr>
        <p:txBody>
          <a:bodyPr wrap="square" rtlCol="0">
            <a:spAutoFit/>
          </a:bodyPr>
          <a:lstStyle/>
          <a:p>
            <a:r>
              <a:rPr lang="it-IT" b="1" dirty="0">
                <a:ln w="22225">
                  <a:solidFill>
                    <a:schemeClr val="accent2"/>
                  </a:solidFill>
                  <a:prstDash val="solid"/>
                </a:ln>
                <a:solidFill>
                  <a:schemeClr val="accent2">
                    <a:lumMod val="40000"/>
                    <a:lumOff val="60000"/>
                  </a:schemeClr>
                </a:solidFill>
              </a:rPr>
              <a:t>PRESUPPOSTI</a:t>
            </a:r>
          </a:p>
        </p:txBody>
      </p:sp>
      <p:sp>
        <p:nvSpPr>
          <p:cNvPr id="12" name="Rettangolo 11">
            <a:extLst>
              <a:ext uri="{FF2B5EF4-FFF2-40B4-BE49-F238E27FC236}">
                <a16:creationId xmlns:a16="http://schemas.microsoft.com/office/drawing/2014/main" id="{9E9363AC-2C37-B8CB-BD70-5E152743BFAF}"/>
              </a:ext>
            </a:extLst>
          </p:cNvPr>
          <p:cNvSpPr/>
          <p:nvPr/>
        </p:nvSpPr>
        <p:spPr>
          <a:xfrm>
            <a:off x="6690511" y="2118511"/>
            <a:ext cx="4465169" cy="1386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it-IT" dirty="0"/>
              <a:t>Controversie Tribunale e diritti disponibili</a:t>
            </a:r>
          </a:p>
          <a:p>
            <a:pPr marL="285750" indent="-285750" algn="just">
              <a:buFont typeface="Arial" panose="020B0604020202020204" pitchFamily="34" charset="0"/>
              <a:buChar char="•"/>
            </a:pPr>
            <a:r>
              <a:rPr lang="it-IT" dirty="0"/>
              <a:t>Istanza di parte e dopo udienza 183 (?)</a:t>
            </a:r>
          </a:p>
          <a:p>
            <a:pPr marL="285750" indent="-285750" algn="just">
              <a:buFont typeface="Arial" panose="020B0604020202020204" pitchFamily="34" charset="0"/>
              <a:buChar char="•"/>
            </a:pPr>
            <a:r>
              <a:rPr lang="it-IT" dirty="0"/>
              <a:t>Manifesta infondatezza</a:t>
            </a:r>
          </a:p>
          <a:p>
            <a:pPr marL="285750" indent="-285750" algn="just">
              <a:buFont typeface="Arial" panose="020B0604020202020204" pitchFamily="34" charset="0"/>
              <a:buChar char="•"/>
            </a:pPr>
            <a:r>
              <a:rPr lang="it-IT" dirty="0"/>
              <a:t>Casi di nullità non sanati</a:t>
            </a:r>
          </a:p>
        </p:txBody>
      </p:sp>
      <p:sp>
        <p:nvSpPr>
          <p:cNvPr id="13" name="Freccia in giù 12">
            <a:extLst>
              <a:ext uri="{FF2B5EF4-FFF2-40B4-BE49-F238E27FC236}">
                <a16:creationId xmlns:a16="http://schemas.microsoft.com/office/drawing/2014/main" id="{662710FB-E31F-4450-3DBD-CE827C848314}"/>
              </a:ext>
            </a:extLst>
          </p:cNvPr>
          <p:cNvSpPr/>
          <p:nvPr/>
        </p:nvSpPr>
        <p:spPr>
          <a:xfrm>
            <a:off x="8553125" y="3631664"/>
            <a:ext cx="484632" cy="3693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Rettangolo 13">
            <a:extLst>
              <a:ext uri="{FF2B5EF4-FFF2-40B4-BE49-F238E27FC236}">
                <a16:creationId xmlns:a16="http://schemas.microsoft.com/office/drawing/2014/main" id="{BF2BF22D-E699-EBE5-6449-8F489C209539}"/>
              </a:ext>
            </a:extLst>
          </p:cNvPr>
          <p:cNvSpPr/>
          <p:nvPr/>
        </p:nvSpPr>
        <p:spPr>
          <a:xfrm>
            <a:off x="6690511" y="4409038"/>
            <a:ext cx="4465169" cy="17506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a:t>Provvisoriamente esecutiva</a:t>
            </a:r>
          </a:p>
          <a:p>
            <a:pPr algn="just"/>
            <a:r>
              <a:rPr lang="it-IT" sz="1650"/>
              <a:t>Reclamabile al Collegio ex art. 669-terdecies c.p.c.</a:t>
            </a:r>
          </a:p>
          <a:p>
            <a:pPr algn="just"/>
            <a:r>
              <a:rPr lang="it-IT"/>
              <a:t>Non acquista efficacia di giudicato (?!)</a:t>
            </a:r>
          </a:p>
          <a:p>
            <a:pPr algn="just"/>
            <a:r>
              <a:rPr lang="it-IT"/>
              <a:t>Se il reclamo è accolto il processo è assegnato ad altro Giudice per la prosecuzione</a:t>
            </a:r>
            <a:endParaRPr lang="it-IT" dirty="0"/>
          </a:p>
        </p:txBody>
      </p:sp>
      <p:sp>
        <p:nvSpPr>
          <p:cNvPr id="15" name="CasellaDiTesto 14">
            <a:extLst>
              <a:ext uri="{FF2B5EF4-FFF2-40B4-BE49-F238E27FC236}">
                <a16:creationId xmlns:a16="http://schemas.microsoft.com/office/drawing/2014/main" id="{9DC4C63B-EFBD-CFAA-1B58-447937729EDD}"/>
              </a:ext>
            </a:extLst>
          </p:cNvPr>
          <p:cNvSpPr txBox="1"/>
          <p:nvPr/>
        </p:nvSpPr>
        <p:spPr>
          <a:xfrm>
            <a:off x="8320135" y="4020351"/>
            <a:ext cx="968720" cy="369332"/>
          </a:xfrm>
          <a:prstGeom prst="rect">
            <a:avLst/>
          </a:prstGeom>
          <a:noFill/>
        </p:spPr>
        <p:txBody>
          <a:bodyPr wrap="square" rtlCol="0">
            <a:spAutoFit/>
          </a:bodyPr>
          <a:lstStyle/>
          <a:p>
            <a:r>
              <a:rPr lang="it-IT" b="1" dirty="0">
                <a:ln w="22225">
                  <a:solidFill>
                    <a:schemeClr val="accent2"/>
                  </a:solidFill>
                  <a:prstDash val="solid"/>
                </a:ln>
                <a:solidFill>
                  <a:schemeClr val="accent2">
                    <a:lumMod val="40000"/>
                    <a:lumOff val="60000"/>
                  </a:schemeClr>
                </a:solidFill>
              </a:rPr>
              <a:t>EFFETTI</a:t>
            </a:r>
          </a:p>
        </p:txBody>
      </p:sp>
    </p:spTree>
    <p:extLst>
      <p:ext uri="{BB962C8B-B14F-4D97-AF65-F5344CB8AC3E}">
        <p14:creationId xmlns:p14="http://schemas.microsoft.com/office/powerpoint/2010/main" val="3813880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AC169B-09AE-A1AF-220A-600C2A54F2F6}"/>
              </a:ext>
            </a:extLst>
          </p:cNvPr>
          <p:cNvSpPr>
            <a:spLocks noGrp="1"/>
          </p:cNvSpPr>
          <p:nvPr>
            <p:ph type="title"/>
          </p:nvPr>
        </p:nvSpPr>
        <p:spPr/>
        <p:txBody>
          <a:bodyPr/>
          <a:lstStyle/>
          <a:p>
            <a:pPr algn="ctr"/>
            <a:r>
              <a:rPr lang="it-IT" dirty="0">
                <a:ln w="0"/>
                <a:effectLst>
                  <a:outerShdw blurRad="38100" dist="19050" dir="2700000" algn="tl" rotWithShape="0">
                    <a:schemeClr val="dk1">
                      <a:alpha val="40000"/>
                    </a:schemeClr>
                  </a:outerShdw>
                </a:effectLst>
              </a:rPr>
              <a:t>Le fonti di legge</a:t>
            </a:r>
          </a:p>
        </p:txBody>
      </p:sp>
      <p:sp>
        <p:nvSpPr>
          <p:cNvPr id="7" name="CasellaDiTesto 6">
            <a:extLst>
              <a:ext uri="{FF2B5EF4-FFF2-40B4-BE49-F238E27FC236}">
                <a16:creationId xmlns:a16="http://schemas.microsoft.com/office/drawing/2014/main" id="{E0546725-0299-CB2B-15EA-5BB0BA8B8FC1}"/>
              </a:ext>
            </a:extLst>
          </p:cNvPr>
          <p:cNvSpPr txBox="1"/>
          <p:nvPr/>
        </p:nvSpPr>
        <p:spPr>
          <a:xfrm>
            <a:off x="1690552" y="2434047"/>
            <a:ext cx="8871856" cy="169706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it-IT" sz="2400" dirty="0"/>
              <a:t>d.lgs. n. 149 del 10 novembre 2022 (Riforma Cartabia)</a:t>
            </a:r>
          </a:p>
          <a:p>
            <a:pPr marL="285750" indent="-285750">
              <a:lnSpc>
                <a:spcPct val="150000"/>
              </a:lnSpc>
              <a:buFont typeface="Arial" panose="020B0604020202020204" pitchFamily="34" charset="0"/>
              <a:buChar char="•"/>
            </a:pPr>
            <a:r>
              <a:rPr lang="it-IT" sz="2400" dirty="0"/>
              <a:t>l. n. 197 del 29 dicembre 2022 (legge di bilancio 2023)</a:t>
            </a:r>
          </a:p>
          <a:p>
            <a:pPr marL="285750" indent="-285750">
              <a:lnSpc>
                <a:spcPct val="150000"/>
              </a:lnSpc>
              <a:buFont typeface="Arial" panose="020B0604020202020204" pitchFamily="34" charset="0"/>
              <a:buChar char="•"/>
            </a:pPr>
            <a:r>
              <a:rPr lang="it-IT" sz="2400" dirty="0"/>
              <a:t>l. n. 198 del9 dicembre 2022 (</a:t>
            </a:r>
            <a:r>
              <a:rPr lang="it-IT" sz="2400" dirty="0" err="1"/>
              <a:t>Millepropoghe</a:t>
            </a:r>
            <a:r>
              <a:rPr lang="it-IT" sz="2400" dirty="0"/>
              <a:t>)</a:t>
            </a:r>
          </a:p>
        </p:txBody>
      </p:sp>
    </p:spTree>
    <p:extLst>
      <p:ext uri="{BB962C8B-B14F-4D97-AF65-F5344CB8AC3E}">
        <p14:creationId xmlns:p14="http://schemas.microsoft.com/office/powerpoint/2010/main" val="3855924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olo 17">
            <a:extLst>
              <a:ext uri="{FF2B5EF4-FFF2-40B4-BE49-F238E27FC236}">
                <a16:creationId xmlns:a16="http://schemas.microsoft.com/office/drawing/2014/main" id="{86B245FF-F5BE-9282-3D26-4DBB72BECD76}"/>
              </a:ext>
            </a:extLst>
          </p:cNvPr>
          <p:cNvSpPr>
            <a:spLocks noGrp="1"/>
          </p:cNvSpPr>
          <p:nvPr>
            <p:ph type="title"/>
          </p:nvPr>
        </p:nvSpPr>
        <p:spPr>
          <a:xfrm>
            <a:off x="1066800" y="274380"/>
            <a:ext cx="10058400" cy="863187"/>
          </a:xfrm>
        </p:spPr>
        <p:txBody>
          <a:bodyPr/>
          <a:lstStyle/>
          <a:p>
            <a:pPr algn="ctr"/>
            <a:r>
              <a:rPr lang="it-IT" spc="0" dirty="0">
                <a:ln w="0"/>
                <a:solidFill>
                  <a:schemeClr val="accent1"/>
                </a:solidFill>
                <a:effectLst>
                  <a:outerShdw blurRad="38100" dist="25400" dir="5400000" algn="ctr" rotWithShape="0">
                    <a:srgbClr val="6E747A">
                      <a:alpha val="43000"/>
                    </a:srgbClr>
                  </a:outerShdw>
                </a:effectLst>
              </a:rPr>
              <a:t>La fase decisoria</a:t>
            </a:r>
          </a:p>
        </p:txBody>
      </p:sp>
      <p:sp>
        <p:nvSpPr>
          <p:cNvPr id="19" name="Rettangolo 18">
            <a:extLst>
              <a:ext uri="{FF2B5EF4-FFF2-40B4-BE49-F238E27FC236}">
                <a16:creationId xmlns:a16="http://schemas.microsoft.com/office/drawing/2014/main" id="{BEEA178F-212A-4A9C-EF7A-FF8C57C332B7}"/>
              </a:ext>
            </a:extLst>
          </p:cNvPr>
          <p:cNvSpPr/>
          <p:nvPr/>
        </p:nvSpPr>
        <p:spPr>
          <a:xfrm>
            <a:off x="2532849" y="1919334"/>
            <a:ext cx="5106154" cy="10683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Esaurita l’istruttoria ovvero quando ritiene la causa matura per la decisione il Giudice può </a:t>
            </a:r>
          </a:p>
        </p:txBody>
      </p:sp>
      <p:sp>
        <p:nvSpPr>
          <p:cNvPr id="20" name="Freccia in giù 19">
            <a:extLst>
              <a:ext uri="{FF2B5EF4-FFF2-40B4-BE49-F238E27FC236}">
                <a16:creationId xmlns:a16="http://schemas.microsoft.com/office/drawing/2014/main" id="{D21D835E-EFC0-F703-C135-752B92B34B1B}"/>
              </a:ext>
            </a:extLst>
          </p:cNvPr>
          <p:cNvSpPr/>
          <p:nvPr/>
        </p:nvSpPr>
        <p:spPr>
          <a:xfrm rot="2246272">
            <a:off x="3060071" y="3079445"/>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Rettangolo 20">
            <a:extLst>
              <a:ext uri="{FF2B5EF4-FFF2-40B4-BE49-F238E27FC236}">
                <a16:creationId xmlns:a16="http://schemas.microsoft.com/office/drawing/2014/main" id="{64D2FB8B-77C5-E947-8F5C-F7FC31DDADB0}"/>
              </a:ext>
            </a:extLst>
          </p:cNvPr>
          <p:cNvSpPr/>
          <p:nvPr/>
        </p:nvSpPr>
        <p:spPr>
          <a:xfrm>
            <a:off x="570368" y="4029600"/>
            <a:ext cx="4083113" cy="13389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700" dirty="0"/>
              <a:t>Fissa </a:t>
            </a:r>
            <a:r>
              <a:rPr lang="it-IT" sz="1700" b="1" u="sng" dirty="0"/>
              <a:t>udienza </a:t>
            </a:r>
            <a:r>
              <a:rPr lang="it-IT" sz="1700" dirty="0"/>
              <a:t>e assegna i seguenti termini:</a:t>
            </a:r>
          </a:p>
          <a:p>
            <a:pPr marL="285750" indent="-285750" algn="just">
              <a:buFont typeface="Arial" panose="020B0604020202020204" pitchFamily="34" charset="0"/>
              <a:buChar char="•"/>
            </a:pPr>
            <a:r>
              <a:rPr lang="it-IT" dirty="0"/>
              <a:t>60 gg prima per le p.c. telematiche</a:t>
            </a:r>
          </a:p>
          <a:p>
            <a:pPr marL="285750" indent="-285750" algn="just">
              <a:buFont typeface="Arial" panose="020B0604020202020204" pitchFamily="34" charset="0"/>
              <a:buChar char="•"/>
            </a:pPr>
            <a:r>
              <a:rPr lang="it-IT" dirty="0"/>
              <a:t>30 gg prima per le conclusionali</a:t>
            </a:r>
          </a:p>
          <a:p>
            <a:pPr marL="285750" indent="-285750" algn="just">
              <a:buFont typeface="Arial" panose="020B0604020202020204" pitchFamily="34" charset="0"/>
              <a:buChar char="•"/>
            </a:pPr>
            <a:r>
              <a:rPr lang="it-IT" dirty="0"/>
              <a:t>15 gg prima per repliche</a:t>
            </a:r>
          </a:p>
          <a:p>
            <a:pPr algn="ctr"/>
            <a:endParaRPr lang="it-IT" dirty="0"/>
          </a:p>
        </p:txBody>
      </p:sp>
      <p:sp>
        <p:nvSpPr>
          <p:cNvPr id="22" name="CasellaDiTesto 21">
            <a:extLst>
              <a:ext uri="{FF2B5EF4-FFF2-40B4-BE49-F238E27FC236}">
                <a16:creationId xmlns:a16="http://schemas.microsoft.com/office/drawing/2014/main" id="{CE152723-3D16-9CE5-F9EF-292E242B31D4}"/>
              </a:ext>
            </a:extLst>
          </p:cNvPr>
          <p:cNvSpPr txBox="1"/>
          <p:nvPr/>
        </p:nvSpPr>
        <p:spPr>
          <a:xfrm rot="18668007">
            <a:off x="2765474" y="3350614"/>
            <a:ext cx="1073824" cy="369332"/>
          </a:xfrm>
          <a:prstGeom prst="rect">
            <a:avLst/>
          </a:prstGeom>
          <a:noFill/>
        </p:spPr>
        <p:txBody>
          <a:bodyPr wrap="square" rtlCol="0">
            <a:spAutoFit/>
          </a:bodyPr>
          <a:lstStyle/>
          <a:p>
            <a:r>
              <a:rPr lang="it-IT" dirty="0"/>
              <a:t>189 c.p.c.</a:t>
            </a:r>
          </a:p>
        </p:txBody>
      </p:sp>
      <p:sp>
        <p:nvSpPr>
          <p:cNvPr id="23" name="Freccia in giù 22">
            <a:extLst>
              <a:ext uri="{FF2B5EF4-FFF2-40B4-BE49-F238E27FC236}">
                <a16:creationId xmlns:a16="http://schemas.microsoft.com/office/drawing/2014/main" id="{8CA5A27E-4506-DEAE-A6C1-A4DD9BEED8F6}"/>
              </a:ext>
            </a:extLst>
          </p:cNvPr>
          <p:cNvSpPr/>
          <p:nvPr/>
        </p:nvSpPr>
        <p:spPr>
          <a:xfrm>
            <a:off x="6117125" y="3136927"/>
            <a:ext cx="484632" cy="796705"/>
          </a:xfrm>
          <a:prstGeom prst="downArrow">
            <a:avLst>
              <a:gd name="adj1" fmla="val 50000"/>
              <a:gd name="adj2" fmla="val 462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CasellaDiTesto 23">
            <a:extLst>
              <a:ext uri="{FF2B5EF4-FFF2-40B4-BE49-F238E27FC236}">
                <a16:creationId xmlns:a16="http://schemas.microsoft.com/office/drawing/2014/main" id="{82A287DD-41C9-97B9-23E3-059C36B568FE}"/>
              </a:ext>
            </a:extLst>
          </p:cNvPr>
          <p:cNvSpPr txBox="1"/>
          <p:nvPr/>
        </p:nvSpPr>
        <p:spPr>
          <a:xfrm rot="16200000">
            <a:off x="5906364" y="3321939"/>
            <a:ext cx="906154" cy="369332"/>
          </a:xfrm>
          <a:prstGeom prst="rect">
            <a:avLst/>
          </a:prstGeom>
          <a:noFill/>
        </p:spPr>
        <p:txBody>
          <a:bodyPr wrap="square" rtlCol="0">
            <a:spAutoFit/>
          </a:bodyPr>
          <a:lstStyle/>
          <a:p>
            <a:r>
              <a:rPr lang="it-IT" dirty="0"/>
              <a:t>275-bis</a:t>
            </a:r>
          </a:p>
        </p:txBody>
      </p:sp>
      <p:sp>
        <p:nvSpPr>
          <p:cNvPr id="25" name="Rettangolo 24">
            <a:extLst>
              <a:ext uri="{FF2B5EF4-FFF2-40B4-BE49-F238E27FC236}">
                <a16:creationId xmlns:a16="http://schemas.microsoft.com/office/drawing/2014/main" id="{F6FFB150-0973-D1CC-CEE2-97186EF2BC33}"/>
              </a:ext>
            </a:extLst>
          </p:cNvPr>
          <p:cNvSpPr/>
          <p:nvPr/>
        </p:nvSpPr>
        <p:spPr>
          <a:xfrm>
            <a:off x="4900766" y="4016134"/>
            <a:ext cx="3310725" cy="13389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700" dirty="0"/>
              <a:t>Fissa </a:t>
            </a:r>
            <a:r>
              <a:rPr lang="it-IT" sz="1700" b="1" u="sng" dirty="0"/>
              <a:t>udienza</a:t>
            </a:r>
            <a:r>
              <a:rPr lang="it-IT" sz="1700" b="1" dirty="0"/>
              <a:t> di discussione ORALE </a:t>
            </a:r>
            <a:r>
              <a:rPr lang="it-IT" sz="1700" dirty="0"/>
              <a:t>e assegna i seguenti termini:</a:t>
            </a:r>
          </a:p>
          <a:p>
            <a:pPr marL="285750" indent="-285750" algn="just">
              <a:buFont typeface="Arial" panose="020B0604020202020204" pitchFamily="34" charset="0"/>
              <a:buChar char="•"/>
            </a:pPr>
            <a:r>
              <a:rPr lang="it-IT" sz="1700" dirty="0"/>
              <a:t>30 gg prima per p.c. telematiche</a:t>
            </a:r>
          </a:p>
          <a:p>
            <a:pPr marL="285750" indent="-285750" algn="just">
              <a:buFont typeface="Arial" panose="020B0604020202020204" pitchFamily="34" charset="0"/>
              <a:buChar char="•"/>
            </a:pPr>
            <a:r>
              <a:rPr lang="it-IT" sz="1700" dirty="0"/>
              <a:t>15 gg prima per conclusionali</a:t>
            </a:r>
          </a:p>
        </p:txBody>
      </p:sp>
      <p:sp>
        <p:nvSpPr>
          <p:cNvPr id="27" name="Ovale 26">
            <a:extLst>
              <a:ext uri="{FF2B5EF4-FFF2-40B4-BE49-F238E27FC236}">
                <a16:creationId xmlns:a16="http://schemas.microsoft.com/office/drawing/2014/main" id="{10C9AF48-E68C-BB25-9DF3-9054A28BA988}"/>
              </a:ext>
            </a:extLst>
          </p:cNvPr>
          <p:cNvSpPr/>
          <p:nvPr/>
        </p:nvSpPr>
        <p:spPr>
          <a:xfrm>
            <a:off x="923187" y="5478154"/>
            <a:ext cx="3219323" cy="7687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700" dirty="0"/>
              <a:t>Sentenza entro 60 gg se collegiale, 30 se monocratico</a:t>
            </a:r>
          </a:p>
        </p:txBody>
      </p:sp>
      <p:sp>
        <p:nvSpPr>
          <p:cNvPr id="28" name="Ovale 27">
            <a:extLst>
              <a:ext uri="{FF2B5EF4-FFF2-40B4-BE49-F238E27FC236}">
                <a16:creationId xmlns:a16="http://schemas.microsoft.com/office/drawing/2014/main" id="{35C893C5-4E6C-52D5-A6FA-CF09070C21D8}"/>
              </a:ext>
            </a:extLst>
          </p:cNvPr>
          <p:cNvSpPr/>
          <p:nvPr/>
        </p:nvSpPr>
        <p:spPr>
          <a:xfrm>
            <a:off x="4946468" y="5483290"/>
            <a:ext cx="3219323" cy="6663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700" dirty="0"/>
              <a:t>Lettura dispositivo </a:t>
            </a:r>
            <a:r>
              <a:rPr lang="it-IT" sz="1700" u="sng" dirty="0">
                <a:effectLst>
                  <a:outerShdw blurRad="38100" dist="38100" dir="2700000" algn="tl">
                    <a:srgbClr val="000000">
                      <a:alpha val="43137"/>
                    </a:srgbClr>
                  </a:outerShdw>
                </a:effectLst>
              </a:rPr>
              <a:t>ovvero</a:t>
            </a:r>
            <a:r>
              <a:rPr lang="it-IT" sz="1700" dirty="0"/>
              <a:t> entro 60 gg</a:t>
            </a:r>
          </a:p>
        </p:txBody>
      </p:sp>
      <p:sp>
        <p:nvSpPr>
          <p:cNvPr id="29" name="Freccia a destra 28">
            <a:extLst>
              <a:ext uri="{FF2B5EF4-FFF2-40B4-BE49-F238E27FC236}">
                <a16:creationId xmlns:a16="http://schemas.microsoft.com/office/drawing/2014/main" id="{6FFA0BFC-2D78-1014-A686-B732C3BE8EE5}"/>
              </a:ext>
            </a:extLst>
          </p:cNvPr>
          <p:cNvSpPr/>
          <p:nvPr/>
        </p:nvSpPr>
        <p:spPr>
          <a:xfrm>
            <a:off x="7758820" y="2082297"/>
            <a:ext cx="995881" cy="613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CasellaDiTesto 29">
            <a:extLst>
              <a:ext uri="{FF2B5EF4-FFF2-40B4-BE49-F238E27FC236}">
                <a16:creationId xmlns:a16="http://schemas.microsoft.com/office/drawing/2014/main" id="{A73C9F67-3493-F57B-BD7D-D0F4F72B62F6}"/>
              </a:ext>
            </a:extLst>
          </p:cNvPr>
          <p:cNvSpPr txBox="1"/>
          <p:nvPr/>
        </p:nvSpPr>
        <p:spPr>
          <a:xfrm>
            <a:off x="7684268" y="2158217"/>
            <a:ext cx="1086416" cy="461665"/>
          </a:xfrm>
          <a:prstGeom prst="rect">
            <a:avLst/>
          </a:prstGeom>
          <a:noFill/>
        </p:spPr>
        <p:txBody>
          <a:bodyPr wrap="square" rtlCol="0">
            <a:spAutoFit/>
          </a:bodyPr>
          <a:lstStyle/>
          <a:p>
            <a:r>
              <a:rPr lang="it-IT" sz="1200" dirty="0"/>
              <a:t>281-quinquies 2° comma</a:t>
            </a:r>
          </a:p>
        </p:txBody>
      </p:sp>
      <p:sp>
        <p:nvSpPr>
          <p:cNvPr id="31" name="Rettangolo 30">
            <a:extLst>
              <a:ext uri="{FF2B5EF4-FFF2-40B4-BE49-F238E27FC236}">
                <a16:creationId xmlns:a16="http://schemas.microsoft.com/office/drawing/2014/main" id="{703B533C-82B2-5912-2A73-04AF1556D924}"/>
              </a:ext>
            </a:extLst>
          </p:cNvPr>
          <p:cNvSpPr/>
          <p:nvPr/>
        </p:nvSpPr>
        <p:spPr>
          <a:xfrm>
            <a:off x="8829253" y="1854894"/>
            <a:ext cx="2616451" cy="10683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t>Se una parte lo richiede, le repliche possono essere sostituite da discussione orale</a:t>
            </a:r>
          </a:p>
        </p:txBody>
      </p:sp>
      <p:sp>
        <p:nvSpPr>
          <p:cNvPr id="32" name="Ovale 31">
            <a:extLst>
              <a:ext uri="{FF2B5EF4-FFF2-40B4-BE49-F238E27FC236}">
                <a16:creationId xmlns:a16="http://schemas.microsoft.com/office/drawing/2014/main" id="{728CE998-647E-5E46-206A-E0FED789D695}"/>
              </a:ext>
            </a:extLst>
          </p:cNvPr>
          <p:cNvSpPr/>
          <p:nvPr/>
        </p:nvSpPr>
        <p:spPr>
          <a:xfrm>
            <a:off x="8924220" y="3011762"/>
            <a:ext cx="2637055" cy="5568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dirty="0"/>
              <a:t>Sentenza entro 30 gg</a:t>
            </a:r>
          </a:p>
        </p:txBody>
      </p:sp>
      <p:sp>
        <p:nvSpPr>
          <p:cNvPr id="33" name="Freccia in giù 32">
            <a:extLst>
              <a:ext uri="{FF2B5EF4-FFF2-40B4-BE49-F238E27FC236}">
                <a16:creationId xmlns:a16="http://schemas.microsoft.com/office/drawing/2014/main" id="{44698CFD-9152-4507-A924-753550BD53CA}"/>
              </a:ext>
            </a:extLst>
          </p:cNvPr>
          <p:cNvSpPr/>
          <p:nvPr/>
        </p:nvSpPr>
        <p:spPr>
          <a:xfrm rot="18004019">
            <a:off x="7997190" y="2827701"/>
            <a:ext cx="484632" cy="13737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Rettangolo 33">
            <a:extLst>
              <a:ext uri="{FF2B5EF4-FFF2-40B4-BE49-F238E27FC236}">
                <a16:creationId xmlns:a16="http://schemas.microsoft.com/office/drawing/2014/main" id="{D8EE69EA-98DF-9414-A7C5-FCF85214FC8F}"/>
              </a:ext>
            </a:extLst>
          </p:cNvPr>
          <p:cNvSpPr/>
          <p:nvPr/>
        </p:nvSpPr>
        <p:spPr>
          <a:xfrm>
            <a:off x="8702503" y="4006884"/>
            <a:ext cx="2869948" cy="13254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Discussione orale MONOCRATICA:</a:t>
            </a:r>
          </a:p>
          <a:p>
            <a:pPr algn="ctr"/>
            <a:r>
              <a:rPr lang="it-IT" sz="1600" dirty="0"/>
              <a:t>Solo p.c. e discussione, senza memorie (decisione del giudice, si può chiedere rinvio).</a:t>
            </a:r>
          </a:p>
        </p:txBody>
      </p:sp>
      <p:sp>
        <p:nvSpPr>
          <p:cNvPr id="35" name="CasellaDiTesto 34">
            <a:extLst>
              <a:ext uri="{FF2B5EF4-FFF2-40B4-BE49-F238E27FC236}">
                <a16:creationId xmlns:a16="http://schemas.microsoft.com/office/drawing/2014/main" id="{935952BE-7BD6-7F55-C1D0-48DFE825D34A}"/>
              </a:ext>
            </a:extLst>
          </p:cNvPr>
          <p:cNvSpPr txBox="1"/>
          <p:nvPr/>
        </p:nvSpPr>
        <p:spPr>
          <a:xfrm rot="1701153">
            <a:off x="7546266" y="3284842"/>
            <a:ext cx="1165447" cy="369332"/>
          </a:xfrm>
          <a:prstGeom prst="rect">
            <a:avLst/>
          </a:prstGeom>
          <a:noFill/>
        </p:spPr>
        <p:txBody>
          <a:bodyPr wrap="none" rtlCol="0">
            <a:spAutoFit/>
          </a:bodyPr>
          <a:lstStyle/>
          <a:p>
            <a:r>
              <a:rPr lang="it-IT" dirty="0"/>
              <a:t>281-sexies</a:t>
            </a:r>
          </a:p>
        </p:txBody>
      </p:sp>
      <p:cxnSp>
        <p:nvCxnSpPr>
          <p:cNvPr id="39" name="Connettore 2 38">
            <a:extLst>
              <a:ext uri="{FF2B5EF4-FFF2-40B4-BE49-F238E27FC236}">
                <a16:creationId xmlns:a16="http://schemas.microsoft.com/office/drawing/2014/main" id="{038122FF-9973-375D-A2BB-6F0B14E07D22}"/>
              </a:ext>
            </a:extLst>
          </p:cNvPr>
          <p:cNvCxnSpPr>
            <a:cxnSpLocks/>
            <a:stCxn id="22" idx="0"/>
          </p:cNvCxnSpPr>
          <p:nvPr/>
        </p:nvCxnSpPr>
        <p:spPr>
          <a:xfrm flipH="1">
            <a:off x="2157087" y="3413804"/>
            <a:ext cx="10062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Rettangolo 42">
            <a:extLst>
              <a:ext uri="{FF2B5EF4-FFF2-40B4-BE49-F238E27FC236}">
                <a16:creationId xmlns:a16="http://schemas.microsoft.com/office/drawing/2014/main" id="{E06B5732-9E6F-36C1-3716-A830B99D03DA}"/>
              </a:ext>
            </a:extLst>
          </p:cNvPr>
          <p:cNvSpPr/>
          <p:nvPr/>
        </p:nvSpPr>
        <p:spPr>
          <a:xfrm>
            <a:off x="630726" y="3136927"/>
            <a:ext cx="1429006" cy="5209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200" dirty="0"/>
              <a:t>Se monocratico 281- quinquies 1° c.</a:t>
            </a:r>
          </a:p>
        </p:txBody>
      </p:sp>
      <p:sp>
        <p:nvSpPr>
          <p:cNvPr id="44" name="Rettangolo 43">
            <a:extLst>
              <a:ext uri="{FF2B5EF4-FFF2-40B4-BE49-F238E27FC236}">
                <a16:creationId xmlns:a16="http://schemas.microsoft.com/office/drawing/2014/main" id="{132674DE-DBC4-F50F-4316-95EC97512CF5}"/>
              </a:ext>
            </a:extLst>
          </p:cNvPr>
          <p:cNvSpPr/>
          <p:nvPr/>
        </p:nvSpPr>
        <p:spPr>
          <a:xfrm>
            <a:off x="4946468" y="3375377"/>
            <a:ext cx="1168238" cy="2784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COLLEGIO</a:t>
            </a:r>
          </a:p>
        </p:txBody>
      </p:sp>
      <p:sp>
        <p:nvSpPr>
          <p:cNvPr id="45" name="Ovale 44">
            <a:extLst>
              <a:ext uri="{FF2B5EF4-FFF2-40B4-BE49-F238E27FC236}">
                <a16:creationId xmlns:a16="http://schemas.microsoft.com/office/drawing/2014/main" id="{4D193C63-BB41-8FAE-2578-B6AE94A2EFBA}"/>
              </a:ext>
            </a:extLst>
          </p:cNvPr>
          <p:cNvSpPr/>
          <p:nvPr/>
        </p:nvSpPr>
        <p:spPr>
          <a:xfrm>
            <a:off x="8527816" y="5442641"/>
            <a:ext cx="3219323" cy="6663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700" dirty="0"/>
              <a:t>Lettura dispositivo </a:t>
            </a:r>
            <a:r>
              <a:rPr lang="it-IT" sz="1700" u="sng" dirty="0">
                <a:effectLst>
                  <a:outerShdw blurRad="38100" dist="38100" dir="2700000" algn="tl">
                    <a:srgbClr val="000000">
                      <a:alpha val="43137"/>
                    </a:srgbClr>
                  </a:outerShdw>
                </a:effectLst>
              </a:rPr>
              <a:t>ovvero</a:t>
            </a:r>
            <a:r>
              <a:rPr lang="it-IT" sz="1700" dirty="0"/>
              <a:t> entro 30 gg</a:t>
            </a:r>
          </a:p>
        </p:txBody>
      </p:sp>
    </p:spTree>
    <p:extLst>
      <p:ext uri="{BB962C8B-B14F-4D97-AF65-F5344CB8AC3E}">
        <p14:creationId xmlns:p14="http://schemas.microsoft.com/office/powerpoint/2010/main" val="1765025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9E9325-D6E4-C760-B094-3FFF6D23B18C}"/>
              </a:ext>
            </a:extLst>
          </p:cNvPr>
          <p:cNvSpPr>
            <a:spLocks noGrp="1"/>
          </p:cNvSpPr>
          <p:nvPr>
            <p:ph type="title"/>
          </p:nvPr>
        </p:nvSpPr>
        <p:spPr>
          <a:xfrm>
            <a:off x="1097280" y="286603"/>
            <a:ext cx="10314432" cy="1450757"/>
          </a:xfrm>
        </p:spPr>
        <p:txBody>
          <a:bodyPr/>
          <a:lstStyle/>
          <a:p>
            <a:r>
              <a:rPr lang="it-IT" dirty="0"/>
              <a:t>Il procedimento semplificato di cognizione</a:t>
            </a:r>
          </a:p>
        </p:txBody>
      </p:sp>
      <p:sp>
        <p:nvSpPr>
          <p:cNvPr id="3" name="Titolo 1">
            <a:extLst>
              <a:ext uri="{FF2B5EF4-FFF2-40B4-BE49-F238E27FC236}">
                <a16:creationId xmlns:a16="http://schemas.microsoft.com/office/drawing/2014/main" id="{BE9C0BD1-9A22-88CE-75D1-1FC32E74CC82}"/>
              </a:ext>
            </a:extLst>
          </p:cNvPr>
          <p:cNvSpPr txBox="1">
            <a:spLocks/>
          </p:cNvSpPr>
          <p:nvPr/>
        </p:nvSpPr>
        <p:spPr>
          <a:xfrm>
            <a:off x="1097280" y="902299"/>
            <a:ext cx="10314432" cy="145075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2800" b="1" dirty="0"/>
              <a:t>Artt. 281-decies – 281-terdecies</a:t>
            </a:r>
          </a:p>
        </p:txBody>
      </p:sp>
      <p:graphicFrame>
        <p:nvGraphicFramePr>
          <p:cNvPr id="4" name="Diagramma 3">
            <a:extLst>
              <a:ext uri="{FF2B5EF4-FFF2-40B4-BE49-F238E27FC236}">
                <a16:creationId xmlns:a16="http://schemas.microsoft.com/office/drawing/2014/main" id="{80130ECA-DB09-976B-D8E3-726B36AD497D}"/>
              </a:ext>
            </a:extLst>
          </p:cNvPr>
          <p:cNvGraphicFramePr/>
          <p:nvPr>
            <p:extLst>
              <p:ext uri="{D42A27DB-BD31-4B8C-83A1-F6EECF244321}">
                <p14:modId xmlns:p14="http://schemas.microsoft.com/office/powerpoint/2010/main" val="1565831668"/>
              </p:ext>
            </p:extLst>
          </p:nvPr>
        </p:nvGraphicFramePr>
        <p:xfrm>
          <a:off x="1168469" y="2353056"/>
          <a:ext cx="10172054" cy="3084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5409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9E9325-D6E4-C760-B094-3FFF6D23B18C}"/>
              </a:ext>
            </a:extLst>
          </p:cNvPr>
          <p:cNvSpPr>
            <a:spLocks noGrp="1"/>
          </p:cNvSpPr>
          <p:nvPr>
            <p:ph type="title"/>
          </p:nvPr>
        </p:nvSpPr>
        <p:spPr>
          <a:xfrm>
            <a:off x="1097280" y="286603"/>
            <a:ext cx="10314432" cy="1450757"/>
          </a:xfrm>
        </p:spPr>
        <p:txBody>
          <a:bodyPr/>
          <a:lstStyle/>
          <a:p>
            <a:r>
              <a:rPr lang="it-IT" dirty="0"/>
              <a:t>Il procedimento semplificato di cognizione</a:t>
            </a:r>
          </a:p>
        </p:txBody>
      </p:sp>
      <p:sp>
        <p:nvSpPr>
          <p:cNvPr id="3" name="Titolo 1">
            <a:extLst>
              <a:ext uri="{FF2B5EF4-FFF2-40B4-BE49-F238E27FC236}">
                <a16:creationId xmlns:a16="http://schemas.microsoft.com/office/drawing/2014/main" id="{BE9C0BD1-9A22-88CE-75D1-1FC32E74CC82}"/>
              </a:ext>
            </a:extLst>
          </p:cNvPr>
          <p:cNvSpPr txBox="1">
            <a:spLocks/>
          </p:cNvSpPr>
          <p:nvPr/>
        </p:nvSpPr>
        <p:spPr>
          <a:xfrm>
            <a:off x="1097280" y="902299"/>
            <a:ext cx="10314432" cy="145075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2800" b="1" dirty="0"/>
              <a:t>Artt. 281-decies – 281-terdecies</a:t>
            </a:r>
          </a:p>
        </p:txBody>
      </p:sp>
      <p:graphicFrame>
        <p:nvGraphicFramePr>
          <p:cNvPr id="4" name="Diagramma 3">
            <a:extLst>
              <a:ext uri="{FF2B5EF4-FFF2-40B4-BE49-F238E27FC236}">
                <a16:creationId xmlns:a16="http://schemas.microsoft.com/office/drawing/2014/main" id="{80130ECA-DB09-976B-D8E3-726B36AD497D}"/>
              </a:ext>
            </a:extLst>
          </p:cNvPr>
          <p:cNvGraphicFramePr/>
          <p:nvPr>
            <p:extLst>
              <p:ext uri="{D42A27DB-BD31-4B8C-83A1-F6EECF244321}">
                <p14:modId xmlns:p14="http://schemas.microsoft.com/office/powerpoint/2010/main" val="1828075055"/>
              </p:ext>
            </p:extLst>
          </p:nvPr>
        </p:nvGraphicFramePr>
        <p:xfrm>
          <a:off x="219456" y="2353055"/>
          <a:ext cx="11826240" cy="36026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52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6C4A6B-16F0-B1E1-ED1D-96FF01874AAB}"/>
              </a:ext>
            </a:extLst>
          </p:cNvPr>
          <p:cNvSpPr>
            <a:spLocks noGrp="1"/>
          </p:cNvSpPr>
          <p:nvPr>
            <p:ph type="title"/>
          </p:nvPr>
        </p:nvSpPr>
        <p:spPr/>
        <p:txBody>
          <a:bodyPr/>
          <a:lstStyle/>
          <a:p>
            <a:pPr algn="ctr"/>
            <a:r>
              <a:rPr lang="it-IT" dirty="0"/>
              <a:t>Il procedimento avanti il Giudice di Pace</a:t>
            </a:r>
          </a:p>
        </p:txBody>
      </p:sp>
      <p:sp>
        <p:nvSpPr>
          <p:cNvPr id="4" name="Titolo 1">
            <a:extLst>
              <a:ext uri="{FF2B5EF4-FFF2-40B4-BE49-F238E27FC236}">
                <a16:creationId xmlns:a16="http://schemas.microsoft.com/office/drawing/2014/main" id="{7B480D5C-5C65-D445-BCE3-04171EE20436}"/>
              </a:ext>
            </a:extLst>
          </p:cNvPr>
          <p:cNvSpPr txBox="1">
            <a:spLocks/>
          </p:cNvSpPr>
          <p:nvPr/>
        </p:nvSpPr>
        <p:spPr>
          <a:xfrm>
            <a:off x="1097280" y="902299"/>
            <a:ext cx="10314432" cy="145075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2800" b="1" dirty="0"/>
              <a:t>Artt. 316 – 321</a:t>
            </a:r>
          </a:p>
        </p:txBody>
      </p:sp>
      <p:graphicFrame>
        <p:nvGraphicFramePr>
          <p:cNvPr id="5" name="Diagramma 4">
            <a:extLst>
              <a:ext uri="{FF2B5EF4-FFF2-40B4-BE49-F238E27FC236}">
                <a16:creationId xmlns:a16="http://schemas.microsoft.com/office/drawing/2014/main" id="{43988991-CD1C-5AFB-24F7-43F084C6E4B5}"/>
              </a:ext>
            </a:extLst>
          </p:cNvPr>
          <p:cNvGraphicFramePr/>
          <p:nvPr>
            <p:extLst>
              <p:ext uri="{D42A27DB-BD31-4B8C-83A1-F6EECF244321}">
                <p14:modId xmlns:p14="http://schemas.microsoft.com/office/powerpoint/2010/main" val="2212263356"/>
              </p:ext>
            </p:extLst>
          </p:nvPr>
        </p:nvGraphicFramePr>
        <p:xfrm>
          <a:off x="1299464" y="1194861"/>
          <a:ext cx="9654032" cy="57545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2411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17455C-8B73-C39C-5CDB-321B1124C3E1}"/>
              </a:ext>
            </a:extLst>
          </p:cNvPr>
          <p:cNvSpPr>
            <a:spLocks noGrp="1"/>
          </p:cNvSpPr>
          <p:nvPr>
            <p:ph type="title"/>
          </p:nvPr>
        </p:nvSpPr>
        <p:spPr/>
        <p:txBody>
          <a:bodyPr/>
          <a:lstStyle/>
          <a:p>
            <a:pPr algn="r"/>
            <a:r>
              <a:rPr lang="it-IT" i="1" dirty="0"/>
              <a:t>Grazie per l’attenzione</a:t>
            </a:r>
          </a:p>
        </p:txBody>
      </p:sp>
    </p:spTree>
    <p:extLst>
      <p:ext uri="{BB962C8B-B14F-4D97-AF65-F5344CB8AC3E}">
        <p14:creationId xmlns:p14="http://schemas.microsoft.com/office/powerpoint/2010/main" val="3603957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AC169B-09AE-A1AF-220A-600C2A54F2F6}"/>
              </a:ext>
            </a:extLst>
          </p:cNvPr>
          <p:cNvSpPr>
            <a:spLocks noGrp="1"/>
          </p:cNvSpPr>
          <p:nvPr>
            <p:ph type="title"/>
          </p:nvPr>
        </p:nvSpPr>
        <p:spPr/>
        <p:txBody>
          <a:bodyPr/>
          <a:lstStyle/>
          <a:p>
            <a:pPr algn="ctr"/>
            <a:r>
              <a:rPr lang="it-IT" dirty="0">
                <a:ln w="0"/>
                <a:effectLst>
                  <a:outerShdw blurRad="38100" dist="19050" dir="2700000" algn="tl" rotWithShape="0">
                    <a:schemeClr val="dk1">
                      <a:alpha val="40000"/>
                    </a:schemeClr>
                  </a:outerShdw>
                </a:effectLst>
              </a:rPr>
              <a:t>I tempi della riforma</a:t>
            </a:r>
          </a:p>
        </p:txBody>
      </p:sp>
      <p:sp>
        <p:nvSpPr>
          <p:cNvPr id="7" name="CasellaDiTesto 6">
            <a:extLst>
              <a:ext uri="{FF2B5EF4-FFF2-40B4-BE49-F238E27FC236}">
                <a16:creationId xmlns:a16="http://schemas.microsoft.com/office/drawing/2014/main" id="{E0546725-0299-CB2B-15EA-5BB0BA8B8FC1}"/>
              </a:ext>
            </a:extLst>
          </p:cNvPr>
          <p:cNvSpPr txBox="1"/>
          <p:nvPr/>
        </p:nvSpPr>
        <p:spPr>
          <a:xfrm>
            <a:off x="1690552" y="2434047"/>
            <a:ext cx="8871856" cy="1235403"/>
          </a:xfrm>
          <a:prstGeom prst="rect">
            <a:avLst/>
          </a:prstGeom>
          <a:noFill/>
        </p:spPr>
        <p:txBody>
          <a:bodyPr wrap="square" rtlCol="0">
            <a:spAutoFit/>
          </a:bodyPr>
          <a:lstStyle/>
          <a:p>
            <a:pPr algn="ctr">
              <a:lnSpc>
                <a:spcPct val="150000"/>
              </a:lnSpc>
            </a:pPr>
            <a:r>
              <a:rPr lang="it-IT" sz="2800" dirty="0">
                <a:solidFill>
                  <a:schemeClr val="accent2"/>
                </a:solidFill>
              </a:rPr>
              <a:t>LA DATA CARDINE:</a:t>
            </a:r>
          </a:p>
          <a:p>
            <a:pPr algn="ctr">
              <a:lnSpc>
                <a:spcPct val="150000"/>
              </a:lnSpc>
            </a:pPr>
            <a:r>
              <a:rPr lang="it-IT" sz="2400" dirty="0"/>
              <a:t>1  marzo 2023</a:t>
            </a:r>
          </a:p>
        </p:txBody>
      </p:sp>
    </p:spTree>
    <p:extLst>
      <p:ext uri="{BB962C8B-B14F-4D97-AF65-F5344CB8AC3E}">
        <p14:creationId xmlns:p14="http://schemas.microsoft.com/office/powerpoint/2010/main" val="164892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AC169B-09AE-A1AF-220A-600C2A54F2F6}"/>
              </a:ext>
            </a:extLst>
          </p:cNvPr>
          <p:cNvSpPr>
            <a:spLocks noGrp="1"/>
          </p:cNvSpPr>
          <p:nvPr>
            <p:ph type="title"/>
          </p:nvPr>
        </p:nvSpPr>
        <p:spPr/>
        <p:txBody>
          <a:bodyPr/>
          <a:lstStyle/>
          <a:p>
            <a:pPr algn="ctr"/>
            <a:r>
              <a:rPr lang="it-IT" dirty="0">
                <a:ln w="0"/>
                <a:effectLst>
                  <a:outerShdw blurRad="38100" dist="19050" dir="2700000" algn="tl" rotWithShape="0">
                    <a:schemeClr val="dk1">
                      <a:alpha val="40000"/>
                    </a:schemeClr>
                  </a:outerShdw>
                </a:effectLst>
              </a:rPr>
              <a:t>I tempi della riforma</a:t>
            </a:r>
          </a:p>
        </p:txBody>
      </p:sp>
      <p:sp>
        <p:nvSpPr>
          <p:cNvPr id="7" name="CasellaDiTesto 6">
            <a:extLst>
              <a:ext uri="{FF2B5EF4-FFF2-40B4-BE49-F238E27FC236}">
                <a16:creationId xmlns:a16="http://schemas.microsoft.com/office/drawing/2014/main" id="{9EF870ED-A2A5-5E41-5C99-F4D36B8EB259}"/>
              </a:ext>
            </a:extLst>
          </p:cNvPr>
          <p:cNvSpPr txBox="1"/>
          <p:nvPr/>
        </p:nvSpPr>
        <p:spPr>
          <a:xfrm>
            <a:off x="1097280" y="2196387"/>
            <a:ext cx="10058400" cy="3200876"/>
          </a:xfrm>
          <a:prstGeom prst="rect">
            <a:avLst/>
          </a:prstGeom>
          <a:noFill/>
        </p:spPr>
        <p:txBody>
          <a:bodyPr wrap="square" rtlCol="0">
            <a:spAutoFit/>
          </a:bodyPr>
          <a:lstStyle/>
          <a:p>
            <a:pPr algn="ctr"/>
            <a:r>
              <a:rPr lang="it-IT" sz="2000" b="1" u="sng" dirty="0">
                <a:solidFill>
                  <a:schemeClr val="accent2"/>
                </a:solidFill>
              </a:rPr>
              <a:t>1 GENNAIO 2023:</a:t>
            </a:r>
          </a:p>
          <a:p>
            <a:endParaRPr lang="it-IT" sz="2000" b="1" u="sng" dirty="0">
              <a:solidFill>
                <a:schemeClr val="accent2"/>
              </a:solidFill>
            </a:endParaRPr>
          </a:p>
          <a:p>
            <a:pPr marL="285750" indent="-285750">
              <a:buFontTx/>
              <a:buChar char="-"/>
            </a:pPr>
            <a:r>
              <a:rPr lang="it-IT" dirty="0"/>
              <a:t>obbligo di deposito telematico degli atti;</a:t>
            </a:r>
          </a:p>
          <a:p>
            <a:pPr marL="285750" indent="-285750">
              <a:buFontTx/>
              <a:buChar char="-"/>
            </a:pPr>
            <a:r>
              <a:rPr lang="it-IT" dirty="0"/>
              <a:t>possibilità di svolgere l'udienza mediante collegamenti audiovisivi;</a:t>
            </a:r>
          </a:p>
          <a:p>
            <a:pPr marL="285750" indent="-285750">
              <a:buFontTx/>
              <a:buChar char="-"/>
            </a:pPr>
            <a:r>
              <a:rPr lang="it-IT" dirty="0"/>
              <a:t>possibilità di depositare note scritte in sostituzione dell'udienza;</a:t>
            </a:r>
          </a:p>
          <a:p>
            <a:pPr marL="285750" indent="-285750">
              <a:buFontTx/>
              <a:buChar char="-"/>
            </a:pPr>
            <a:r>
              <a:rPr lang="it-IT" dirty="0"/>
              <a:t>norme sul ricorso per cassazione (artt. 360-394 c.p.c.) e relative disposizioni di attuazione;</a:t>
            </a:r>
          </a:p>
          <a:p>
            <a:pPr marL="285750" indent="-285750">
              <a:buFontTx/>
              <a:buChar char="-"/>
            </a:pPr>
            <a:r>
              <a:rPr lang="it-IT" dirty="0"/>
              <a:t>rinvio pregiudiziale alla Corte di Cassazione (art. 363bis c.p.c.).</a:t>
            </a:r>
          </a:p>
          <a:p>
            <a:pPr marL="285750" indent="-285750">
              <a:buFontTx/>
              <a:buChar char="-"/>
            </a:pPr>
            <a:endParaRPr lang="it-IT" dirty="0"/>
          </a:p>
          <a:p>
            <a:pPr marL="285750" indent="-285750">
              <a:buFontTx/>
              <a:buChar char="-"/>
            </a:pPr>
            <a:endParaRPr lang="it-IT" dirty="0"/>
          </a:p>
          <a:p>
            <a:pPr marL="285750" indent="-285750">
              <a:buFontTx/>
              <a:buChar char="-"/>
            </a:pPr>
            <a:endParaRPr lang="it-IT" dirty="0"/>
          </a:p>
          <a:p>
            <a:endParaRPr lang="it-IT" dirty="0"/>
          </a:p>
        </p:txBody>
      </p:sp>
    </p:spTree>
    <p:extLst>
      <p:ext uri="{BB962C8B-B14F-4D97-AF65-F5344CB8AC3E}">
        <p14:creationId xmlns:p14="http://schemas.microsoft.com/office/powerpoint/2010/main" val="2279250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AC169B-09AE-A1AF-220A-600C2A54F2F6}"/>
              </a:ext>
            </a:extLst>
          </p:cNvPr>
          <p:cNvSpPr>
            <a:spLocks noGrp="1"/>
          </p:cNvSpPr>
          <p:nvPr>
            <p:ph type="title"/>
          </p:nvPr>
        </p:nvSpPr>
        <p:spPr/>
        <p:txBody>
          <a:bodyPr/>
          <a:lstStyle/>
          <a:p>
            <a:pPr algn="ctr"/>
            <a:r>
              <a:rPr lang="it-IT" dirty="0">
                <a:ln w="0"/>
                <a:effectLst>
                  <a:outerShdw blurRad="38100" dist="19050" dir="2700000" algn="tl" rotWithShape="0">
                    <a:schemeClr val="dk1">
                      <a:alpha val="40000"/>
                    </a:schemeClr>
                  </a:outerShdw>
                </a:effectLst>
              </a:rPr>
              <a:t>I tempi della riforma</a:t>
            </a:r>
          </a:p>
        </p:txBody>
      </p:sp>
      <p:sp>
        <p:nvSpPr>
          <p:cNvPr id="4" name="CasellaDiTesto 3">
            <a:extLst>
              <a:ext uri="{FF2B5EF4-FFF2-40B4-BE49-F238E27FC236}">
                <a16:creationId xmlns:a16="http://schemas.microsoft.com/office/drawing/2014/main" id="{C07D0AE7-388C-A355-0912-29643C466A87}"/>
              </a:ext>
            </a:extLst>
          </p:cNvPr>
          <p:cNvSpPr txBox="1"/>
          <p:nvPr/>
        </p:nvSpPr>
        <p:spPr>
          <a:xfrm>
            <a:off x="1097280" y="2204867"/>
            <a:ext cx="10058400" cy="2369880"/>
          </a:xfrm>
          <a:prstGeom prst="rect">
            <a:avLst/>
          </a:prstGeom>
          <a:noFill/>
        </p:spPr>
        <p:txBody>
          <a:bodyPr wrap="square" rtlCol="0">
            <a:spAutoFit/>
          </a:bodyPr>
          <a:lstStyle/>
          <a:p>
            <a:pPr algn="ctr"/>
            <a:r>
              <a:rPr lang="it-IT" sz="2000" b="1" u="sng" dirty="0">
                <a:solidFill>
                  <a:schemeClr val="accent2"/>
                </a:solidFill>
              </a:rPr>
              <a:t>28 FEBBRAIO 2023:</a:t>
            </a:r>
          </a:p>
          <a:p>
            <a:endParaRPr lang="it-IT" sz="2000" b="1" u="sng" dirty="0">
              <a:solidFill>
                <a:schemeClr val="accent2"/>
              </a:solidFill>
            </a:endParaRPr>
          </a:p>
          <a:p>
            <a:pPr marL="285750" indent="-285750">
              <a:buFontTx/>
              <a:buChar char="-"/>
            </a:pPr>
            <a:r>
              <a:rPr lang="it-IT" u="sng" dirty="0"/>
              <a:t>tutte le disposizioni</a:t>
            </a:r>
            <a:r>
              <a:rPr lang="it-IT" dirty="0"/>
              <a:t>;</a:t>
            </a:r>
          </a:p>
          <a:p>
            <a:pPr marL="285750" indent="-285750">
              <a:buFontTx/>
              <a:buChar char="-"/>
            </a:pPr>
            <a:r>
              <a:rPr lang="it-IT" dirty="0"/>
              <a:t>ampliamento della competenza del Giudice di Pace alle cause relative a beni mobili fino a 10.000 Euro ed a quelle di risarcimento da circolazione stradale fino a 25.000 Euro.</a:t>
            </a:r>
          </a:p>
          <a:p>
            <a:pPr marL="285750" indent="-285750">
              <a:buFontTx/>
              <a:buChar char="-"/>
            </a:pPr>
            <a:endParaRPr lang="it-IT" dirty="0"/>
          </a:p>
          <a:p>
            <a:pPr marL="285750" indent="-285750">
              <a:buFontTx/>
              <a:buChar char="-"/>
            </a:pPr>
            <a:endParaRPr lang="it-IT" dirty="0"/>
          </a:p>
          <a:p>
            <a:endParaRPr lang="it-IT" dirty="0"/>
          </a:p>
        </p:txBody>
      </p:sp>
    </p:spTree>
    <p:extLst>
      <p:ext uri="{BB962C8B-B14F-4D97-AF65-F5344CB8AC3E}">
        <p14:creationId xmlns:p14="http://schemas.microsoft.com/office/powerpoint/2010/main" val="1501410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AC169B-09AE-A1AF-220A-600C2A54F2F6}"/>
              </a:ext>
            </a:extLst>
          </p:cNvPr>
          <p:cNvSpPr>
            <a:spLocks noGrp="1"/>
          </p:cNvSpPr>
          <p:nvPr>
            <p:ph type="title"/>
          </p:nvPr>
        </p:nvSpPr>
        <p:spPr/>
        <p:txBody>
          <a:bodyPr/>
          <a:lstStyle/>
          <a:p>
            <a:pPr algn="ctr"/>
            <a:r>
              <a:rPr lang="it-IT" dirty="0">
                <a:ln w="0"/>
                <a:effectLst>
                  <a:outerShdw blurRad="38100" dist="19050" dir="2700000" algn="tl" rotWithShape="0">
                    <a:schemeClr val="dk1">
                      <a:alpha val="40000"/>
                    </a:schemeClr>
                  </a:outerShdw>
                </a:effectLst>
              </a:rPr>
              <a:t>I tempi della riforma</a:t>
            </a:r>
          </a:p>
        </p:txBody>
      </p:sp>
      <p:sp>
        <p:nvSpPr>
          <p:cNvPr id="4" name="CasellaDiTesto 3">
            <a:extLst>
              <a:ext uri="{FF2B5EF4-FFF2-40B4-BE49-F238E27FC236}">
                <a16:creationId xmlns:a16="http://schemas.microsoft.com/office/drawing/2014/main" id="{C07D0AE7-388C-A355-0912-29643C466A87}"/>
              </a:ext>
            </a:extLst>
          </p:cNvPr>
          <p:cNvSpPr txBox="1"/>
          <p:nvPr/>
        </p:nvSpPr>
        <p:spPr>
          <a:xfrm>
            <a:off x="1097280" y="2204867"/>
            <a:ext cx="10058400" cy="2923877"/>
          </a:xfrm>
          <a:prstGeom prst="rect">
            <a:avLst/>
          </a:prstGeom>
          <a:noFill/>
        </p:spPr>
        <p:txBody>
          <a:bodyPr wrap="square" rtlCol="0">
            <a:spAutoFit/>
          </a:bodyPr>
          <a:lstStyle/>
          <a:p>
            <a:pPr algn="ctr"/>
            <a:r>
              <a:rPr lang="it-IT" sz="2000" b="1" u="sng" dirty="0">
                <a:solidFill>
                  <a:schemeClr val="accent2"/>
                </a:solidFill>
              </a:rPr>
              <a:t>30 GIUGNO 2023:</a:t>
            </a:r>
          </a:p>
          <a:p>
            <a:endParaRPr lang="it-IT" sz="2000" b="1" u="sng" dirty="0">
              <a:solidFill>
                <a:schemeClr val="accent2"/>
              </a:solidFill>
            </a:endParaRPr>
          </a:p>
          <a:p>
            <a:pPr marL="285750" indent="-285750">
              <a:buFontTx/>
              <a:buChar char="-"/>
            </a:pPr>
            <a:r>
              <a:rPr lang="it-IT" dirty="0"/>
              <a:t>le modifiche relative al deposito telematico degli atti, alla forma degli stessi e all’estrazione delle relative copie già in vigore per Tribunale, Corte d’Appello e Cassazione dall’1.01.2023 varranno anche per i procedimenti avanti il Giudice di Pace;</a:t>
            </a:r>
          </a:p>
          <a:p>
            <a:pPr marL="285750" indent="-285750">
              <a:buFontTx/>
              <a:buChar char="-"/>
            </a:pPr>
            <a:r>
              <a:rPr lang="it-IT" dirty="0"/>
              <a:t>mediazione: modifiche agli artt. 4, 5, 5-bis, 5, 7, 8, 16 e ss., 17 e 20;</a:t>
            </a:r>
          </a:p>
          <a:p>
            <a:pPr marL="285750" indent="-285750">
              <a:buFontTx/>
              <a:buChar char="-"/>
            </a:pPr>
            <a:r>
              <a:rPr lang="it-IT" dirty="0"/>
              <a:t>negoziazione assistita: modifiche agli artt. 3, co. VI, 11-bis e ss.</a:t>
            </a:r>
          </a:p>
          <a:p>
            <a:endParaRPr lang="it-IT" dirty="0"/>
          </a:p>
          <a:p>
            <a:pPr marL="285750" indent="-285750">
              <a:buFontTx/>
              <a:buChar char="-"/>
            </a:pPr>
            <a:endParaRPr lang="it-IT" dirty="0"/>
          </a:p>
          <a:p>
            <a:endParaRPr lang="it-IT" dirty="0"/>
          </a:p>
        </p:txBody>
      </p:sp>
    </p:spTree>
    <p:extLst>
      <p:ext uri="{BB962C8B-B14F-4D97-AF65-F5344CB8AC3E}">
        <p14:creationId xmlns:p14="http://schemas.microsoft.com/office/powerpoint/2010/main" val="2947731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132160C-5CAD-4376-0F6F-88E66254D858}"/>
              </a:ext>
            </a:extLst>
          </p:cNvPr>
          <p:cNvSpPr txBox="1"/>
          <p:nvPr/>
        </p:nvSpPr>
        <p:spPr>
          <a:xfrm>
            <a:off x="141515" y="357051"/>
            <a:ext cx="11908970" cy="6001643"/>
          </a:xfrm>
          <a:prstGeom prst="rect">
            <a:avLst/>
          </a:prstGeom>
          <a:noFill/>
        </p:spPr>
        <p:txBody>
          <a:bodyPr wrap="square" rtlCol="0">
            <a:spAutoFit/>
          </a:bodyPr>
          <a:lstStyle/>
          <a:p>
            <a:pPr algn="ctr">
              <a:lnSpc>
                <a:spcPct val="150000"/>
              </a:lnSpc>
            </a:pPr>
            <a:r>
              <a:rPr lang="it-IT" sz="2800" dirty="0">
                <a:solidFill>
                  <a:schemeClr val="accent2"/>
                </a:solidFill>
              </a:rPr>
              <a:t>Art. 137 c.p.c. - Notificazioni:</a:t>
            </a:r>
          </a:p>
          <a:p>
            <a:pPr algn="just"/>
            <a:r>
              <a:rPr lang="it-IT" sz="1800" dirty="0">
                <a:effectLst/>
                <a:latin typeface="Calibri" panose="020F0502020204030204" pitchFamily="34" charset="0"/>
              </a:rPr>
              <a:t>Le notificazioni, quando non è disposto altrimenti sono eseguite dall’ufficiale giudiziario, su istanza di parte o su richiesta del pubblico ministero o del cancelliere. L’ufficiale giudiziario </a:t>
            </a:r>
            <a:r>
              <a:rPr lang="it-IT" sz="1800" dirty="0">
                <a:solidFill>
                  <a:schemeClr val="accent2"/>
                </a:solidFill>
                <a:effectLst/>
                <a:latin typeface="Calibri" panose="020F0502020204030204" pitchFamily="34" charset="0"/>
              </a:rPr>
              <a:t>o l’avvocato </a:t>
            </a:r>
            <a:r>
              <a:rPr lang="it-IT" sz="1800" dirty="0">
                <a:effectLst/>
                <a:latin typeface="Calibri" panose="020F0502020204030204" pitchFamily="34" charset="0"/>
              </a:rPr>
              <a:t>esegue la notificazione mediante consegna al destinatario di copia conforme all’originale dell’atto da notificarsi.</a:t>
            </a:r>
          </a:p>
          <a:p>
            <a:pPr algn="just"/>
            <a:r>
              <a:rPr lang="it-IT" sz="1800" dirty="0">
                <a:effectLst/>
                <a:latin typeface="Calibri" panose="020F0502020204030204" pitchFamily="34" charset="0"/>
              </a:rPr>
              <a:t>Se l’atto da notificare o comunicare è costituito da un documento informatico e il destinatario non possiede indirizzo di posta elettronica certificata, l’ufficiale giudiziario esegue la notificazione mediante consegna di una copia dell’atto su supporto cartaceo, da lui dichiarata conforme all’originale, e conserva il documento informatico per i due anni successivi. Se richiesto, l’ufficiale giudiziario invia l’atto notificato anche attraverso strumenti telematici all’indirizzo di posta elettronica dichiarato dal destinatario della notifica o dal suo procuratore, ovvero consegna ai medesimi, previa esazione dei relativi diritti, copia dell’atto notificato, su supporto informatico non riscrivibile. </a:t>
            </a:r>
            <a:endParaRPr lang="it-IT" sz="2400" dirty="0">
              <a:effectLst/>
            </a:endParaRPr>
          </a:p>
          <a:p>
            <a:pPr algn="just"/>
            <a:r>
              <a:rPr lang="it-IT" sz="1800" dirty="0">
                <a:effectLst/>
                <a:latin typeface="Calibri" panose="020F0502020204030204" pitchFamily="34" charset="0"/>
              </a:rPr>
              <a:t>Se la notificazione non può essere eseguita in mani proprie del destinatario, tranne che nel caso previsto dal secondo comma dell’articolo 143, l’ufficiale giudiziario consegna o deposita la copia dell’atto da notificare in busta che provvede a sigillare e su cui trascrive il numero cronologico della notificazione, dandone atto nella relazione in calce all’originale e alla copia dell’atto stesso. Sulla busta non sono apposti segni o indicazioni dai quali possa desumersi il contenuto dell’atto. </a:t>
            </a:r>
            <a:endParaRPr lang="it-IT" sz="2400" dirty="0">
              <a:effectLst/>
            </a:endParaRPr>
          </a:p>
          <a:p>
            <a:pPr algn="just"/>
            <a:r>
              <a:rPr lang="it-IT" sz="1800" dirty="0">
                <a:effectLst/>
                <a:latin typeface="Calibri" panose="020F0502020204030204" pitchFamily="34" charset="0"/>
              </a:rPr>
              <a:t>Le disposizioni di cui al quarto comma si applicano anche alle comunicazioni effettuate con biglietto di cancelleria ai sensi degli articoli 133 e </a:t>
            </a:r>
            <a:r>
              <a:rPr lang="it-IT" sz="1800" dirty="0">
                <a:solidFill>
                  <a:schemeClr val="accent2"/>
                </a:solidFill>
                <a:effectLst/>
                <a:latin typeface="Calibri" panose="020F0502020204030204" pitchFamily="34" charset="0"/>
              </a:rPr>
              <a:t>136. L’avvocato esegue le notificazioni nei casi e con le modalità previste dalla legge. </a:t>
            </a:r>
          </a:p>
          <a:p>
            <a:pPr algn="just"/>
            <a:r>
              <a:rPr lang="it-IT" sz="1800" dirty="0">
                <a:solidFill>
                  <a:schemeClr val="accent2"/>
                </a:solidFill>
                <a:effectLst/>
                <a:latin typeface="Calibri" panose="020F0502020204030204" pitchFamily="34" charset="0"/>
              </a:rPr>
              <a:t>L’ufficiale giudiziario esegue la notificazione su richiesta dell’avvocato se quest’ultimo non deve eseguirla a mezzo di posta elettronica certificata o servizio elettronico di recapito certificato qualificato, o con altra modalità prevista dalla legge, salvo che l’avvocato dichiari che la notificazione con le predette modalità non è possibile o non ha avuto esito positivo per cause non imputabili al destinatario. Della dichiarazione è dato atto nella relazione di notificazione. </a:t>
            </a:r>
            <a:endParaRPr lang="it-IT" sz="2400" dirty="0">
              <a:solidFill>
                <a:schemeClr val="accent2"/>
              </a:solidFill>
              <a:effectLst/>
            </a:endParaRPr>
          </a:p>
        </p:txBody>
      </p:sp>
      <p:sp>
        <p:nvSpPr>
          <p:cNvPr id="3" name="Titolo 1">
            <a:extLst>
              <a:ext uri="{FF2B5EF4-FFF2-40B4-BE49-F238E27FC236}">
                <a16:creationId xmlns:a16="http://schemas.microsoft.com/office/drawing/2014/main" id="{A57E2FEB-3C44-37A4-716A-E5BEE4DD1067}"/>
              </a:ext>
            </a:extLst>
          </p:cNvPr>
          <p:cNvSpPr txBox="1">
            <a:spLocks/>
          </p:cNvSpPr>
          <p:nvPr/>
        </p:nvSpPr>
        <p:spPr>
          <a:xfrm>
            <a:off x="1173480" y="0"/>
            <a:ext cx="10058400" cy="714103"/>
          </a:xfrm>
          <a:prstGeom prst="rect">
            <a:avLst/>
          </a:prstGeom>
        </p:spPr>
        <p:txBody>
          <a:bodyPr>
            <a:normAutofit fontScale="975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dirty="0">
                <a:ln w="0"/>
                <a:effectLst>
                  <a:outerShdw blurRad="38100" dist="19050" dir="2700000" algn="tl" rotWithShape="0">
                    <a:schemeClr val="dk1">
                      <a:alpha val="40000"/>
                    </a:schemeClr>
                  </a:outerShdw>
                </a:effectLst>
              </a:rPr>
              <a:t>Le novità in tema di notifica</a:t>
            </a:r>
          </a:p>
        </p:txBody>
      </p:sp>
    </p:spTree>
    <p:extLst>
      <p:ext uri="{BB962C8B-B14F-4D97-AF65-F5344CB8AC3E}">
        <p14:creationId xmlns:p14="http://schemas.microsoft.com/office/powerpoint/2010/main" val="2203145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132160C-5CAD-4376-0F6F-88E66254D858}"/>
              </a:ext>
            </a:extLst>
          </p:cNvPr>
          <p:cNvSpPr txBox="1"/>
          <p:nvPr/>
        </p:nvSpPr>
        <p:spPr>
          <a:xfrm>
            <a:off x="141515" y="866503"/>
            <a:ext cx="11908970" cy="5170646"/>
          </a:xfrm>
          <a:prstGeom prst="rect">
            <a:avLst/>
          </a:prstGeom>
          <a:noFill/>
        </p:spPr>
        <p:txBody>
          <a:bodyPr wrap="square" rtlCol="0">
            <a:spAutoFit/>
          </a:bodyPr>
          <a:lstStyle/>
          <a:p>
            <a:pPr algn="ctr">
              <a:lnSpc>
                <a:spcPct val="150000"/>
              </a:lnSpc>
            </a:pPr>
            <a:r>
              <a:rPr lang="it-IT" sz="2800" dirty="0">
                <a:solidFill>
                  <a:schemeClr val="accent2"/>
                </a:solidFill>
              </a:rPr>
              <a:t>Art. 139 c.p.c. - Notificazione nella residenza, nella dimora o nel domicilio:</a:t>
            </a:r>
          </a:p>
          <a:p>
            <a:pPr algn="just"/>
            <a:endParaRPr lang="it-IT" sz="1800" dirty="0">
              <a:effectLst/>
              <a:latin typeface="Calibri" panose="020F0502020204030204" pitchFamily="34" charset="0"/>
            </a:endParaRPr>
          </a:p>
          <a:p>
            <a:pPr algn="just"/>
            <a:r>
              <a:rPr lang="it-IT" sz="1800" dirty="0">
                <a:effectLst/>
                <a:latin typeface="Calibri" panose="020F0502020204030204" pitchFamily="34" charset="0"/>
              </a:rPr>
              <a:t>Se non avviene nel modo previsto nell’articolo precedente, la notificazione deve essere fatta nel comune di residenza del destinatario, ricercandolo nella casa di abitazione o dove ha l’ufficio o esercita l’industria o il commercio. </a:t>
            </a:r>
            <a:endParaRPr lang="it-IT" dirty="0">
              <a:effectLst/>
            </a:endParaRPr>
          </a:p>
          <a:p>
            <a:pPr algn="just"/>
            <a:r>
              <a:rPr lang="it-IT" sz="1800" dirty="0">
                <a:effectLst/>
                <a:latin typeface="Calibri" panose="020F0502020204030204" pitchFamily="34" charset="0"/>
              </a:rPr>
              <a:t>Se il destinatario non viene trovato in uno di tali luoghi, l’ufficiale giudiziario consegna copia dell’atto a una persona di famiglia o addetta alla casa, all’ufficio o all’azienda, purché non minore di quattordici anni o non palesemente incapace. </a:t>
            </a:r>
            <a:endParaRPr lang="it-IT" dirty="0">
              <a:effectLst/>
            </a:endParaRPr>
          </a:p>
          <a:p>
            <a:pPr algn="just"/>
            <a:r>
              <a:rPr lang="it-IT" sz="1800" dirty="0">
                <a:effectLst/>
                <a:latin typeface="Calibri" panose="020F0502020204030204" pitchFamily="34" charset="0"/>
              </a:rPr>
              <a:t>In mancanza delle persone indicate nel comma precedente, la copia è consegnata al portiere dello stabile dove è l’abitazione, l’ufficio o l’azienda, e, quando anche il portiere manca, a un vicino di casa che accetti di riceverla. </a:t>
            </a:r>
          </a:p>
          <a:p>
            <a:pPr algn="just"/>
            <a:r>
              <a:rPr lang="it-IT" sz="1800" dirty="0">
                <a:solidFill>
                  <a:schemeClr val="accent2"/>
                </a:solidFill>
                <a:effectLst/>
                <a:latin typeface="Calibri" panose="020F0502020204030204" pitchFamily="34" charset="0"/>
              </a:rPr>
              <a:t>Se la copia è consegnata al portiere o al vicino, l’ufficiale giudiziario ne dà atto, specificando le modalità con le quali ne ha accertato l’identità, nella relazione di notificazione e dà notizia al destinatario dell’avvenuta notificazione dell’atto, a mezzo di lettera raccomandata.</a:t>
            </a:r>
          </a:p>
          <a:p>
            <a:pPr algn="just"/>
            <a:r>
              <a:rPr lang="it-IT" sz="1800" dirty="0">
                <a:effectLst/>
                <a:latin typeface="Calibri" panose="020F0502020204030204" pitchFamily="34" charset="0"/>
              </a:rPr>
              <a:t>Se il destinatario vive abitualmente a bordo di una nave mercantile, l’atto può essere consegnato al capitano o a chi ne fa le veci. </a:t>
            </a:r>
            <a:endParaRPr lang="it-IT" dirty="0">
              <a:effectLst/>
            </a:endParaRPr>
          </a:p>
          <a:p>
            <a:pPr algn="just"/>
            <a:r>
              <a:rPr lang="it-IT" sz="1800" dirty="0">
                <a:effectLst/>
                <a:latin typeface="Calibri" panose="020F0502020204030204" pitchFamily="34" charset="0"/>
              </a:rPr>
              <a:t>Quando non è noto il comune di residenza, la notificazione si fa nel comune di dimora, e, se anche questa è ignota, nel comune di domicilio, osservate in quanto è possibile le disposizioni precedenti. </a:t>
            </a:r>
            <a:endParaRPr lang="it-IT" dirty="0">
              <a:effectLst/>
            </a:endParaRPr>
          </a:p>
          <a:p>
            <a:pPr algn="just"/>
            <a:endParaRPr lang="it-IT" dirty="0">
              <a:effectLst/>
            </a:endParaRPr>
          </a:p>
          <a:p>
            <a:endParaRPr lang="it-IT" dirty="0">
              <a:effectLst/>
            </a:endParaRPr>
          </a:p>
        </p:txBody>
      </p:sp>
      <p:sp>
        <p:nvSpPr>
          <p:cNvPr id="3" name="Titolo 1">
            <a:extLst>
              <a:ext uri="{FF2B5EF4-FFF2-40B4-BE49-F238E27FC236}">
                <a16:creationId xmlns:a16="http://schemas.microsoft.com/office/drawing/2014/main" id="{A57E2FEB-3C44-37A4-716A-E5BEE4DD1067}"/>
              </a:ext>
            </a:extLst>
          </p:cNvPr>
          <p:cNvSpPr txBox="1">
            <a:spLocks/>
          </p:cNvSpPr>
          <p:nvPr/>
        </p:nvSpPr>
        <p:spPr>
          <a:xfrm>
            <a:off x="1173480" y="152400"/>
            <a:ext cx="10058400" cy="714103"/>
          </a:xfrm>
          <a:prstGeom prst="rect">
            <a:avLst/>
          </a:prstGeom>
        </p:spPr>
        <p:txBody>
          <a:bodyPr>
            <a:normAutofit fontScale="975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dirty="0">
                <a:ln w="0"/>
                <a:effectLst>
                  <a:outerShdw blurRad="38100" dist="19050" dir="2700000" algn="tl" rotWithShape="0">
                    <a:schemeClr val="dk1">
                      <a:alpha val="40000"/>
                    </a:schemeClr>
                  </a:outerShdw>
                </a:effectLst>
              </a:rPr>
              <a:t>Le novità in tema di notifica</a:t>
            </a:r>
          </a:p>
        </p:txBody>
      </p:sp>
    </p:spTree>
    <p:extLst>
      <p:ext uri="{BB962C8B-B14F-4D97-AF65-F5344CB8AC3E}">
        <p14:creationId xmlns:p14="http://schemas.microsoft.com/office/powerpoint/2010/main" val="439335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132160C-5CAD-4376-0F6F-88E66254D858}"/>
              </a:ext>
            </a:extLst>
          </p:cNvPr>
          <p:cNvSpPr txBox="1"/>
          <p:nvPr/>
        </p:nvSpPr>
        <p:spPr>
          <a:xfrm>
            <a:off x="141515" y="714103"/>
            <a:ext cx="11908970" cy="4893647"/>
          </a:xfrm>
          <a:prstGeom prst="rect">
            <a:avLst/>
          </a:prstGeom>
          <a:noFill/>
        </p:spPr>
        <p:txBody>
          <a:bodyPr wrap="square" rtlCol="0">
            <a:spAutoFit/>
          </a:bodyPr>
          <a:lstStyle/>
          <a:p>
            <a:pPr algn="ctr">
              <a:lnSpc>
                <a:spcPct val="150000"/>
              </a:lnSpc>
            </a:pPr>
            <a:r>
              <a:rPr lang="it-IT" sz="2800" dirty="0">
                <a:solidFill>
                  <a:schemeClr val="accent2"/>
                </a:solidFill>
              </a:rPr>
              <a:t>Art. 147 c.p.c. - Tempo delle notificazioni:</a:t>
            </a:r>
          </a:p>
          <a:p>
            <a:endParaRPr lang="it-IT" sz="1800" dirty="0">
              <a:effectLst/>
              <a:latin typeface="Calibri" panose="020F0502020204030204" pitchFamily="34" charset="0"/>
            </a:endParaRPr>
          </a:p>
          <a:p>
            <a:pPr algn="just"/>
            <a:r>
              <a:rPr lang="it-IT" sz="2400" dirty="0">
                <a:effectLst/>
                <a:latin typeface="Calibri" panose="020F0502020204030204" pitchFamily="34" charset="0"/>
              </a:rPr>
              <a:t>Le notificazioni non possono farsi prima delle ore 7 e dopo le ore 21. </a:t>
            </a:r>
            <a:r>
              <a:rPr lang="it-IT" sz="2400" dirty="0">
                <a:solidFill>
                  <a:schemeClr val="accent2"/>
                </a:solidFill>
                <a:effectLst/>
                <a:latin typeface="Calibri" panose="020F0502020204030204" pitchFamily="34" charset="0"/>
              </a:rPr>
              <a:t>Le notificazioni a mezzo posta elettronica certificata o servizio elettronico di recapito certificato qualificato possono essere eseguite senza limiti orari. </a:t>
            </a:r>
            <a:endParaRPr lang="it-IT" sz="2400" dirty="0">
              <a:solidFill>
                <a:schemeClr val="accent2"/>
              </a:solidFill>
              <a:effectLst/>
            </a:endParaRPr>
          </a:p>
          <a:p>
            <a:pPr algn="just"/>
            <a:r>
              <a:rPr lang="it-IT" sz="2400" dirty="0">
                <a:solidFill>
                  <a:schemeClr val="accent2"/>
                </a:solidFill>
                <a:effectLst/>
                <a:latin typeface="Calibri" panose="020F0502020204030204" pitchFamily="34" charset="0"/>
              </a:rPr>
              <a:t>Le notificazioni eseguite ai sensi del secondo comma si intendono perfezionate, per il notificante, nel momento in cui è generata la ricevuta di accettazione e, per il destinatario, nel momento in cui è generata la ricevuta di avvenuta consegna. </a:t>
            </a:r>
            <a:endParaRPr lang="it-IT" sz="2400" dirty="0">
              <a:solidFill>
                <a:schemeClr val="accent2"/>
              </a:solidFill>
              <a:effectLst/>
            </a:endParaRPr>
          </a:p>
          <a:p>
            <a:pPr algn="just"/>
            <a:r>
              <a:rPr lang="it-IT" sz="2400" dirty="0">
                <a:solidFill>
                  <a:schemeClr val="accent2"/>
                </a:solidFill>
                <a:effectLst/>
                <a:latin typeface="Calibri" panose="020F0502020204030204" pitchFamily="34" charset="0"/>
              </a:rPr>
              <a:t>Se quest’ultima è generata tra le ore 21 e le ore 7 del mattino del giorno successivo, la notificazione si intende perfezionata per il destinatario alle ore 7. </a:t>
            </a:r>
            <a:endParaRPr lang="it-IT" sz="2400" dirty="0">
              <a:solidFill>
                <a:schemeClr val="accent2"/>
              </a:solidFill>
              <a:effectLst/>
            </a:endParaRPr>
          </a:p>
          <a:p>
            <a:pPr algn="just"/>
            <a:r>
              <a:rPr lang="it-IT" sz="2400" dirty="0">
                <a:effectLst/>
                <a:latin typeface="Calibri" panose="020F0502020204030204" pitchFamily="34" charset="0"/>
              </a:rPr>
              <a:t> </a:t>
            </a:r>
            <a:endParaRPr lang="it-IT" sz="2400" dirty="0">
              <a:effectLst/>
            </a:endParaRPr>
          </a:p>
          <a:p>
            <a:pPr algn="just"/>
            <a:endParaRPr lang="it-IT" dirty="0">
              <a:effectLst/>
            </a:endParaRPr>
          </a:p>
          <a:p>
            <a:endParaRPr lang="it-IT" dirty="0">
              <a:effectLst/>
            </a:endParaRPr>
          </a:p>
        </p:txBody>
      </p:sp>
      <p:sp>
        <p:nvSpPr>
          <p:cNvPr id="3" name="Titolo 1">
            <a:extLst>
              <a:ext uri="{FF2B5EF4-FFF2-40B4-BE49-F238E27FC236}">
                <a16:creationId xmlns:a16="http://schemas.microsoft.com/office/drawing/2014/main" id="{A57E2FEB-3C44-37A4-716A-E5BEE4DD1067}"/>
              </a:ext>
            </a:extLst>
          </p:cNvPr>
          <p:cNvSpPr txBox="1">
            <a:spLocks/>
          </p:cNvSpPr>
          <p:nvPr/>
        </p:nvSpPr>
        <p:spPr>
          <a:xfrm>
            <a:off x="1173480" y="152400"/>
            <a:ext cx="10058400" cy="714103"/>
          </a:xfrm>
          <a:prstGeom prst="rect">
            <a:avLst/>
          </a:prstGeom>
        </p:spPr>
        <p:txBody>
          <a:bodyPr>
            <a:normAutofit fontScale="975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dirty="0">
                <a:ln w="0"/>
                <a:effectLst>
                  <a:outerShdw blurRad="38100" dist="19050" dir="2700000" algn="tl" rotWithShape="0">
                    <a:schemeClr val="dk1">
                      <a:alpha val="40000"/>
                    </a:schemeClr>
                  </a:outerShdw>
                </a:effectLst>
              </a:rPr>
              <a:t>Le novità in tema di notifica</a:t>
            </a:r>
          </a:p>
        </p:txBody>
      </p:sp>
    </p:spTree>
    <p:extLst>
      <p:ext uri="{BB962C8B-B14F-4D97-AF65-F5344CB8AC3E}">
        <p14:creationId xmlns:p14="http://schemas.microsoft.com/office/powerpoint/2010/main" val="2539378855"/>
      </p:ext>
    </p:extLst>
  </p:cSld>
  <p:clrMapOvr>
    <a:masterClrMapping/>
  </p:clrMapOvr>
</p:sld>
</file>

<file path=ppt/theme/theme1.xml><?xml version="1.0" encoding="utf-8"?>
<a:theme xmlns:a="http://schemas.openxmlformats.org/drawingml/2006/main" name="Retrospettivo">
  <a:themeElements>
    <a:clrScheme name="Retrospettivo">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1846</TotalTime>
  <Words>3091</Words>
  <Application>Microsoft Macintosh PowerPoint</Application>
  <PresentationFormat>Widescreen</PresentationFormat>
  <Paragraphs>204</Paragraphs>
  <Slides>24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24</vt:i4>
      </vt:variant>
    </vt:vector>
  </HeadingPairs>
  <TitlesOfParts>
    <vt:vector size="29" baseType="lpstr">
      <vt:lpstr>Arial</vt:lpstr>
      <vt:lpstr>Calibri</vt:lpstr>
      <vt:lpstr>Calibri Light</vt:lpstr>
      <vt:lpstr>Tahoma</vt:lpstr>
      <vt:lpstr>Retrospettivo</vt:lpstr>
      <vt:lpstr>La (mini) riforma del processo di cognizione: disciplina transitoria e novità normative in tema di notifiche</vt:lpstr>
      <vt:lpstr>Le fonti di legge</vt:lpstr>
      <vt:lpstr>I tempi della riforma</vt:lpstr>
      <vt:lpstr>I tempi della riforma</vt:lpstr>
      <vt:lpstr>I tempi della riforma</vt:lpstr>
      <vt:lpstr>I tempi della riforma</vt:lpstr>
      <vt:lpstr>Presentazione standard di PowerPoint</vt:lpstr>
      <vt:lpstr>Presentazione standard di PowerPoint</vt:lpstr>
      <vt:lpstr>Presentazione standard di PowerPoint</vt:lpstr>
      <vt:lpstr>Presentazione standard di PowerPoint</vt:lpstr>
      <vt:lpstr>La (mini) riforma del processo di cognizione: le modifiche al processo ordinario di cognizione, al procedimento semplificato e al procedimento avanti il Giudice di Pace </vt:lpstr>
      <vt:lpstr>Presentazione standard di PowerPoint</vt:lpstr>
      <vt:lpstr>Norme per rendere più «efficaci» gli ordini di  ispezione di persone e di cose e di esibizione</vt:lpstr>
      <vt:lpstr>RECEPIMENTO DI PRATICHE SORTE NEL PERIODO DI EMERGENZA COVID</vt:lpstr>
      <vt:lpstr>CONTENUTO DELLA CITAZIONE (modifiche art. 163 c.p.c.)</vt:lpstr>
      <vt:lpstr>La nuova fase introduttiva</vt:lpstr>
      <vt:lpstr>Presentazione standard di PowerPoint</vt:lpstr>
      <vt:lpstr>Presentazione standard di PowerPoint</vt:lpstr>
      <vt:lpstr>Le nuove ordinanze di accoglimento o di rigetto della domanda</vt:lpstr>
      <vt:lpstr>La fase decisoria</vt:lpstr>
      <vt:lpstr>Il procedimento semplificato di cognizione</vt:lpstr>
      <vt:lpstr>Il procedimento semplificato di cognizione</vt:lpstr>
      <vt:lpstr>Il procedimento avanti il Giudice di Pace</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restyling del processo di cognizione</dc:title>
  <dc:creator>Arnaldo De Vito</dc:creator>
  <cp:lastModifiedBy>Federico Gasparinetti</cp:lastModifiedBy>
  <cp:revision>19</cp:revision>
  <dcterms:created xsi:type="dcterms:W3CDTF">2022-11-15T07:56:58Z</dcterms:created>
  <dcterms:modified xsi:type="dcterms:W3CDTF">2023-02-07T16:10:30Z</dcterms:modified>
</cp:coreProperties>
</file>