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6" r:id="rId3"/>
    <p:sldId id="258" r:id="rId4"/>
    <p:sldId id="264" r:id="rId5"/>
    <p:sldId id="259" r:id="rId6"/>
    <p:sldId id="265" r:id="rId7"/>
    <p:sldId id="266" r:id="rId8"/>
    <p:sldId id="279" r:id="rId9"/>
    <p:sldId id="280" r:id="rId10"/>
    <p:sldId id="260" r:id="rId11"/>
    <p:sldId id="261" r:id="rId12"/>
    <p:sldId id="262" r:id="rId13"/>
    <p:sldId id="263"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46"/>
    <p:restoredTop sz="94725"/>
  </p:normalViewPr>
  <p:slideViewPr>
    <p:cSldViewPr snapToGrid="0">
      <p:cViewPr varScale="1">
        <p:scale>
          <a:sx n="142" d="100"/>
          <a:sy n="142" d="100"/>
        </p:scale>
        <p:origin x="111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D2C23E13-A4E6-4D49-AEAF-98E9C51D534C}" type="datetimeFigureOut">
              <a:rPr lang="it-IT" smtClean="0"/>
              <a:t>14/02/23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a:xfrm>
            <a:off x="9255346" y="2750337"/>
            <a:ext cx="1171888" cy="1356442"/>
          </a:xfrm>
        </p:spPr>
        <p:txBody>
          <a:bodyPr/>
          <a:lstStyle/>
          <a:p>
            <a:fld id="{A7AA5B30-1D3D-0349-BD94-F2FC7F2E1836}" type="slidenum">
              <a:rPr lang="it-IT" smtClean="0"/>
              <a:t>‹N›</a:t>
            </a:fld>
            <a:endParaRPr lang="it-IT"/>
          </a:p>
        </p:txBody>
      </p:sp>
    </p:spTree>
    <p:extLst>
      <p:ext uri="{BB962C8B-B14F-4D97-AF65-F5344CB8AC3E}">
        <p14:creationId xmlns:p14="http://schemas.microsoft.com/office/powerpoint/2010/main" val="669401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2C23E13-A4E6-4D49-AEAF-98E9C51D534C}" type="datetimeFigureOut">
              <a:rPr lang="it-IT" smtClean="0"/>
              <a:t>14/02/23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a:xfrm>
            <a:off x="10729455" y="4711309"/>
            <a:ext cx="1154151" cy="1090789"/>
          </a:xfrm>
        </p:spPr>
        <p:txBody>
          <a:bodyPr/>
          <a:lstStyle/>
          <a:p>
            <a:fld id="{A7AA5B30-1D3D-0349-BD94-F2FC7F2E1836}" type="slidenum">
              <a:rPr lang="it-IT" smtClean="0"/>
              <a:t>‹N›</a:t>
            </a:fld>
            <a:endParaRPr lang="it-IT"/>
          </a:p>
        </p:txBody>
      </p:sp>
    </p:spTree>
    <p:extLst>
      <p:ext uri="{BB962C8B-B14F-4D97-AF65-F5344CB8AC3E}">
        <p14:creationId xmlns:p14="http://schemas.microsoft.com/office/powerpoint/2010/main" val="1861247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2C23E13-A4E6-4D49-AEAF-98E9C51D534C}" type="datetimeFigureOut">
              <a:rPr lang="it-IT" smtClean="0"/>
              <a:t>14/02/23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a:xfrm>
            <a:off x="10729455" y="4711615"/>
            <a:ext cx="1154151" cy="1090789"/>
          </a:xfrm>
        </p:spPr>
        <p:txBody>
          <a:bodyPr/>
          <a:lstStyle/>
          <a:p>
            <a:fld id="{A7AA5B30-1D3D-0349-BD94-F2FC7F2E1836}" type="slidenum">
              <a:rPr lang="it-IT" smtClean="0"/>
              <a:t>‹N›</a:t>
            </a:fld>
            <a:endParaRPr lang="it-IT"/>
          </a:p>
        </p:txBody>
      </p:sp>
    </p:spTree>
    <p:extLst>
      <p:ext uri="{BB962C8B-B14F-4D97-AF65-F5344CB8AC3E}">
        <p14:creationId xmlns:p14="http://schemas.microsoft.com/office/powerpoint/2010/main" val="131061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2C23E13-A4E6-4D49-AEAF-98E9C51D534C}" type="datetimeFigureOut">
              <a:rPr lang="it-IT" smtClean="0"/>
              <a:t>14/02/23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a:xfrm>
            <a:off x="10729455" y="4709925"/>
            <a:ext cx="1154151" cy="1090789"/>
          </a:xfrm>
        </p:spPr>
        <p:txBody>
          <a:bodyPr/>
          <a:lstStyle/>
          <a:p>
            <a:fld id="{A7AA5B30-1D3D-0349-BD94-F2FC7F2E1836}" type="slidenum">
              <a:rPr lang="it-IT" smtClean="0"/>
              <a:t>‹N›</a:t>
            </a:fld>
            <a:endParaRPr lang="it-IT"/>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a:solidFill>
                  <a:schemeClr val="tx1"/>
                </a:solidFill>
                <a:effectLst/>
              </a:rPr>
              <a:t>”</a:t>
            </a:r>
          </a:p>
        </p:txBody>
      </p:sp>
    </p:spTree>
    <p:extLst>
      <p:ext uri="{BB962C8B-B14F-4D97-AF65-F5344CB8AC3E}">
        <p14:creationId xmlns:p14="http://schemas.microsoft.com/office/powerpoint/2010/main" val="2781885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2C23E13-A4E6-4D49-AEAF-98E9C51D534C}" type="datetimeFigureOut">
              <a:rPr lang="it-IT" smtClean="0"/>
              <a:t>14/02/23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a:xfrm>
            <a:off x="10729455" y="4709925"/>
            <a:ext cx="1154151" cy="1090789"/>
          </a:xfrm>
        </p:spPr>
        <p:txBody>
          <a:bodyPr/>
          <a:lstStyle/>
          <a:p>
            <a:fld id="{A7AA5B30-1D3D-0349-BD94-F2FC7F2E1836}" type="slidenum">
              <a:rPr lang="it-IT" smtClean="0"/>
              <a:t>‹N›</a:t>
            </a:fld>
            <a:endParaRPr lang="it-IT"/>
          </a:p>
        </p:txBody>
      </p:sp>
    </p:spTree>
    <p:extLst>
      <p:ext uri="{BB962C8B-B14F-4D97-AF65-F5344CB8AC3E}">
        <p14:creationId xmlns:p14="http://schemas.microsoft.com/office/powerpoint/2010/main" val="123175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D2C23E13-A4E6-4D49-AEAF-98E9C51D534C}" type="datetimeFigureOut">
              <a:rPr lang="it-IT" smtClean="0"/>
              <a:t>14/02/23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A7AA5B30-1D3D-0349-BD94-F2FC7F2E1836}" type="slidenum">
              <a:rPr lang="it-IT" smtClean="0"/>
              <a:t>‹N›</a:t>
            </a:fld>
            <a:endParaRPr lang="it-IT"/>
          </a:p>
        </p:txBody>
      </p:sp>
    </p:spTree>
    <p:extLst>
      <p:ext uri="{BB962C8B-B14F-4D97-AF65-F5344CB8AC3E}">
        <p14:creationId xmlns:p14="http://schemas.microsoft.com/office/powerpoint/2010/main" val="21281543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D2C23E13-A4E6-4D49-AEAF-98E9C51D534C}" type="datetimeFigureOut">
              <a:rPr lang="it-IT" smtClean="0"/>
              <a:t>14/02/23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A7AA5B30-1D3D-0349-BD94-F2FC7F2E1836}" type="slidenum">
              <a:rPr lang="it-IT" smtClean="0"/>
              <a:t>‹N›</a:t>
            </a:fld>
            <a:endParaRPr lang="it-IT"/>
          </a:p>
        </p:txBody>
      </p:sp>
    </p:spTree>
    <p:extLst>
      <p:ext uri="{BB962C8B-B14F-4D97-AF65-F5344CB8AC3E}">
        <p14:creationId xmlns:p14="http://schemas.microsoft.com/office/powerpoint/2010/main" val="12346598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2C23E13-A4E6-4D49-AEAF-98E9C51D534C}" type="datetimeFigureOut">
              <a:rPr lang="it-IT" smtClean="0"/>
              <a:t>14/02/23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7AA5B30-1D3D-0349-BD94-F2FC7F2E1836}" type="slidenum">
              <a:rPr lang="it-IT" smtClean="0"/>
              <a:t>‹N›</a:t>
            </a:fld>
            <a:endParaRPr lang="it-IT"/>
          </a:p>
        </p:txBody>
      </p:sp>
    </p:spTree>
    <p:extLst>
      <p:ext uri="{BB962C8B-B14F-4D97-AF65-F5344CB8AC3E}">
        <p14:creationId xmlns:p14="http://schemas.microsoft.com/office/powerpoint/2010/main" val="22451908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D2C23E13-A4E6-4D49-AEAF-98E9C51D534C}" type="datetimeFigureOut">
              <a:rPr lang="it-IT" smtClean="0"/>
              <a:t>14/02/23</a:t>
            </a:fld>
            <a:endParaRPr lang="it-IT"/>
          </a:p>
        </p:txBody>
      </p:sp>
      <p:sp>
        <p:nvSpPr>
          <p:cNvPr id="5" name="Footer Placeholder 4"/>
          <p:cNvSpPr>
            <a:spLocks noGrp="1"/>
          </p:cNvSpPr>
          <p:nvPr>
            <p:ph type="ftr" sz="quarter" idx="11"/>
          </p:nvPr>
        </p:nvSpPr>
        <p:spPr>
          <a:xfrm>
            <a:off x="680321" y="5936188"/>
            <a:ext cx="6126805" cy="365125"/>
          </a:xfrm>
        </p:spPr>
        <p:txBody>
          <a:bodyPr/>
          <a:lstStyle/>
          <a:p>
            <a:endParaRPr lang="it-IT"/>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A7AA5B30-1D3D-0349-BD94-F2FC7F2E1836}" type="slidenum">
              <a:rPr lang="it-IT" smtClean="0"/>
              <a:t>‹N›</a:t>
            </a:fld>
            <a:endParaRPr lang="it-IT"/>
          </a:p>
        </p:txBody>
      </p:sp>
    </p:spTree>
    <p:extLst>
      <p:ext uri="{BB962C8B-B14F-4D97-AF65-F5344CB8AC3E}">
        <p14:creationId xmlns:p14="http://schemas.microsoft.com/office/powerpoint/2010/main" val="846787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2C23E13-A4E6-4D49-AEAF-98E9C51D534C}" type="datetimeFigureOut">
              <a:rPr lang="it-IT" smtClean="0"/>
              <a:t>14/02/23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7AA5B30-1D3D-0349-BD94-F2FC7F2E1836}" type="slidenum">
              <a:rPr lang="it-IT" smtClean="0"/>
              <a:t>‹N›</a:t>
            </a:fld>
            <a:endParaRPr lang="it-IT"/>
          </a:p>
        </p:txBody>
      </p:sp>
    </p:spTree>
    <p:extLst>
      <p:ext uri="{BB962C8B-B14F-4D97-AF65-F5344CB8AC3E}">
        <p14:creationId xmlns:p14="http://schemas.microsoft.com/office/powerpoint/2010/main" val="1763134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2C23E13-A4E6-4D49-AEAF-98E9C51D534C}" type="datetimeFigureOut">
              <a:rPr lang="it-IT" smtClean="0"/>
              <a:t>14/02/23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a:xfrm>
            <a:off x="10729455" y="2869895"/>
            <a:ext cx="1154151" cy="1090789"/>
          </a:xfrm>
        </p:spPr>
        <p:txBody>
          <a:bodyPr/>
          <a:lstStyle/>
          <a:p>
            <a:fld id="{A7AA5B30-1D3D-0349-BD94-F2FC7F2E1836}" type="slidenum">
              <a:rPr lang="it-IT" smtClean="0"/>
              <a:t>‹N›</a:t>
            </a:fld>
            <a:endParaRPr lang="it-IT"/>
          </a:p>
        </p:txBody>
      </p:sp>
    </p:spTree>
    <p:extLst>
      <p:ext uri="{BB962C8B-B14F-4D97-AF65-F5344CB8AC3E}">
        <p14:creationId xmlns:p14="http://schemas.microsoft.com/office/powerpoint/2010/main" val="186272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2C23E13-A4E6-4D49-AEAF-98E9C51D534C}" type="datetimeFigureOut">
              <a:rPr lang="it-IT" smtClean="0"/>
              <a:t>14/02/23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7AA5B30-1D3D-0349-BD94-F2FC7F2E1836}" type="slidenum">
              <a:rPr lang="it-IT" smtClean="0"/>
              <a:t>‹N›</a:t>
            </a:fld>
            <a:endParaRPr lang="it-IT"/>
          </a:p>
        </p:txBody>
      </p:sp>
    </p:spTree>
    <p:extLst>
      <p:ext uri="{BB962C8B-B14F-4D97-AF65-F5344CB8AC3E}">
        <p14:creationId xmlns:p14="http://schemas.microsoft.com/office/powerpoint/2010/main" val="401171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80322" y="3030008"/>
            <a:ext cx="4698355" cy="290617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594123" y="3030008"/>
            <a:ext cx="4700059" cy="290617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2C23E13-A4E6-4D49-AEAF-98E9C51D534C}" type="datetimeFigureOut">
              <a:rPr lang="it-IT" smtClean="0"/>
              <a:t>14/02/23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A7AA5B30-1D3D-0349-BD94-F2FC7F2E1836}" type="slidenum">
              <a:rPr lang="it-IT" smtClean="0"/>
              <a:t>‹N›</a:t>
            </a:fld>
            <a:endParaRPr lang="it-IT"/>
          </a:p>
        </p:txBody>
      </p:sp>
    </p:spTree>
    <p:extLst>
      <p:ext uri="{BB962C8B-B14F-4D97-AF65-F5344CB8AC3E}">
        <p14:creationId xmlns:p14="http://schemas.microsoft.com/office/powerpoint/2010/main" val="1360619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D2C23E13-A4E6-4D49-AEAF-98E9C51D534C}" type="datetimeFigureOut">
              <a:rPr lang="it-IT" smtClean="0"/>
              <a:t>14/02/23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A7AA5B30-1D3D-0349-BD94-F2FC7F2E1836}" type="slidenum">
              <a:rPr lang="it-IT" smtClean="0"/>
              <a:t>‹N›</a:t>
            </a:fld>
            <a:endParaRPr lang="it-IT"/>
          </a:p>
        </p:txBody>
      </p:sp>
    </p:spTree>
    <p:extLst>
      <p:ext uri="{BB962C8B-B14F-4D97-AF65-F5344CB8AC3E}">
        <p14:creationId xmlns:p14="http://schemas.microsoft.com/office/powerpoint/2010/main" val="3883975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2C23E13-A4E6-4D49-AEAF-98E9C51D534C}" type="datetimeFigureOut">
              <a:rPr lang="it-IT" smtClean="0"/>
              <a:t>14/02/23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A7AA5B30-1D3D-0349-BD94-F2FC7F2E1836}" type="slidenum">
              <a:rPr lang="it-IT" smtClean="0"/>
              <a:t>‹N›</a:t>
            </a:fld>
            <a:endParaRPr lang="it-IT"/>
          </a:p>
        </p:txBody>
      </p:sp>
    </p:spTree>
    <p:extLst>
      <p:ext uri="{BB962C8B-B14F-4D97-AF65-F5344CB8AC3E}">
        <p14:creationId xmlns:p14="http://schemas.microsoft.com/office/powerpoint/2010/main" val="696933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2C23E13-A4E6-4D49-AEAF-98E9C51D534C}" type="datetimeFigureOut">
              <a:rPr lang="it-IT" smtClean="0"/>
              <a:t>14/02/23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7AA5B30-1D3D-0349-BD94-F2FC7F2E1836}" type="slidenum">
              <a:rPr lang="it-IT" smtClean="0"/>
              <a:t>‹N›</a:t>
            </a:fld>
            <a:endParaRPr lang="it-IT"/>
          </a:p>
        </p:txBody>
      </p:sp>
    </p:spTree>
    <p:extLst>
      <p:ext uri="{BB962C8B-B14F-4D97-AF65-F5344CB8AC3E}">
        <p14:creationId xmlns:p14="http://schemas.microsoft.com/office/powerpoint/2010/main" val="31595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2C23E13-A4E6-4D49-AEAF-98E9C51D534C}" type="datetimeFigureOut">
              <a:rPr lang="it-IT" smtClean="0"/>
              <a:t>14/02/23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7AA5B30-1D3D-0349-BD94-F2FC7F2E1836}" type="slidenum">
              <a:rPr lang="it-IT" smtClean="0"/>
              <a:t>‹N›</a:t>
            </a:fld>
            <a:endParaRPr lang="it-IT"/>
          </a:p>
        </p:txBody>
      </p:sp>
    </p:spTree>
    <p:extLst>
      <p:ext uri="{BB962C8B-B14F-4D97-AF65-F5344CB8AC3E}">
        <p14:creationId xmlns:p14="http://schemas.microsoft.com/office/powerpoint/2010/main" val="4216202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2C23E13-A4E6-4D49-AEAF-98E9C51D534C}" type="datetimeFigureOut">
              <a:rPr lang="it-IT" smtClean="0"/>
              <a:t>14/02/23</a:t>
            </a:fld>
            <a:endParaRPr lang="it-IT"/>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A7AA5B30-1D3D-0349-BD94-F2FC7F2E1836}" type="slidenum">
              <a:rPr lang="it-IT" smtClean="0"/>
              <a:t>‹N›</a:t>
            </a:fld>
            <a:endParaRPr lang="it-IT"/>
          </a:p>
        </p:txBody>
      </p:sp>
    </p:spTree>
    <p:extLst>
      <p:ext uri="{BB962C8B-B14F-4D97-AF65-F5344CB8AC3E}">
        <p14:creationId xmlns:p14="http://schemas.microsoft.com/office/powerpoint/2010/main" val="24175335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BBA8C8-9652-59B9-63CB-D3AC20B90A7B}"/>
              </a:ext>
            </a:extLst>
          </p:cNvPr>
          <p:cNvSpPr>
            <a:spLocks noGrp="1"/>
          </p:cNvSpPr>
          <p:nvPr>
            <p:ph type="title"/>
          </p:nvPr>
        </p:nvSpPr>
        <p:spPr/>
        <p:txBody>
          <a:bodyPr>
            <a:noAutofit/>
          </a:bodyPr>
          <a:lstStyle/>
          <a:p>
            <a:pPr algn="ctr"/>
            <a:r>
              <a:rPr lang="it-IT" sz="4000" dirty="0">
                <a:solidFill>
                  <a:schemeClr val="tx1">
                    <a:lumMod val="50000"/>
                  </a:schemeClr>
                </a:solidFill>
                <a:latin typeface="Optima" panose="02000503060000020004" pitchFamily="2" charset="0"/>
              </a:rPr>
              <a:t>LA RIFORMA CARTABIA</a:t>
            </a:r>
            <a:br>
              <a:rPr lang="it-IT" sz="4000" dirty="0">
                <a:solidFill>
                  <a:schemeClr val="tx1">
                    <a:lumMod val="50000"/>
                  </a:schemeClr>
                </a:solidFill>
                <a:latin typeface="Optima" panose="02000503060000020004" pitchFamily="2" charset="0"/>
              </a:rPr>
            </a:br>
            <a:r>
              <a:rPr lang="it-IT" sz="4000" dirty="0">
                <a:solidFill>
                  <a:schemeClr val="tx1">
                    <a:lumMod val="50000"/>
                  </a:schemeClr>
                </a:solidFill>
                <a:latin typeface="Optima" panose="02000503060000020004" pitchFamily="2" charset="0"/>
              </a:rPr>
              <a:t>LE ESECUZIONI IMMOBILIARI</a:t>
            </a:r>
          </a:p>
        </p:txBody>
      </p:sp>
      <p:sp>
        <p:nvSpPr>
          <p:cNvPr id="3" name="Segnaposto contenuto 2">
            <a:extLst>
              <a:ext uri="{FF2B5EF4-FFF2-40B4-BE49-F238E27FC236}">
                <a16:creationId xmlns:a16="http://schemas.microsoft.com/office/drawing/2014/main" id="{89CC95E0-217C-80C4-A8DD-039B2755BC0E}"/>
              </a:ext>
            </a:extLst>
          </p:cNvPr>
          <p:cNvSpPr>
            <a:spLocks noGrp="1"/>
          </p:cNvSpPr>
          <p:nvPr>
            <p:ph idx="1"/>
          </p:nvPr>
        </p:nvSpPr>
        <p:spPr/>
        <p:txBody>
          <a:bodyPr>
            <a:normAutofit fontScale="55000" lnSpcReduction="20000"/>
          </a:bodyPr>
          <a:lstStyle/>
          <a:p>
            <a:pPr marL="0" indent="0" algn="ctr">
              <a:buNone/>
            </a:pPr>
            <a:r>
              <a:rPr lang="it-IT" sz="4600" dirty="0">
                <a:latin typeface="Optima" panose="02000503060000020004" pitchFamily="2" charset="0"/>
              </a:rPr>
              <a:t>Consiglio dell’Ordine degli Avvocati di Pordenone</a:t>
            </a:r>
          </a:p>
          <a:p>
            <a:pPr marL="0" indent="0" algn="ctr">
              <a:buNone/>
            </a:pPr>
            <a:endParaRPr lang="it-IT" sz="4600" dirty="0">
              <a:latin typeface="Optima" panose="02000503060000020004" pitchFamily="2" charset="0"/>
            </a:endParaRPr>
          </a:p>
          <a:p>
            <a:pPr marL="0" indent="0" algn="ctr">
              <a:buNone/>
            </a:pPr>
            <a:r>
              <a:rPr lang="it-IT" sz="4600" u="sng" dirty="0">
                <a:latin typeface="Optima" panose="02000503060000020004" pitchFamily="2" charset="0"/>
              </a:rPr>
              <a:t>14 febbraio 2023</a:t>
            </a:r>
          </a:p>
          <a:p>
            <a:pPr marL="0" indent="0" algn="ctr">
              <a:buNone/>
            </a:pPr>
            <a:endParaRPr lang="it-IT" sz="4600" u="sng" dirty="0">
              <a:latin typeface="Optima" panose="02000503060000020004" pitchFamily="2" charset="0"/>
            </a:endParaRPr>
          </a:p>
          <a:p>
            <a:pPr marL="0" indent="0" algn="ctr">
              <a:buNone/>
            </a:pPr>
            <a:r>
              <a:rPr lang="it-IT" sz="4600" b="1" dirty="0">
                <a:solidFill>
                  <a:schemeClr val="bg1"/>
                </a:solidFill>
                <a:latin typeface="Optima" panose="02000503060000020004" pitchFamily="2" charset="0"/>
              </a:rPr>
              <a:t>RASSEGNA SULLE NOVITÀ LEGISLATIVE DI PROSSIMA ENTRATA IN VIGORE</a:t>
            </a:r>
          </a:p>
          <a:p>
            <a:pPr marL="0" indent="0" algn="ctr">
              <a:buNone/>
            </a:pPr>
            <a:endParaRPr lang="it-IT" sz="2800" u="sng" dirty="0">
              <a:latin typeface="Optima" panose="02000503060000020004" pitchFamily="2" charset="0"/>
            </a:endParaRPr>
          </a:p>
          <a:p>
            <a:pPr marL="0" indent="0" algn="r">
              <a:buNone/>
            </a:pPr>
            <a:r>
              <a:rPr lang="it-IT" sz="3600" dirty="0">
                <a:latin typeface="Optima" panose="02000503060000020004" pitchFamily="2" charset="0"/>
              </a:rPr>
              <a:t>Avv. Giulia Scaramuzza</a:t>
            </a:r>
          </a:p>
          <a:p>
            <a:pPr marL="0" indent="0" algn="r">
              <a:buNone/>
            </a:pPr>
            <a:r>
              <a:rPr lang="it-IT" sz="3600" dirty="0">
                <a:latin typeface="Optima" panose="02000503060000020004" pitchFamily="2" charset="0"/>
              </a:rPr>
              <a:t>Avv. Angela Toffoli</a:t>
            </a:r>
          </a:p>
          <a:p>
            <a:pPr marL="0" indent="0" algn="r">
              <a:buNone/>
            </a:pPr>
            <a:r>
              <a:rPr lang="it-IT" sz="3600" dirty="0">
                <a:latin typeface="Optima" panose="02000503060000020004" pitchFamily="2" charset="0"/>
              </a:rPr>
              <a:t>Avv. Giuliano Furlanetto</a:t>
            </a:r>
          </a:p>
        </p:txBody>
      </p:sp>
    </p:spTree>
    <p:extLst>
      <p:ext uri="{BB962C8B-B14F-4D97-AF65-F5344CB8AC3E}">
        <p14:creationId xmlns:p14="http://schemas.microsoft.com/office/powerpoint/2010/main" val="2938525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4E964E-407A-25A0-1BB8-7C6C8091D3EB}"/>
              </a:ext>
            </a:extLst>
          </p:cNvPr>
          <p:cNvSpPr>
            <a:spLocks noGrp="1"/>
          </p:cNvSpPr>
          <p:nvPr>
            <p:ph type="title"/>
          </p:nvPr>
        </p:nvSpPr>
        <p:spPr/>
        <p:txBody>
          <a:bodyPr/>
          <a:lstStyle/>
          <a:p>
            <a:r>
              <a:rPr lang="it-IT" dirty="0">
                <a:solidFill>
                  <a:schemeClr val="tx1">
                    <a:lumMod val="50000"/>
                  </a:schemeClr>
                </a:solidFill>
                <a:latin typeface="Optima" panose="02000503060000020004" pitchFamily="2" charset="0"/>
              </a:rPr>
              <a:t>ELENCHI DEI PROFESSIONISTI DELEGABILI: </a:t>
            </a:r>
            <a:br>
              <a:rPr lang="it-IT" dirty="0">
                <a:solidFill>
                  <a:schemeClr val="tx1">
                    <a:lumMod val="50000"/>
                  </a:schemeClr>
                </a:solidFill>
                <a:latin typeface="Optima" panose="02000503060000020004" pitchFamily="2" charset="0"/>
              </a:rPr>
            </a:br>
            <a:r>
              <a:rPr lang="it-IT" dirty="0">
                <a:solidFill>
                  <a:schemeClr val="tx1">
                    <a:lumMod val="50000"/>
                  </a:schemeClr>
                </a:solidFill>
                <a:latin typeface="Optima" panose="02000503060000020004" pitchFamily="2" charset="0"/>
              </a:rPr>
              <a:t>il nuovo art. 179 </a:t>
            </a:r>
            <a:r>
              <a:rPr lang="it-IT" i="1" dirty="0">
                <a:solidFill>
                  <a:schemeClr val="tx1">
                    <a:lumMod val="50000"/>
                  </a:schemeClr>
                </a:solidFill>
                <a:latin typeface="Optima" panose="02000503060000020004" pitchFamily="2" charset="0"/>
              </a:rPr>
              <a:t>ter disp. att. </a:t>
            </a:r>
            <a:r>
              <a:rPr lang="it-IT" dirty="0">
                <a:solidFill>
                  <a:schemeClr val="tx1">
                    <a:lumMod val="50000"/>
                  </a:schemeClr>
                </a:solidFill>
                <a:latin typeface="Optima" panose="02000503060000020004" pitchFamily="2" charset="0"/>
              </a:rPr>
              <a:t>C.P.C.</a:t>
            </a:r>
          </a:p>
        </p:txBody>
      </p:sp>
      <p:sp>
        <p:nvSpPr>
          <p:cNvPr id="3" name="Segnaposto contenuto 2">
            <a:extLst>
              <a:ext uri="{FF2B5EF4-FFF2-40B4-BE49-F238E27FC236}">
                <a16:creationId xmlns:a16="http://schemas.microsoft.com/office/drawing/2014/main" id="{D730B6A1-B054-F3D9-2E5A-75232D24030E}"/>
              </a:ext>
            </a:extLst>
          </p:cNvPr>
          <p:cNvSpPr>
            <a:spLocks noGrp="1"/>
          </p:cNvSpPr>
          <p:nvPr>
            <p:ph idx="1"/>
          </p:nvPr>
        </p:nvSpPr>
        <p:spPr/>
        <p:txBody>
          <a:bodyPr>
            <a:normAutofit/>
          </a:bodyPr>
          <a:lstStyle/>
          <a:p>
            <a:pPr rtl="0"/>
            <a:r>
              <a:rPr lang="it-IT" sz="2600" dirty="0">
                <a:latin typeface="Optima" panose="02000503060000020004" pitchFamily="2" charset="0"/>
              </a:rPr>
              <a:t>Comitati circondariali per la tenuta</a:t>
            </a:r>
          </a:p>
          <a:p>
            <a:pPr rtl="0"/>
            <a:r>
              <a:rPr lang="it-IT" sz="2600" dirty="0">
                <a:latin typeface="Optima" panose="02000503060000020004" pitchFamily="2" charset="0"/>
              </a:rPr>
              <a:t>Durata degli elenchi</a:t>
            </a:r>
          </a:p>
          <a:p>
            <a:pPr rtl="0"/>
            <a:r>
              <a:rPr lang="it-IT" sz="2600" dirty="0">
                <a:latin typeface="Optima" panose="02000503060000020004" pitchFamily="2" charset="0"/>
              </a:rPr>
              <a:t>Iscrizione in un solo elenco circondariale</a:t>
            </a:r>
          </a:p>
          <a:p>
            <a:pPr rtl="0"/>
            <a:r>
              <a:rPr lang="it-IT" sz="2600" dirty="0">
                <a:latin typeface="Optima" panose="02000503060000020004" pitchFamily="2" charset="0"/>
              </a:rPr>
              <a:t>Requisiti per l’iscrizione</a:t>
            </a:r>
          </a:p>
          <a:p>
            <a:pPr rtl="0"/>
            <a:r>
              <a:rPr lang="it-IT" sz="2600" dirty="0">
                <a:latin typeface="Optima" panose="02000503060000020004" pitchFamily="2" charset="0"/>
              </a:rPr>
              <a:t>Formazione permanente</a:t>
            </a:r>
          </a:p>
          <a:p>
            <a:pPr rtl="0"/>
            <a:r>
              <a:rPr lang="it-IT" sz="2600" dirty="0">
                <a:latin typeface="Optima" panose="02000503060000020004" pitchFamily="2" charset="0"/>
              </a:rPr>
              <a:t>Formazione di prima iscrizione </a:t>
            </a:r>
            <a:r>
              <a:rPr lang="it-IT" sz="2600" i="1" dirty="0">
                <a:latin typeface="Optima" panose="02000503060000020004" pitchFamily="2" charset="0"/>
              </a:rPr>
              <a:t>(c.d. primo popolamento)</a:t>
            </a:r>
          </a:p>
        </p:txBody>
      </p:sp>
    </p:spTree>
    <p:extLst>
      <p:ext uri="{BB962C8B-B14F-4D97-AF65-F5344CB8AC3E}">
        <p14:creationId xmlns:p14="http://schemas.microsoft.com/office/powerpoint/2010/main" val="1198917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519E5A-45B6-51DB-131D-7B2108A2A605}"/>
              </a:ext>
            </a:extLst>
          </p:cNvPr>
          <p:cNvSpPr>
            <a:spLocks noGrp="1"/>
          </p:cNvSpPr>
          <p:nvPr>
            <p:ph type="title"/>
          </p:nvPr>
        </p:nvSpPr>
        <p:spPr/>
        <p:txBody>
          <a:bodyPr>
            <a:normAutofit/>
          </a:bodyPr>
          <a:lstStyle/>
          <a:p>
            <a:r>
              <a:rPr lang="it-IT" dirty="0">
                <a:solidFill>
                  <a:schemeClr val="tx1">
                    <a:lumMod val="50000"/>
                  </a:schemeClr>
                </a:solidFill>
                <a:latin typeface="Optima" panose="02000503060000020004" pitchFamily="2" charset="0"/>
              </a:rPr>
              <a:t>SPECIFICA COMPETENZA TECNICA</a:t>
            </a:r>
            <a:br>
              <a:rPr lang="it-IT" dirty="0">
                <a:solidFill>
                  <a:schemeClr val="tx1">
                    <a:lumMod val="50000"/>
                  </a:schemeClr>
                </a:solidFill>
                <a:latin typeface="Optima" panose="02000503060000020004" pitchFamily="2" charset="0"/>
              </a:rPr>
            </a:br>
            <a:r>
              <a:rPr lang="it-IT" dirty="0">
                <a:solidFill>
                  <a:schemeClr val="tx1">
                    <a:lumMod val="50000"/>
                  </a:schemeClr>
                </a:solidFill>
                <a:latin typeface="Optima" panose="02000503060000020004" pitchFamily="2" charset="0"/>
              </a:rPr>
              <a:t>ai fini del primo inserimento negli elenchi</a:t>
            </a:r>
          </a:p>
        </p:txBody>
      </p:sp>
      <p:sp>
        <p:nvSpPr>
          <p:cNvPr id="3" name="Segnaposto contenuto 2">
            <a:extLst>
              <a:ext uri="{FF2B5EF4-FFF2-40B4-BE49-F238E27FC236}">
                <a16:creationId xmlns:a16="http://schemas.microsoft.com/office/drawing/2014/main" id="{04DBC05C-5E37-6101-3F61-F41EB31A9430}"/>
              </a:ext>
            </a:extLst>
          </p:cNvPr>
          <p:cNvSpPr>
            <a:spLocks noGrp="1"/>
          </p:cNvSpPr>
          <p:nvPr>
            <p:ph idx="1"/>
          </p:nvPr>
        </p:nvSpPr>
        <p:spPr/>
        <p:txBody>
          <a:bodyPr/>
          <a:lstStyle/>
          <a:p>
            <a:pPr marL="457200" lvl="0" indent="-457200" algn="just">
              <a:buFont typeface="+mj-lt"/>
              <a:buAutoNum type="alphaLcParenR"/>
            </a:pPr>
            <a:r>
              <a:rPr lang="it-IT" sz="2600" dirty="0">
                <a:latin typeface="Optima" panose="02000503060000020004" pitchFamily="2" charset="0"/>
              </a:rPr>
              <a:t>Aver svolto nel quinquennio precedente non meno di dieci incarichi di professionista delegato</a:t>
            </a:r>
          </a:p>
          <a:p>
            <a:pPr marL="457200" lvl="0" indent="-457200" algn="just">
              <a:buFont typeface="+mj-lt"/>
              <a:buAutoNum type="alphaLcParenR"/>
            </a:pPr>
            <a:r>
              <a:rPr lang="it-IT" sz="2600" dirty="0">
                <a:latin typeface="Optima" panose="02000503060000020004" pitchFamily="2" charset="0"/>
              </a:rPr>
              <a:t>Essere in possesso del titolo di avvocato specialista in diritto dell’esecuzione forzata</a:t>
            </a:r>
          </a:p>
          <a:p>
            <a:pPr marL="457200" lvl="0" indent="-457200" algn="just">
              <a:buFont typeface="+mj-lt"/>
              <a:buAutoNum type="alphaLcParenR"/>
            </a:pPr>
            <a:r>
              <a:rPr lang="it-IT" sz="2600" dirty="0">
                <a:latin typeface="Optima" panose="02000503060000020004" pitchFamily="2" charset="0"/>
              </a:rPr>
              <a:t>Aver partecipato in modo proficuo e continuativo a scuole o corsi di alta formazione ed aver superato con profitto la prova finale di esame</a:t>
            </a:r>
          </a:p>
        </p:txBody>
      </p:sp>
    </p:spTree>
    <p:extLst>
      <p:ext uri="{BB962C8B-B14F-4D97-AF65-F5344CB8AC3E}">
        <p14:creationId xmlns:p14="http://schemas.microsoft.com/office/powerpoint/2010/main" val="4126433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9CB2F0-3EB8-E39B-1DED-9C57607213EB}"/>
              </a:ext>
            </a:extLst>
          </p:cNvPr>
          <p:cNvSpPr>
            <a:spLocks noGrp="1"/>
          </p:cNvSpPr>
          <p:nvPr>
            <p:ph type="title"/>
          </p:nvPr>
        </p:nvSpPr>
        <p:spPr/>
        <p:txBody>
          <a:bodyPr/>
          <a:lstStyle/>
          <a:p>
            <a:r>
              <a:rPr lang="en-GB" sz="3600" dirty="0">
                <a:solidFill>
                  <a:schemeClr val="tx1">
                    <a:lumMod val="50000"/>
                  </a:schemeClr>
                </a:solidFill>
                <a:latin typeface="Optima" panose="02000503060000020004" pitchFamily="2" charset="0"/>
              </a:rPr>
              <a:t>CRITICITÀ NELLA PRIMA FORMAZIONE DEGLI ELENCHI</a:t>
            </a:r>
            <a:endParaRPr lang="it-IT" dirty="0">
              <a:solidFill>
                <a:schemeClr val="tx1">
                  <a:lumMod val="50000"/>
                </a:schemeClr>
              </a:solidFill>
              <a:latin typeface="Optima" panose="02000503060000020004" pitchFamily="2" charset="0"/>
            </a:endParaRPr>
          </a:p>
        </p:txBody>
      </p:sp>
      <p:sp>
        <p:nvSpPr>
          <p:cNvPr id="3" name="Segnaposto contenuto 2">
            <a:extLst>
              <a:ext uri="{FF2B5EF4-FFF2-40B4-BE49-F238E27FC236}">
                <a16:creationId xmlns:a16="http://schemas.microsoft.com/office/drawing/2014/main" id="{A912510D-572A-03F3-DF5A-41D45F7880A6}"/>
              </a:ext>
            </a:extLst>
          </p:cNvPr>
          <p:cNvSpPr>
            <a:spLocks noGrp="1"/>
          </p:cNvSpPr>
          <p:nvPr>
            <p:ph idx="1"/>
          </p:nvPr>
        </p:nvSpPr>
        <p:spPr/>
        <p:txBody>
          <a:bodyPr>
            <a:normAutofit/>
          </a:bodyPr>
          <a:lstStyle/>
          <a:p>
            <a:pPr lvl="0" algn="just"/>
            <a:r>
              <a:rPr lang="en-US" sz="2800" dirty="0">
                <a:latin typeface="Optima" panose="02000503060000020004" pitchFamily="2" charset="0"/>
              </a:rPr>
              <a:t>2 </a:t>
            </a:r>
            <a:r>
              <a:rPr lang="en-US" sz="2800" dirty="0" err="1">
                <a:latin typeface="Optima" panose="02000503060000020004" pitchFamily="2" charset="0"/>
              </a:rPr>
              <a:t>requisiti</a:t>
            </a:r>
            <a:r>
              <a:rPr lang="en-US" sz="2800" dirty="0">
                <a:latin typeface="Optima" panose="02000503060000020004" pitchFamily="2" charset="0"/>
              </a:rPr>
              <a:t> </a:t>
            </a:r>
            <a:r>
              <a:rPr lang="en-US" sz="2800" dirty="0" err="1">
                <a:latin typeface="Optima" panose="02000503060000020004" pitchFamily="2" charset="0"/>
              </a:rPr>
              <a:t>su</a:t>
            </a:r>
            <a:r>
              <a:rPr lang="en-US" sz="2800" dirty="0">
                <a:latin typeface="Optima" panose="02000503060000020004" pitchFamily="2" charset="0"/>
              </a:rPr>
              <a:t> 3 non </a:t>
            </a:r>
            <a:r>
              <a:rPr lang="en-US" sz="2800" dirty="0" err="1">
                <a:latin typeface="Optima" panose="02000503060000020004" pitchFamily="2" charset="0"/>
              </a:rPr>
              <a:t>sono</a:t>
            </a:r>
            <a:r>
              <a:rPr lang="en-US" sz="2800" dirty="0">
                <a:latin typeface="Optima" panose="02000503060000020004" pitchFamily="2" charset="0"/>
              </a:rPr>
              <a:t> </a:t>
            </a:r>
            <a:r>
              <a:rPr lang="en-US" sz="2800" dirty="0" err="1">
                <a:latin typeface="Optima" panose="02000503060000020004" pitchFamily="2" charset="0"/>
              </a:rPr>
              <a:t>acquisibili</a:t>
            </a:r>
            <a:r>
              <a:rPr lang="en-US" sz="2800" dirty="0">
                <a:latin typeface="Optima" panose="02000503060000020004" pitchFamily="2" charset="0"/>
              </a:rPr>
              <a:t> </a:t>
            </a:r>
            <a:r>
              <a:rPr lang="en-US" sz="2800" dirty="0" err="1">
                <a:latin typeface="Optima" panose="02000503060000020004" pitchFamily="2" charset="0"/>
              </a:rPr>
              <a:t>nell’mmediato</a:t>
            </a:r>
            <a:endParaRPr lang="en-GB" sz="2800" dirty="0">
              <a:latin typeface="Optima" panose="02000503060000020004" pitchFamily="2" charset="0"/>
            </a:endParaRPr>
          </a:p>
          <a:p>
            <a:pPr lvl="0" algn="just"/>
            <a:r>
              <a:rPr lang="en-GB" sz="2800" dirty="0" err="1">
                <a:latin typeface="Optima" panose="02000503060000020004" pitchFamily="2" charset="0"/>
              </a:rPr>
              <a:t>Custodie</a:t>
            </a:r>
            <a:r>
              <a:rPr lang="en-GB" sz="2800" dirty="0">
                <a:latin typeface="Optima" panose="02000503060000020004" pitchFamily="2" charset="0"/>
              </a:rPr>
              <a:t>?</a:t>
            </a:r>
          </a:p>
          <a:p>
            <a:pPr lvl="0" algn="just"/>
            <a:r>
              <a:rPr lang="en-GB" sz="2800" dirty="0">
                <a:latin typeface="Optima" panose="02000503060000020004" pitchFamily="2" charset="0"/>
              </a:rPr>
              <a:t>E </a:t>
            </a:r>
            <a:r>
              <a:rPr lang="en-GB" sz="2800" dirty="0" err="1">
                <a:latin typeface="Optima" panose="02000503060000020004" pitchFamily="2" charset="0"/>
              </a:rPr>
              <a:t>incarichi</a:t>
            </a:r>
            <a:r>
              <a:rPr lang="en-GB" sz="2800" dirty="0">
                <a:latin typeface="Optima" panose="02000503060000020004" pitchFamily="2" charset="0"/>
              </a:rPr>
              <a:t> 2023?</a:t>
            </a:r>
            <a:endParaRPr lang="en-US" sz="2800" dirty="0">
              <a:latin typeface="Optima" panose="02000503060000020004" pitchFamily="2" charset="0"/>
            </a:endParaRPr>
          </a:p>
          <a:p>
            <a:pPr lvl="0" algn="just"/>
            <a:r>
              <a:rPr lang="it-IT" sz="2800" dirty="0">
                <a:latin typeface="Optima" panose="02000503060000020004" pitchFamily="2" charset="0"/>
              </a:rPr>
              <a:t>Mancata rilevanza alla partecipazione ai corsi o convegni di associazioni specialistiche o di università</a:t>
            </a:r>
            <a:endParaRPr lang="en-US" sz="2800" dirty="0">
              <a:latin typeface="Optima" panose="02000503060000020004" pitchFamily="2" charset="0"/>
            </a:endParaRPr>
          </a:p>
        </p:txBody>
      </p:sp>
    </p:spTree>
    <p:extLst>
      <p:ext uri="{BB962C8B-B14F-4D97-AF65-F5344CB8AC3E}">
        <p14:creationId xmlns:p14="http://schemas.microsoft.com/office/powerpoint/2010/main" val="986672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B8CB89-0AF3-1578-DA84-6988C4E8ADF0}"/>
              </a:ext>
            </a:extLst>
          </p:cNvPr>
          <p:cNvSpPr>
            <a:spLocks noGrp="1"/>
          </p:cNvSpPr>
          <p:nvPr>
            <p:ph type="title"/>
          </p:nvPr>
        </p:nvSpPr>
        <p:spPr/>
        <p:txBody>
          <a:bodyPr>
            <a:normAutofit/>
          </a:bodyPr>
          <a:lstStyle/>
          <a:p>
            <a:r>
              <a:rPr lang="en-GB" dirty="0">
                <a:solidFill>
                  <a:schemeClr val="tx1">
                    <a:lumMod val="50000"/>
                  </a:schemeClr>
                </a:solidFill>
                <a:latin typeface="Optima" panose="02000503060000020004" pitchFamily="2" charset="0"/>
              </a:rPr>
              <a:t>SENATO DELLA REPUBBLICA</a:t>
            </a:r>
            <a:endParaRPr lang="it-IT" dirty="0">
              <a:solidFill>
                <a:schemeClr val="tx1">
                  <a:lumMod val="50000"/>
                </a:schemeClr>
              </a:solidFill>
              <a:latin typeface="Optima" panose="02000503060000020004" pitchFamily="2" charset="0"/>
            </a:endParaRPr>
          </a:p>
        </p:txBody>
      </p:sp>
      <p:sp>
        <p:nvSpPr>
          <p:cNvPr id="3" name="Segnaposto contenuto 2">
            <a:extLst>
              <a:ext uri="{FF2B5EF4-FFF2-40B4-BE49-F238E27FC236}">
                <a16:creationId xmlns:a16="http://schemas.microsoft.com/office/drawing/2014/main" id="{A2A72EF5-707C-65A8-201C-894590CFBC19}"/>
              </a:ext>
            </a:extLst>
          </p:cNvPr>
          <p:cNvSpPr>
            <a:spLocks noGrp="1"/>
          </p:cNvSpPr>
          <p:nvPr>
            <p:ph idx="1"/>
          </p:nvPr>
        </p:nvSpPr>
        <p:spPr/>
        <p:txBody>
          <a:bodyPr>
            <a:noAutofit/>
          </a:bodyPr>
          <a:lstStyle/>
          <a:p>
            <a:pPr algn="just"/>
            <a:r>
              <a:rPr lang="it-IT" dirty="0">
                <a:latin typeface="Optima" panose="02000503060000020004" pitchFamily="2" charset="0"/>
              </a:rPr>
              <a:t>emendamento al decreto-legge c.d. “milleproroghe” nel disegno di legge di conversione</a:t>
            </a:r>
          </a:p>
          <a:p>
            <a:pPr algn="just" rtl="0"/>
            <a:r>
              <a:rPr lang="it-IT" dirty="0">
                <a:latin typeface="Optima" panose="02000503060000020004" pitchFamily="2" charset="0"/>
              </a:rPr>
              <a:t>art. 8, co. 29: “L’entrata in vigore dell’articolo 179 ter delle disposizioni di attuazione del Codice di Procedura Civile è differita al 31 luglio 2023”</a:t>
            </a:r>
          </a:p>
          <a:p>
            <a:pPr algn="just" rtl="0"/>
            <a:r>
              <a:rPr lang="it-IT" dirty="0">
                <a:latin typeface="Optima" panose="02000503060000020004" pitchFamily="2" charset="0"/>
              </a:rPr>
              <a:t>ratio legis: </a:t>
            </a:r>
          </a:p>
          <a:p>
            <a:pPr lvl="1" algn="just">
              <a:buFont typeface="Wingdings" pitchFamily="2" charset="2"/>
              <a:buChar char="Ø"/>
            </a:pPr>
            <a:r>
              <a:rPr lang="it-IT" dirty="0">
                <a:solidFill>
                  <a:schemeClr val="bg1"/>
                </a:solidFill>
                <a:latin typeface="Optima" panose="02000503060000020004" pitchFamily="2" charset="0"/>
              </a:rPr>
              <a:t>evitare disparità di trattamento tra professionisti</a:t>
            </a:r>
          </a:p>
          <a:p>
            <a:pPr lvl="1" algn="just">
              <a:buFont typeface="Wingdings" pitchFamily="2" charset="2"/>
              <a:buChar char="Ø"/>
            </a:pPr>
            <a:r>
              <a:rPr lang="it-IT" dirty="0">
                <a:solidFill>
                  <a:schemeClr val="bg1"/>
                </a:solidFill>
                <a:latin typeface="Optima" panose="02000503060000020004" pitchFamily="2" charset="0"/>
              </a:rPr>
              <a:t>permettere alla Scuola Superiore di Magistratura di emanare le Linee Guida e far sì che vengano organizzati i corsi propedeutici</a:t>
            </a:r>
          </a:p>
        </p:txBody>
      </p:sp>
    </p:spTree>
    <p:extLst>
      <p:ext uri="{BB962C8B-B14F-4D97-AF65-F5344CB8AC3E}">
        <p14:creationId xmlns:p14="http://schemas.microsoft.com/office/powerpoint/2010/main" val="925088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9F5AEB-14D0-4A96-7DDC-D94195BFC899}"/>
              </a:ext>
            </a:extLst>
          </p:cNvPr>
          <p:cNvSpPr>
            <a:spLocks noGrp="1"/>
          </p:cNvSpPr>
          <p:nvPr>
            <p:ph type="title"/>
          </p:nvPr>
        </p:nvSpPr>
        <p:spPr/>
        <p:txBody>
          <a:bodyPr/>
          <a:lstStyle/>
          <a:p>
            <a:r>
              <a:rPr lang="it-IT" dirty="0">
                <a:solidFill>
                  <a:schemeClr val="tx1">
                    <a:lumMod val="50000"/>
                  </a:schemeClr>
                </a:solidFill>
                <a:latin typeface="Optima" panose="02000503060000020004" pitchFamily="2" charset="0"/>
              </a:rPr>
              <a:t>ABOLIZIONE DELLA FORMULA ESECUTIVA</a:t>
            </a:r>
          </a:p>
        </p:txBody>
      </p:sp>
      <p:sp>
        <p:nvSpPr>
          <p:cNvPr id="3" name="Segnaposto contenuto 2">
            <a:extLst>
              <a:ext uri="{FF2B5EF4-FFF2-40B4-BE49-F238E27FC236}">
                <a16:creationId xmlns:a16="http://schemas.microsoft.com/office/drawing/2014/main" id="{BF1FA0F4-72CF-8D77-3E91-ED3C6D22F7BD}"/>
              </a:ext>
            </a:extLst>
          </p:cNvPr>
          <p:cNvSpPr>
            <a:spLocks noGrp="1"/>
          </p:cNvSpPr>
          <p:nvPr>
            <p:ph idx="1"/>
          </p:nvPr>
        </p:nvSpPr>
        <p:spPr/>
        <p:txBody>
          <a:bodyPr>
            <a:noAutofit/>
          </a:bodyPr>
          <a:lstStyle/>
          <a:p>
            <a:pPr algn="just"/>
            <a:r>
              <a:rPr lang="it-IT" sz="2000" b="1" dirty="0">
                <a:effectLst/>
                <a:latin typeface="Optima" panose="02000503060000020004" pitchFamily="2" charset="0"/>
              </a:rPr>
              <a:t>abrogato l’art. 476 c.p.c. sul rilascio di altre copie in forma esecutiva </a:t>
            </a:r>
            <a:endParaRPr lang="it-IT" sz="2000" dirty="0">
              <a:latin typeface="Optima" panose="02000503060000020004" pitchFamily="2" charset="0"/>
            </a:endParaRPr>
          </a:p>
          <a:p>
            <a:pPr algn="just">
              <a:buFont typeface="Arial" panose="020B0604020202020204" pitchFamily="34" charset="0"/>
              <a:buChar char="•"/>
            </a:pPr>
            <a:r>
              <a:rPr lang="it-IT" sz="2000" b="1" dirty="0">
                <a:effectLst/>
                <a:latin typeface="Optima" panose="02000503060000020004" pitchFamily="2" charset="0"/>
              </a:rPr>
              <a:t>modificato l’art. 478 c.p.c.</a:t>
            </a:r>
            <a:r>
              <a:rPr lang="it-IT" sz="2000" dirty="0">
                <a:effectLst/>
                <a:latin typeface="Optima" panose="02000503060000020004" pitchFamily="2" charset="0"/>
              </a:rPr>
              <a:t>: l’esecuzione deve essere preceduta, salvo che la legge non disponga diversamente, non già̀ dalla notifica del titolo “</a:t>
            </a:r>
            <a:r>
              <a:rPr lang="it-IT" sz="2000" i="1" dirty="0">
                <a:effectLst/>
                <a:latin typeface="Optima" panose="02000503060000020004" pitchFamily="2" charset="0"/>
              </a:rPr>
              <a:t>in forma esecutiva</a:t>
            </a:r>
            <a:r>
              <a:rPr lang="it-IT" sz="2000" dirty="0">
                <a:effectLst/>
                <a:latin typeface="Optima" panose="02000503060000020004" pitchFamily="2" charset="0"/>
              </a:rPr>
              <a:t>”, bensì̀ dalla notifica del titolo “</a:t>
            </a:r>
            <a:r>
              <a:rPr lang="it-IT" sz="2000" i="1" dirty="0">
                <a:effectLst/>
                <a:latin typeface="Optima" panose="02000503060000020004" pitchFamily="2" charset="0"/>
              </a:rPr>
              <a:t>in copia attestata conforme all’originale</a:t>
            </a:r>
            <a:r>
              <a:rPr lang="it-IT" sz="2000" dirty="0">
                <a:effectLst/>
                <a:latin typeface="Optima" panose="02000503060000020004" pitchFamily="2" charset="0"/>
              </a:rPr>
              <a:t>”.</a:t>
            </a:r>
          </a:p>
          <a:p>
            <a:pPr algn="just">
              <a:buFont typeface="Arial" panose="020B0604020202020204" pitchFamily="34" charset="0"/>
              <a:buChar char="•"/>
            </a:pPr>
            <a:r>
              <a:rPr lang="it-IT" sz="2000" b="1" dirty="0">
                <a:effectLst/>
                <a:latin typeface="Optima" panose="02000503060000020004" pitchFamily="2" charset="0"/>
              </a:rPr>
              <a:t>rimaneggiamento dell’art. 488, comma 2, c.p.c.</a:t>
            </a:r>
            <a:r>
              <a:rPr lang="it-IT" sz="2000" dirty="0">
                <a:effectLst/>
                <a:latin typeface="Optima" panose="02000503060000020004" pitchFamily="2" charset="0"/>
              </a:rPr>
              <a:t>, poiché́ in presenza di un fascicolo telematico, non ha più̀ senso l’originaria previsione per cui si riconosceva al creditore la facoltà̀, previa autorizzazione del presidente del Tribunale o del Giudice dell'esecuzione di depositare, in luogo dell'originale, una copia autentica del titolo esecutivo, fermo restando l’obbligo di depositare l’originale, qualora richiesto. La nuova disposizione obbliga il creditore ad esibire l’originale del titolo esecutivo o la copia autenticata dal cancelliere o dal notaio o da altro pubblico ufficiale autorizzato dalla legge, ogni qualvolta il giudice ne faccia richiesta.</a:t>
            </a:r>
          </a:p>
        </p:txBody>
      </p:sp>
    </p:spTree>
    <p:extLst>
      <p:ext uri="{BB962C8B-B14F-4D97-AF65-F5344CB8AC3E}">
        <p14:creationId xmlns:p14="http://schemas.microsoft.com/office/powerpoint/2010/main" val="3207193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68E9C3-6E01-940A-BF7F-4BCDDD24B307}"/>
              </a:ext>
            </a:extLst>
          </p:cNvPr>
          <p:cNvSpPr>
            <a:spLocks noGrp="1"/>
          </p:cNvSpPr>
          <p:nvPr>
            <p:ph type="title"/>
          </p:nvPr>
        </p:nvSpPr>
        <p:spPr/>
        <p:txBody>
          <a:bodyPr/>
          <a:lstStyle/>
          <a:p>
            <a:r>
              <a:rPr lang="it-IT" dirty="0">
                <a:solidFill>
                  <a:schemeClr val="tx1">
                    <a:lumMod val="50000"/>
                  </a:schemeClr>
                </a:solidFill>
                <a:latin typeface="Optima" panose="02000503060000020004" pitchFamily="2" charset="0"/>
              </a:rPr>
              <a:t>ABOLIZIONE DELLA FORMULA ESECUTIVA</a:t>
            </a:r>
            <a:endParaRPr lang="it-IT" dirty="0"/>
          </a:p>
        </p:txBody>
      </p:sp>
      <p:sp>
        <p:nvSpPr>
          <p:cNvPr id="3" name="Segnaposto contenuto 2">
            <a:extLst>
              <a:ext uri="{FF2B5EF4-FFF2-40B4-BE49-F238E27FC236}">
                <a16:creationId xmlns:a16="http://schemas.microsoft.com/office/drawing/2014/main" id="{FCBFDCA7-799F-A66A-31DA-E9FA3303F51C}"/>
              </a:ext>
            </a:extLst>
          </p:cNvPr>
          <p:cNvSpPr>
            <a:spLocks noGrp="1"/>
          </p:cNvSpPr>
          <p:nvPr>
            <p:ph idx="1"/>
          </p:nvPr>
        </p:nvSpPr>
        <p:spPr/>
        <p:txBody>
          <a:bodyPr>
            <a:normAutofit fontScale="92500" lnSpcReduction="10000"/>
          </a:bodyPr>
          <a:lstStyle/>
          <a:p>
            <a:pPr algn="just">
              <a:buFont typeface="Arial" panose="020B0604020202020204" pitchFamily="34" charset="0"/>
              <a:buChar char="•"/>
            </a:pPr>
            <a:r>
              <a:rPr lang="it-IT" sz="2400" b="1" dirty="0">
                <a:effectLst/>
                <a:latin typeface="Optima" panose="02000503060000020004" pitchFamily="2" charset="0"/>
              </a:rPr>
              <a:t>l’art. 153 disp. att. c.p.c. </a:t>
            </a:r>
            <a:r>
              <a:rPr lang="it-IT" sz="2400" dirty="0">
                <a:effectLst/>
                <a:latin typeface="Optima" panose="02000503060000020004" pitchFamily="2" charset="0"/>
              </a:rPr>
              <a:t>(sulle copie degli atti ricevuti da notaio o da altro pubblico ufficiale, che debbono essere munite del sigillo del notaio o dell’ufficio al quale appartiene il pubblico ufficiale): che non è </a:t>
            </a:r>
            <a:r>
              <a:rPr lang="it-IT" sz="2400" dirty="0" err="1">
                <a:effectLst/>
                <a:latin typeface="Optima" panose="02000503060000020004" pitchFamily="2" charset="0"/>
              </a:rPr>
              <a:t>piu</a:t>
            </a:r>
            <a:r>
              <a:rPr lang="it-IT" sz="2400" dirty="0">
                <a:effectLst/>
                <a:latin typeface="Optima" panose="02000503060000020004" pitchFamily="2" charset="0"/>
              </a:rPr>
              <a:t>̀ dedicato al “rilascio del titolo esecutivo”, ma alle modalità̀ di rilascio della “Copia degli atti ricevuti da notaio o da altro pubblico ufficiale”, prevedendosi che, le copie degli atti ricevuti da notaio o da altro pubblico ufficiale devono essere munite “del sigillo del notaio o dell'ufficio al quale appartiene l'ufficiale pubblico”, il che esclude la possibilità̀ che la parte, quando previsto, possa attestare la conformità̀ di un titolo all’originale, al fine di procedere esecutivamente. </a:t>
            </a:r>
          </a:p>
          <a:p>
            <a:pPr algn="just">
              <a:buFont typeface="Arial" panose="020B0604020202020204" pitchFamily="34" charset="0"/>
              <a:buChar char="•"/>
            </a:pPr>
            <a:r>
              <a:rPr lang="it-IT" sz="2400" b="1" dirty="0">
                <a:effectLst/>
                <a:latin typeface="Optima" panose="02000503060000020004" pitchFamily="2" charset="0"/>
              </a:rPr>
              <a:t>abrogato l’art. 154 disp. att. c.p.c. </a:t>
            </a:r>
            <a:r>
              <a:rPr lang="it-IT" sz="2400" dirty="0">
                <a:effectLst/>
                <a:latin typeface="Optima" panose="02000503060000020004" pitchFamily="2" charset="0"/>
              </a:rPr>
              <a:t>sul procedimento sanzionatorio per indebito rilascio di copie esecutive</a:t>
            </a:r>
          </a:p>
          <a:p>
            <a:endParaRPr lang="it-IT" dirty="0">
              <a:latin typeface="Optima" panose="02000503060000020004" pitchFamily="2" charset="0"/>
            </a:endParaRPr>
          </a:p>
        </p:txBody>
      </p:sp>
    </p:spTree>
    <p:extLst>
      <p:ext uri="{BB962C8B-B14F-4D97-AF65-F5344CB8AC3E}">
        <p14:creationId xmlns:p14="http://schemas.microsoft.com/office/powerpoint/2010/main" val="4053525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F707C3-E053-2ECF-4147-3FE7D4311049}"/>
              </a:ext>
            </a:extLst>
          </p:cNvPr>
          <p:cNvSpPr>
            <a:spLocks noGrp="1"/>
          </p:cNvSpPr>
          <p:nvPr>
            <p:ph type="title"/>
          </p:nvPr>
        </p:nvSpPr>
        <p:spPr/>
        <p:txBody>
          <a:bodyPr/>
          <a:lstStyle/>
          <a:p>
            <a:r>
              <a:rPr lang="it-IT" dirty="0">
                <a:solidFill>
                  <a:schemeClr val="tx1">
                    <a:lumMod val="50000"/>
                  </a:schemeClr>
                </a:solidFill>
                <a:latin typeface="Optima" panose="02000503060000020004" pitchFamily="2" charset="0"/>
              </a:rPr>
              <a:t>RICERCA TELEMATICA DEI BENI DA PIGNORARE </a:t>
            </a:r>
            <a:r>
              <a:rPr lang="it-IT" i="1" dirty="0">
                <a:solidFill>
                  <a:schemeClr val="tx1">
                    <a:lumMod val="50000"/>
                  </a:schemeClr>
                </a:solidFill>
                <a:latin typeface="Optima" panose="02000503060000020004" pitchFamily="2" charset="0"/>
              </a:rPr>
              <a:t>ex</a:t>
            </a:r>
            <a:r>
              <a:rPr lang="it-IT" dirty="0">
                <a:solidFill>
                  <a:schemeClr val="tx1">
                    <a:lumMod val="50000"/>
                  </a:schemeClr>
                </a:solidFill>
                <a:latin typeface="Optima" panose="02000503060000020004" pitchFamily="2" charset="0"/>
              </a:rPr>
              <a:t> art. 492 </a:t>
            </a:r>
            <a:r>
              <a:rPr lang="it-IT" i="1" dirty="0">
                <a:solidFill>
                  <a:schemeClr val="tx1">
                    <a:lumMod val="50000"/>
                  </a:schemeClr>
                </a:solidFill>
                <a:latin typeface="Optima" panose="02000503060000020004" pitchFamily="2" charset="0"/>
              </a:rPr>
              <a:t>bis</a:t>
            </a:r>
            <a:r>
              <a:rPr lang="it-IT" dirty="0">
                <a:solidFill>
                  <a:schemeClr val="tx1">
                    <a:lumMod val="50000"/>
                  </a:schemeClr>
                </a:solidFill>
                <a:latin typeface="Optima" panose="02000503060000020004" pitchFamily="2" charset="0"/>
              </a:rPr>
              <a:t> C.P.C. (1)</a:t>
            </a:r>
            <a:endParaRPr lang="it-IT" dirty="0"/>
          </a:p>
        </p:txBody>
      </p:sp>
      <p:sp>
        <p:nvSpPr>
          <p:cNvPr id="3" name="Segnaposto contenuto 2">
            <a:extLst>
              <a:ext uri="{FF2B5EF4-FFF2-40B4-BE49-F238E27FC236}">
                <a16:creationId xmlns:a16="http://schemas.microsoft.com/office/drawing/2014/main" id="{3854D2E4-7ED7-4170-D10C-C1C16E24342D}"/>
              </a:ext>
            </a:extLst>
          </p:cNvPr>
          <p:cNvSpPr>
            <a:spLocks noGrp="1"/>
          </p:cNvSpPr>
          <p:nvPr>
            <p:ph idx="1"/>
          </p:nvPr>
        </p:nvSpPr>
        <p:spPr/>
        <p:txBody>
          <a:bodyPr>
            <a:noAutofit/>
          </a:bodyPr>
          <a:lstStyle/>
          <a:p>
            <a:pPr>
              <a:buFont typeface="+mj-lt"/>
              <a:buAutoNum type="arabicPeriod"/>
            </a:pPr>
            <a:r>
              <a:rPr lang="it-IT" sz="1800" dirty="0">
                <a:effectLst/>
                <a:latin typeface="Optima" panose="02000503060000020004" pitchFamily="2" charset="0"/>
              </a:rPr>
              <a:t>Abrogazione della previsione per cui la ricerca dei beni con modalità̀ telematiche necessiti della previa autorizzazione del presidente del Tribunale</a:t>
            </a:r>
          </a:p>
          <a:p>
            <a:pPr>
              <a:buFont typeface="+mj-lt"/>
              <a:buAutoNum type="arabicPeriod"/>
            </a:pPr>
            <a:r>
              <a:rPr lang="it-IT" sz="1800" dirty="0">
                <a:effectLst/>
                <a:latin typeface="Optima" panose="02000503060000020004" pitchFamily="2" charset="0"/>
              </a:rPr>
              <a:t>L’ufficiale giudiziario procederà̀ sulla base della sola istanza del creditore munito di titolo e precetto, provvedendo egli stesso ad un controllo che nella sostanza è analogo a quello che svolge prima di procedere al pignoramento mobiliare. </a:t>
            </a:r>
          </a:p>
          <a:p>
            <a:pPr>
              <a:buFont typeface="+mj-lt"/>
              <a:buAutoNum type="arabicPeriod"/>
            </a:pPr>
            <a:r>
              <a:rPr lang="it-IT" sz="1800" dirty="0">
                <a:effectLst/>
                <a:latin typeface="Optima" panose="02000503060000020004" pitchFamily="2" charset="0"/>
              </a:rPr>
              <a:t>Sospensione del termine dei 90 gg. di efficacia del precetto, e la sospensione perdurerà̀ fino a quando:</a:t>
            </a:r>
          </a:p>
          <a:p>
            <a:pPr lvl="1">
              <a:buFont typeface="Wingdings" pitchFamily="2" charset="2"/>
              <a:buChar char="Ø"/>
            </a:pPr>
            <a:r>
              <a:rPr lang="it-IT" sz="1800" dirty="0">
                <a:solidFill>
                  <a:schemeClr val="bg1"/>
                </a:solidFill>
                <a:effectLst/>
                <a:latin typeface="Optima" panose="02000503060000020004" pitchFamily="2" charset="0"/>
              </a:rPr>
              <a:t>l’ufficiale giudiziario comunicherà̀ di non aver eseguito le ricerche per mancanza dei  presupposti</a:t>
            </a:r>
          </a:p>
          <a:p>
            <a:pPr lvl="1">
              <a:buFont typeface="Wingdings" pitchFamily="2" charset="2"/>
              <a:buChar char="Ø"/>
            </a:pPr>
            <a:r>
              <a:rPr lang="it-IT" sz="1800" dirty="0">
                <a:solidFill>
                  <a:schemeClr val="bg1"/>
                </a:solidFill>
                <a:effectLst/>
                <a:latin typeface="Optima" panose="02000503060000020004" pitchFamily="2" charset="0"/>
              </a:rPr>
              <a:t>fino alla comunicazione del verbale che l'ufficiale giudiziario redigerà̀, terminate le  operazioni, indicando tutte le banche dati interrogate e le relative risultanze. </a:t>
            </a:r>
          </a:p>
        </p:txBody>
      </p:sp>
    </p:spTree>
    <p:extLst>
      <p:ext uri="{BB962C8B-B14F-4D97-AF65-F5344CB8AC3E}">
        <p14:creationId xmlns:p14="http://schemas.microsoft.com/office/powerpoint/2010/main" val="415815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4035C8-08B3-E5DD-B5E1-C4F461926D64}"/>
              </a:ext>
            </a:extLst>
          </p:cNvPr>
          <p:cNvSpPr>
            <a:spLocks noGrp="1"/>
          </p:cNvSpPr>
          <p:nvPr>
            <p:ph type="title"/>
          </p:nvPr>
        </p:nvSpPr>
        <p:spPr/>
        <p:txBody>
          <a:bodyPr/>
          <a:lstStyle/>
          <a:p>
            <a:r>
              <a:rPr lang="it-IT" dirty="0">
                <a:solidFill>
                  <a:schemeClr val="tx1">
                    <a:lumMod val="50000"/>
                  </a:schemeClr>
                </a:solidFill>
                <a:latin typeface="Optima" panose="02000503060000020004" pitchFamily="2" charset="0"/>
              </a:rPr>
              <a:t>RICERCA TELEMATICA DEI BENI DA PIGNORARE </a:t>
            </a:r>
            <a:r>
              <a:rPr lang="it-IT" i="1" dirty="0">
                <a:solidFill>
                  <a:schemeClr val="tx1">
                    <a:lumMod val="50000"/>
                  </a:schemeClr>
                </a:solidFill>
                <a:latin typeface="Optima" panose="02000503060000020004" pitchFamily="2" charset="0"/>
              </a:rPr>
              <a:t>ex</a:t>
            </a:r>
            <a:r>
              <a:rPr lang="it-IT" dirty="0">
                <a:solidFill>
                  <a:schemeClr val="tx1">
                    <a:lumMod val="50000"/>
                  </a:schemeClr>
                </a:solidFill>
                <a:latin typeface="Optima" panose="02000503060000020004" pitchFamily="2" charset="0"/>
              </a:rPr>
              <a:t> art. 492 </a:t>
            </a:r>
            <a:r>
              <a:rPr lang="it-IT" i="1" dirty="0">
                <a:solidFill>
                  <a:schemeClr val="tx1">
                    <a:lumMod val="50000"/>
                  </a:schemeClr>
                </a:solidFill>
                <a:latin typeface="Optima" panose="02000503060000020004" pitchFamily="2" charset="0"/>
              </a:rPr>
              <a:t>bis</a:t>
            </a:r>
            <a:r>
              <a:rPr lang="it-IT" dirty="0">
                <a:solidFill>
                  <a:schemeClr val="tx1">
                    <a:lumMod val="50000"/>
                  </a:schemeClr>
                </a:solidFill>
                <a:latin typeface="Optima" panose="02000503060000020004" pitchFamily="2" charset="0"/>
              </a:rPr>
              <a:t> C.P.C. (2)</a:t>
            </a:r>
            <a:endParaRPr lang="it-IT" dirty="0"/>
          </a:p>
        </p:txBody>
      </p:sp>
      <p:sp>
        <p:nvSpPr>
          <p:cNvPr id="3" name="Segnaposto contenuto 2">
            <a:extLst>
              <a:ext uri="{FF2B5EF4-FFF2-40B4-BE49-F238E27FC236}">
                <a16:creationId xmlns:a16="http://schemas.microsoft.com/office/drawing/2014/main" id="{44710F15-F9E5-EBD8-DBE4-E45FAFDFA460}"/>
              </a:ext>
            </a:extLst>
          </p:cNvPr>
          <p:cNvSpPr>
            <a:spLocks noGrp="1"/>
          </p:cNvSpPr>
          <p:nvPr>
            <p:ph idx="1"/>
          </p:nvPr>
        </p:nvSpPr>
        <p:spPr/>
        <p:txBody>
          <a:bodyPr>
            <a:normAutofit lnSpcReduction="10000"/>
          </a:bodyPr>
          <a:lstStyle/>
          <a:p>
            <a:pPr marL="457200" indent="-457200">
              <a:buFont typeface="+mj-lt"/>
              <a:buAutoNum type="arabicPeriod" startAt="4"/>
            </a:pPr>
            <a:r>
              <a:rPr lang="it-IT" sz="2000" dirty="0">
                <a:effectLst/>
                <a:latin typeface="Optima" panose="02000503060000020004" pitchFamily="2" charset="0"/>
              </a:rPr>
              <a:t>si completa di un ultimo comma nel quale si prevede che quando il termine di efficacia del precetto è stato sospeso per effetto della richiesta di ricerca di beni con modalità̀ telematica inoltrata all’ufficiale giudiziario, il creditore, per offrire la prova che, decorso il termine di sospensione, il precetto non sia perento, dovrà̀ depositare, nel termine previsto dagli art. 518, sesto comma, 543, quarto comma e 557, secondo comma, a pena di inefficacia del pignoramento: </a:t>
            </a:r>
          </a:p>
          <a:p>
            <a:pPr lvl="1">
              <a:buFont typeface="Wingdings" pitchFamily="2" charset="2"/>
              <a:buChar char="Ø"/>
            </a:pPr>
            <a:r>
              <a:rPr lang="it-IT" dirty="0">
                <a:solidFill>
                  <a:schemeClr val="bg1"/>
                </a:solidFill>
                <a:effectLst/>
                <a:latin typeface="Optima" panose="02000503060000020004" pitchFamily="2" charset="0"/>
              </a:rPr>
              <a:t>l’istanza di ricerca inoltrata all’ufficiale giudiziario </a:t>
            </a:r>
          </a:p>
          <a:p>
            <a:pPr lvl="1">
              <a:buFont typeface="Wingdings" pitchFamily="2" charset="2"/>
              <a:buChar char="Ø"/>
            </a:pPr>
            <a:r>
              <a:rPr lang="it-IT" dirty="0">
                <a:solidFill>
                  <a:schemeClr val="bg1"/>
                </a:solidFill>
                <a:effectLst/>
                <a:latin typeface="Optima" panose="02000503060000020004" pitchFamily="2" charset="0"/>
              </a:rPr>
              <a:t>l’eventuale autorizzazione (o il provvedimento di rigetto) del presidente del Tribunale (ove il creditore abbia chiesto di procedere alla ricerca prima della notificazione del precetto ovvero prima che sia decorso il termine di cui all’articolo 482, se vi è pericolo nel ritardo) </a:t>
            </a:r>
          </a:p>
          <a:p>
            <a:pPr lvl="1">
              <a:buFont typeface="Wingdings" pitchFamily="2" charset="2"/>
              <a:buChar char="Ø"/>
            </a:pPr>
            <a:r>
              <a:rPr lang="it-IT" dirty="0">
                <a:solidFill>
                  <a:schemeClr val="bg1"/>
                </a:solidFill>
                <a:effectLst/>
                <a:latin typeface="Optima" panose="02000503060000020004" pitchFamily="2" charset="0"/>
              </a:rPr>
              <a:t>la comunicazione del verbale di cui al precedente quarto comma, ovvero la comunicazione dell’ufficiale giudiziario di cui al primo comma. </a:t>
            </a:r>
          </a:p>
          <a:p>
            <a:endParaRPr lang="it-IT" dirty="0"/>
          </a:p>
        </p:txBody>
      </p:sp>
    </p:spTree>
    <p:extLst>
      <p:ext uri="{BB962C8B-B14F-4D97-AF65-F5344CB8AC3E}">
        <p14:creationId xmlns:p14="http://schemas.microsoft.com/office/powerpoint/2010/main" val="20526520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D744DC-F597-D2E6-D22D-C1493452B7FF}"/>
              </a:ext>
            </a:extLst>
          </p:cNvPr>
          <p:cNvSpPr>
            <a:spLocks noGrp="1"/>
          </p:cNvSpPr>
          <p:nvPr>
            <p:ph type="title"/>
          </p:nvPr>
        </p:nvSpPr>
        <p:spPr/>
        <p:txBody>
          <a:bodyPr>
            <a:normAutofit/>
          </a:bodyPr>
          <a:lstStyle/>
          <a:p>
            <a:r>
              <a:rPr lang="it-IT" dirty="0">
                <a:solidFill>
                  <a:schemeClr val="tx1">
                    <a:lumMod val="50000"/>
                  </a:schemeClr>
                </a:solidFill>
                <a:latin typeface="Optima" panose="02000503060000020004" pitchFamily="2" charset="0"/>
              </a:rPr>
              <a:t>DEPOSITO DELLA DOCUMENTAZIONE IPOCATASTALE </a:t>
            </a:r>
            <a:r>
              <a:rPr lang="it-IT" i="1" dirty="0">
                <a:solidFill>
                  <a:schemeClr val="tx1">
                    <a:lumMod val="50000"/>
                  </a:schemeClr>
                </a:solidFill>
                <a:latin typeface="Optima" panose="02000503060000020004" pitchFamily="2" charset="0"/>
              </a:rPr>
              <a:t>ex</a:t>
            </a:r>
            <a:r>
              <a:rPr lang="it-IT" dirty="0">
                <a:solidFill>
                  <a:schemeClr val="tx1">
                    <a:lumMod val="50000"/>
                  </a:schemeClr>
                </a:solidFill>
                <a:latin typeface="Optima" panose="02000503060000020004" pitchFamily="2" charset="0"/>
              </a:rPr>
              <a:t> art. 567 C.P.C.</a:t>
            </a:r>
            <a:endParaRPr lang="it-IT" dirty="0"/>
          </a:p>
        </p:txBody>
      </p:sp>
      <p:sp>
        <p:nvSpPr>
          <p:cNvPr id="3" name="Segnaposto contenuto 2">
            <a:extLst>
              <a:ext uri="{FF2B5EF4-FFF2-40B4-BE49-F238E27FC236}">
                <a16:creationId xmlns:a16="http://schemas.microsoft.com/office/drawing/2014/main" id="{720D31B0-6111-F120-DAEC-06CA21718C3D}"/>
              </a:ext>
            </a:extLst>
          </p:cNvPr>
          <p:cNvSpPr>
            <a:spLocks noGrp="1"/>
          </p:cNvSpPr>
          <p:nvPr>
            <p:ph idx="1"/>
          </p:nvPr>
        </p:nvSpPr>
        <p:spPr/>
        <p:txBody>
          <a:bodyPr>
            <a:normAutofit lnSpcReduction="10000"/>
          </a:bodyPr>
          <a:lstStyle/>
          <a:p>
            <a:pPr algn="just"/>
            <a:r>
              <a:rPr lang="it-IT" sz="2200" dirty="0">
                <a:effectLst/>
                <a:latin typeface="Optima" panose="02000503060000020004" pitchFamily="2" charset="0"/>
              </a:rPr>
              <a:t>Notifica titolo esecutivo e precetto</a:t>
            </a:r>
          </a:p>
          <a:p>
            <a:pPr marL="0" indent="0" algn="just">
              <a:buNone/>
            </a:pPr>
            <a:r>
              <a:rPr lang="it-IT" sz="2200" dirty="0">
                <a:effectLst/>
                <a:latin typeface="Optima" panose="02000503060000020004" pitchFamily="2" charset="0"/>
              </a:rPr>
              <a:t>→ entro 90 gg. dalla notifica del precetto: notifica dell’atto di pignoramento</a:t>
            </a:r>
          </a:p>
          <a:p>
            <a:pPr marL="0" indent="0" algn="just">
              <a:buNone/>
            </a:pPr>
            <a:r>
              <a:rPr lang="it-IT" sz="2200" dirty="0">
                <a:effectLst/>
                <a:latin typeface="Optima" panose="02000503060000020004" pitchFamily="2" charset="0"/>
              </a:rPr>
              <a:t>→ entro 15 gg. dalla consegna del titolo e atto di pignoramento: iscrizione a ruolo </a:t>
            </a:r>
            <a:endParaRPr lang="it-IT" sz="2200" dirty="0">
              <a:latin typeface="Optima" panose="02000503060000020004" pitchFamily="2" charset="0"/>
            </a:endParaRPr>
          </a:p>
          <a:p>
            <a:pPr marL="0" indent="0" algn="just">
              <a:buNone/>
            </a:pPr>
            <a:r>
              <a:rPr lang="it-IT" sz="2200" dirty="0">
                <a:effectLst/>
                <a:latin typeface="Optima" panose="02000503060000020004" pitchFamily="2" charset="0"/>
              </a:rPr>
              <a:t>↓</a:t>
            </a:r>
            <a:br>
              <a:rPr lang="it-IT" sz="2200" dirty="0">
                <a:effectLst/>
                <a:latin typeface="Optima" panose="02000503060000020004" pitchFamily="2" charset="0"/>
              </a:rPr>
            </a:br>
            <a:r>
              <a:rPr lang="it-IT" sz="2200" dirty="0">
                <a:effectLst/>
                <a:latin typeface="Optima" panose="02000503060000020004" pitchFamily="2" charset="0"/>
              </a:rPr>
              <a:t>Entro 45 giorni dalla notifica del pignoramento: deposito </a:t>
            </a:r>
            <a:r>
              <a:rPr lang="it-IT" sz="2200" b="1" dirty="0">
                <a:effectLst/>
                <a:latin typeface="Optima" panose="02000503060000020004" pitchFamily="2" charset="0"/>
              </a:rPr>
              <a:t>istanza di vendita e certificazione 567 </a:t>
            </a:r>
          </a:p>
          <a:p>
            <a:pPr marL="0" indent="0" algn="just">
              <a:buNone/>
            </a:pPr>
            <a:r>
              <a:rPr lang="it-IT" sz="2200" dirty="0">
                <a:solidFill>
                  <a:schemeClr val="bg1"/>
                </a:solidFill>
                <a:effectLst/>
                <a:latin typeface="Optima" panose="02000503060000020004" pitchFamily="2" charset="0"/>
              </a:rPr>
              <a:t>Questo significherà̀, in concreto, che con un solo deposito telematico il creditore dovrà̀ richiedere la vendita, ed allegare ad essa la documentazione ipocatastale. </a:t>
            </a:r>
            <a:endParaRPr lang="it-IT" sz="2200" dirty="0">
              <a:solidFill>
                <a:schemeClr val="bg1"/>
              </a:solidFill>
              <a:latin typeface="Optima" panose="02000503060000020004" pitchFamily="2" charset="0"/>
            </a:endParaRPr>
          </a:p>
        </p:txBody>
      </p:sp>
    </p:spTree>
    <p:extLst>
      <p:ext uri="{BB962C8B-B14F-4D97-AF65-F5344CB8AC3E}">
        <p14:creationId xmlns:p14="http://schemas.microsoft.com/office/powerpoint/2010/main" val="4209763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500EF9-49CE-B8A3-7DB2-EA91ACCD0EFE}"/>
              </a:ext>
            </a:extLst>
          </p:cNvPr>
          <p:cNvSpPr>
            <a:spLocks noGrp="1"/>
          </p:cNvSpPr>
          <p:nvPr>
            <p:ph type="title"/>
          </p:nvPr>
        </p:nvSpPr>
        <p:spPr/>
        <p:txBody>
          <a:bodyPr>
            <a:normAutofit/>
          </a:bodyPr>
          <a:lstStyle/>
          <a:p>
            <a:r>
              <a:rPr lang="it-IT" dirty="0">
                <a:solidFill>
                  <a:schemeClr val="tx1">
                    <a:lumMod val="50000"/>
                  </a:schemeClr>
                </a:solidFill>
                <a:latin typeface="Optima" panose="02000503060000020004" pitchFamily="2" charset="0"/>
              </a:rPr>
              <a:t>NOMINA ANTICIPATA DEL CUSTODE</a:t>
            </a:r>
            <a:endParaRPr lang="it-IT" dirty="0"/>
          </a:p>
        </p:txBody>
      </p:sp>
      <p:sp>
        <p:nvSpPr>
          <p:cNvPr id="3" name="Segnaposto contenuto 2">
            <a:extLst>
              <a:ext uri="{FF2B5EF4-FFF2-40B4-BE49-F238E27FC236}">
                <a16:creationId xmlns:a16="http://schemas.microsoft.com/office/drawing/2014/main" id="{38D8DE60-ABC5-3643-CC14-09E6B02F3AD6}"/>
              </a:ext>
            </a:extLst>
          </p:cNvPr>
          <p:cNvSpPr>
            <a:spLocks noGrp="1"/>
          </p:cNvSpPr>
          <p:nvPr>
            <p:ph idx="1"/>
          </p:nvPr>
        </p:nvSpPr>
        <p:spPr/>
        <p:txBody>
          <a:bodyPr>
            <a:normAutofit lnSpcReduction="10000"/>
          </a:bodyPr>
          <a:lstStyle/>
          <a:p>
            <a:pPr algn="just"/>
            <a:r>
              <a:rPr lang="it-IT" sz="2000" dirty="0">
                <a:effectLst/>
                <a:latin typeface="Optima" panose="02000503060000020004" pitchFamily="2" charset="0"/>
              </a:rPr>
              <a:t>Viene anticipato il termine entro cui procedere alla sostituzione del debitore nella custodia dell’immobile: contestualmente alla nomina dello stimatore affinché</a:t>
            </a:r>
            <a:endParaRPr lang="it-IT" sz="2000" dirty="0">
              <a:latin typeface="Optima" panose="02000503060000020004" pitchFamily="2" charset="0"/>
            </a:endParaRPr>
          </a:p>
          <a:p>
            <a:pPr marL="0" indent="0" algn="just">
              <a:buNone/>
            </a:pPr>
            <a:r>
              <a:rPr lang="it-IT" sz="1800" dirty="0">
                <a:solidFill>
                  <a:schemeClr val="bg1"/>
                </a:solidFill>
                <a:effectLst/>
                <a:latin typeface="Optima" panose="02000503060000020004" pitchFamily="2" charset="0"/>
              </a:rPr>
              <a:t>“</a:t>
            </a:r>
            <a:r>
              <a:rPr lang="it-IT" sz="1800" i="1" dirty="0">
                <a:solidFill>
                  <a:schemeClr val="bg1"/>
                </a:solidFill>
                <a:effectLst/>
                <a:latin typeface="Optima" panose="02000503060000020004" pitchFamily="2" charset="0"/>
              </a:rPr>
              <a:t>collabori con l’esperto nominato ai sensi dell’articolo 569 del codice di procedura civile al controllo della completezza della documentazione di cui all’articolo 567, secondo comma, del codice di procedura civile</a:t>
            </a:r>
            <a:r>
              <a:rPr lang="it-IT" sz="1800" dirty="0">
                <a:solidFill>
                  <a:schemeClr val="bg1"/>
                </a:solidFill>
                <a:effectLst/>
                <a:latin typeface="Optima" panose="02000503060000020004" pitchFamily="2" charset="0"/>
              </a:rPr>
              <a:t>”</a:t>
            </a:r>
          </a:p>
          <a:p>
            <a:pPr marL="0" indent="0" algn="just">
              <a:buNone/>
            </a:pPr>
            <a:endParaRPr lang="it-IT" dirty="0">
              <a:latin typeface="Optima" panose="02000503060000020004" pitchFamily="2" charset="0"/>
            </a:endParaRPr>
          </a:p>
          <a:p>
            <a:pPr algn="just"/>
            <a:r>
              <a:rPr lang="it-IT" sz="2000" dirty="0">
                <a:effectLst/>
                <a:latin typeface="Optima" panose="02000503060000020004" pitchFamily="2" charset="0"/>
              </a:rPr>
              <a:t>Gli aspetti giuridici che andranno verificati congiuntamente dal perito e dal custode saranno: </a:t>
            </a:r>
            <a:endParaRPr lang="it-IT" sz="2000" dirty="0">
              <a:latin typeface="Optima" panose="02000503060000020004" pitchFamily="2" charset="0"/>
            </a:endParaRPr>
          </a:p>
          <a:p>
            <a:pPr lvl="1" algn="just">
              <a:buFont typeface="Wingdings" pitchFamily="2" charset="2"/>
              <a:buChar char="Ø"/>
            </a:pPr>
            <a:r>
              <a:rPr lang="it-IT" sz="1600" dirty="0">
                <a:solidFill>
                  <a:schemeClr val="bg1"/>
                </a:solidFill>
                <a:effectLst/>
                <a:latin typeface="Optima" panose="02000503060000020004" pitchFamily="2" charset="0"/>
              </a:rPr>
              <a:t>completezza documentazione ex art. 567 cpc </a:t>
            </a:r>
          </a:p>
          <a:p>
            <a:pPr lvl="1" algn="just">
              <a:buFont typeface="Wingdings" pitchFamily="2" charset="2"/>
              <a:buChar char="Ø"/>
            </a:pPr>
            <a:r>
              <a:rPr lang="it-IT" sz="1600" dirty="0">
                <a:solidFill>
                  <a:schemeClr val="bg1"/>
                </a:solidFill>
                <a:effectLst/>
                <a:latin typeface="Optima" panose="02000503060000020004" pitchFamily="2" charset="0"/>
              </a:rPr>
              <a:t>verifica delle iscrizioni ipotecarie (ai fini della verifica degli avvisi 498 cpc) </a:t>
            </a:r>
          </a:p>
          <a:p>
            <a:pPr lvl="1" algn="just">
              <a:buFont typeface="Wingdings" pitchFamily="2" charset="2"/>
              <a:buChar char="Ø"/>
            </a:pPr>
            <a:r>
              <a:rPr lang="it-IT" sz="1600" dirty="0">
                <a:solidFill>
                  <a:schemeClr val="bg1"/>
                </a:solidFill>
                <a:effectLst/>
                <a:latin typeface="Optima" panose="02000503060000020004" pitchFamily="2" charset="0"/>
              </a:rPr>
              <a:t>continuità̀ delle trascrizioni </a:t>
            </a:r>
          </a:p>
          <a:p>
            <a:pPr lvl="1" algn="just">
              <a:buFont typeface="Wingdings" pitchFamily="2" charset="2"/>
              <a:buChar char="Ø"/>
            </a:pPr>
            <a:r>
              <a:rPr lang="it-IT" sz="1600" dirty="0">
                <a:solidFill>
                  <a:schemeClr val="bg1"/>
                </a:solidFill>
                <a:effectLst/>
                <a:latin typeface="Optima" panose="02000503060000020004" pitchFamily="2" charset="0"/>
              </a:rPr>
              <a:t>verifica del rispetto dei termini che possono portare all’estinzione anticipata della procedura </a:t>
            </a:r>
          </a:p>
          <a:p>
            <a:endParaRPr lang="it-IT" dirty="0"/>
          </a:p>
        </p:txBody>
      </p:sp>
    </p:spTree>
    <p:extLst>
      <p:ext uri="{BB962C8B-B14F-4D97-AF65-F5344CB8AC3E}">
        <p14:creationId xmlns:p14="http://schemas.microsoft.com/office/powerpoint/2010/main" val="2958055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700000" scaled="1"/>
          <a:tileRect/>
        </a:gradFill>
        <a:effectLst/>
      </p:bgPr>
    </p:bg>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04E8123C-C866-458C-258C-E5E9186BBF35}"/>
              </a:ext>
            </a:extLst>
          </p:cNvPr>
          <p:cNvSpPr>
            <a:spLocks noGrp="1"/>
          </p:cNvSpPr>
          <p:nvPr>
            <p:ph type="title"/>
          </p:nvPr>
        </p:nvSpPr>
        <p:spPr/>
        <p:txBody>
          <a:bodyPr>
            <a:normAutofit/>
          </a:bodyPr>
          <a:lstStyle/>
          <a:p>
            <a:pPr algn="ctr"/>
            <a:r>
              <a:rPr lang="it-IT" sz="4000" dirty="0">
                <a:solidFill>
                  <a:schemeClr val="tx1">
                    <a:lumMod val="50000"/>
                  </a:schemeClr>
                </a:solidFill>
                <a:latin typeface="Optima" panose="02000503060000020004" pitchFamily="2" charset="0"/>
              </a:rPr>
              <a:t>«RIFORMA» CARTABIA</a:t>
            </a:r>
          </a:p>
        </p:txBody>
      </p:sp>
      <p:sp>
        <p:nvSpPr>
          <p:cNvPr id="5" name="Segnaposto contenuto 4">
            <a:extLst>
              <a:ext uri="{FF2B5EF4-FFF2-40B4-BE49-F238E27FC236}">
                <a16:creationId xmlns:a16="http://schemas.microsoft.com/office/drawing/2014/main" id="{05CA1FBE-C486-2A3B-CBAB-3BB4BB60876F}"/>
              </a:ext>
            </a:extLst>
          </p:cNvPr>
          <p:cNvSpPr>
            <a:spLocks noGrp="1"/>
          </p:cNvSpPr>
          <p:nvPr>
            <p:ph idx="1"/>
          </p:nvPr>
        </p:nvSpPr>
        <p:spPr/>
        <p:txBody>
          <a:bodyPr>
            <a:normAutofit/>
          </a:bodyPr>
          <a:lstStyle/>
          <a:p>
            <a:pPr marL="0" indent="0" algn="ctr">
              <a:buNone/>
            </a:pPr>
            <a:r>
              <a:rPr lang="it-IT" sz="3200" b="1" u="sng" dirty="0">
                <a:solidFill>
                  <a:schemeClr val="bg1"/>
                </a:solidFill>
                <a:latin typeface="Optima" panose="02000503060000020004" pitchFamily="2" charset="0"/>
              </a:rPr>
              <a:t>DECRETO LEGISLATIVO 149/2022</a:t>
            </a:r>
          </a:p>
          <a:p>
            <a:pPr algn="ctr"/>
            <a:r>
              <a:rPr lang="it-IT" sz="2800" dirty="0">
                <a:latin typeface="Optima" panose="02000503060000020004" pitchFamily="2" charset="0"/>
              </a:rPr>
              <a:t>Riforma o Legge?</a:t>
            </a:r>
          </a:p>
          <a:p>
            <a:pPr algn="ctr"/>
            <a:r>
              <a:rPr lang="it-IT" sz="2800" dirty="0">
                <a:latin typeface="Optima" panose="02000503060000020004" pitchFamily="2" charset="0"/>
              </a:rPr>
              <a:t>Genesi: limiti dati dalla Legge Delega</a:t>
            </a:r>
          </a:p>
          <a:p>
            <a:pPr algn="ctr"/>
            <a:r>
              <a:rPr lang="it-IT" sz="2800" dirty="0">
                <a:latin typeface="Optima" panose="02000503060000020004" pitchFamily="2" charset="0"/>
              </a:rPr>
              <a:t>Intervento legislativo davvero riformatore?</a:t>
            </a:r>
          </a:p>
          <a:p>
            <a:pPr algn="ctr"/>
            <a:r>
              <a:rPr lang="it-IT" sz="2800" dirty="0">
                <a:latin typeface="Optima" panose="02000503060000020004" pitchFamily="2" charset="0"/>
              </a:rPr>
              <a:t>Tutela del credito ed efficienza del procedimento esecutivo</a:t>
            </a:r>
          </a:p>
          <a:p>
            <a:pPr algn="ctr"/>
            <a:r>
              <a:rPr lang="it-IT" sz="2800" dirty="0">
                <a:latin typeface="Optima" panose="02000503060000020004" pitchFamily="2" charset="0"/>
              </a:rPr>
              <a:t>Il passato: le «buone prassi»</a:t>
            </a:r>
          </a:p>
        </p:txBody>
      </p:sp>
    </p:spTree>
    <p:extLst>
      <p:ext uri="{BB962C8B-B14F-4D97-AF65-F5344CB8AC3E}">
        <p14:creationId xmlns:p14="http://schemas.microsoft.com/office/powerpoint/2010/main" val="282848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D04C075-F9F6-8D2C-02C2-06E3A469E237}"/>
              </a:ext>
            </a:extLst>
          </p:cNvPr>
          <p:cNvSpPr>
            <a:spLocks noGrp="1"/>
          </p:cNvSpPr>
          <p:nvPr>
            <p:ph type="title"/>
          </p:nvPr>
        </p:nvSpPr>
        <p:spPr/>
        <p:txBody>
          <a:bodyPr/>
          <a:lstStyle/>
          <a:p>
            <a:r>
              <a:rPr lang="it-IT" dirty="0">
                <a:solidFill>
                  <a:schemeClr val="tx1">
                    <a:lumMod val="50000"/>
                  </a:schemeClr>
                </a:solidFill>
                <a:latin typeface="Optima" panose="02000503060000020004" pitchFamily="2" charset="0"/>
              </a:rPr>
              <a:t>ORDINE DI LIBERAZIONE (1)</a:t>
            </a:r>
            <a:endParaRPr lang="it-IT" dirty="0"/>
          </a:p>
        </p:txBody>
      </p:sp>
      <p:sp>
        <p:nvSpPr>
          <p:cNvPr id="3" name="Segnaposto contenuto 2">
            <a:extLst>
              <a:ext uri="{FF2B5EF4-FFF2-40B4-BE49-F238E27FC236}">
                <a16:creationId xmlns:a16="http://schemas.microsoft.com/office/drawing/2014/main" id="{72A1FA63-2EB0-A624-857E-47928F2D9F27}"/>
              </a:ext>
            </a:extLst>
          </p:cNvPr>
          <p:cNvSpPr>
            <a:spLocks noGrp="1"/>
          </p:cNvSpPr>
          <p:nvPr>
            <p:ph idx="1"/>
          </p:nvPr>
        </p:nvSpPr>
        <p:spPr/>
        <p:txBody>
          <a:bodyPr/>
          <a:lstStyle/>
          <a:p>
            <a:pPr algn="just"/>
            <a:r>
              <a:rPr lang="it-IT" sz="2000" dirty="0">
                <a:effectLst/>
                <a:latin typeface="Optima" panose="02000503060000020004" pitchFamily="2" charset="0"/>
              </a:rPr>
              <a:t>La riforma ha confermato l’impianto di massima risultante dalle modifiche del 2019 e del 2020, distinte in due fattispecie correlate allo stato di occupazione dell’immobile pignorato, a seconda che al momento del pignoramento:</a:t>
            </a:r>
          </a:p>
          <a:p>
            <a:pPr lvl="1" algn="just">
              <a:buFont typeface="Wingdings" pitchFamily="2" charset="2"/>
              <a:buChar char="Ø"/>
            </a:pPr>
            <a:r>
              <a:rPr lang="it-IT" sz="1800" i="1" dirty="0">
                <a:solidFill>
                  <a:schemeClr val="bg1"/>
                </a:solidFill>
                <a:effectLst/>
                <a:latin typeface="Optima" panose="02000503060000020004" pitchFamily="2" charset="0"/>
              </a:rPr>
              <a:t>i)  </a:t>
            </a:r>
            <a:r>
              <a:rPr lang="it-IT" sz="1800" dirty="0">
                <a:solidFill>
                  <a:schemeClr val="bg1"/>
                </a:solidFill>
                <a:effectLst/>
                <a:latin typeface="Optima" panose="02000503060000020004" pitchFamily="2" charset="0"/>
              </a:rPr>
              <a:t>sia utilizzato dal debitore a fini diversi dall’abitazione oppure sia occupato da un terzo privo di titolo opponibile alla procedura </a:t>
            </a:r>
          </a:p>
          <a:p>
            <a:pPr lvl="1" algn="just">
              <a:buFont typeface="Wingdings" pitchFamily="2" charset="2"/>
              <a:buChar char="Ø"/>
            </a:pPr>
            <a:r>
              <a:rPr lang="it-IT" sz="1800" i="1" dirty="0">
                <a:solidFill>
                  <a:schemeClr val="bg1"/>
                </a:solidFill>
                <a:effectLst/>
                <a:latin typeface="Optima" panose="02000503060000020004" pitchFamily="2" charset="0"/>
              </a:rPr>
              <a:t>ii)  </a:t>
            </a:r>
            <a:r>
              <a:rPr lang="it-IT" sz="1800" dirty="0">
                <a:solidFill>
                  <a:schemeClr val="bg1"/>
                </a:solidFill>
                <a:effectLst/>
                <a:latin typeface="Optima" panose="02000503060000020004" pitchFamily="2" charset="0"/>
              </a:rPr>
              <a:t>sia abitato dal debitore e dai suoi familiari. </a:t>
            </a:r>
          </a:p>
          <a:p>
            <a:pPr algn="just"/>
            <a:r>
              <a:rPr lang="it-IT" sz="2000" dirty="0">
                <a:latin typeface="Optima" panose="02000503060000020004" pitchFamily="2" charset="0"/>
              </a:rPr>
              <a:t>La regola: con il decreto di trasferimento il debitore e i familiari con lui conviventi perdono il possesso dell’immobile. Fino a quel momento la permanenza nell’occupazione del cespite è </a:t>
            </a:r>
            <a:r>
              <a:rPr lang="it-IT" sz="2000" dirty="0" err="1">
                <a:latin typeface="Optima" panose="02000503060000020004" pitchFamily="2" charset="0"/>
              </a:rPr>
              <a:t>ope</a:t>
            </a:r>
            <a:r>
              <a:rPr lang="it-IT" sz="2000" dirty="0">
                <a:latin typeface="Optima" panose="02000503060000020004" pitchFamily="2" charset="0"/>
              </a:rPr>
              <a:t> legis, non ha bisogno cioè di un’autorizzazione del giudice dell’esecuzione </a:t>
            </a:r>
          </a:p>
        </p:txBody>
      </p:sp>
    </p:spTree>
    <p:extLst>
      <p:ext uri="{BB962C8B-B14F-4D97-AF65-F5344CB8AC3E}">
        <p14:creationId xmlns:p14="http://schemas.microsoft.com/office/powerpoint/2010/main" val="12427602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B90D4D-46C1-253D-47D4-1C114EC2E9E4}"/>
              </a:ext>
            </a:extLst>
          </p:cNvPr>
          <p:cNvSpPr>
            <a:spLocks noGrp="1"/>
          </p:cNvSpPr>
          <p:nvPr>
            <p:ph type="title"/>
          </p:nvPr>
        </p:nvSpPr>
        <p:spPr/>
        <p:txBody>
          <a:bodyPr/>
          <a:lstStyle/>
          <a:p>
            <a:r>
              <a:rPr lang="it-IT" dirty="0">
                <a:solidFill>
                  <a:schemeClr val="tx1">
                    <a:lumMod val="50000"/>
                  </a:schemeClr>
                </a:solidFill>
                <a:latin typeface="Optima" panose="02000503060000020004" pitchFamily="2" charset="0"/>
              </a:rPr>
              <a:t>ORDINE DI LIBERAZIONE (2)</a:t>
            </a:r>
            <a:endParaRPr lang="it-IT" dirty="0"/>
          </a:p>
        </p:txBody>
      </p:sp>
      <p:sp>
        <p:nvSpPr>
          <p:cNvPr id="3" name="Segnaposto contenuto 2">
            <a:extLst>
              <a:ext uri="{FF2B5EF4-FFF2-40B4-BE49-F238E27FC236}">
                <a16:creationId xmlns:a16="http://schemas.microsoft.com/office/drawing/2014/main" id="{48D1D513-E59E-0AA5-C021-63CA6B887E1B}"/>
              </a:ext>
            </a:extLst>
          </p:cNvPr>
          <p:cNvSpPr>
            <a:spLocks noGrp="1"/>
          </p:cNvSpPr>
          <p:nvPr>
            <p:ph idx="1"/>
          </p:nvPr>
        </p:nvSpPr>
        <p:spPr/>
        <p:txBody>
          <a:bodyPr>
            <a:normAutofit fontScale="92500" lnSpcReduction="20000"/>
          </a:bodyPr>
          <a:lstStyle/>
          <a:p>
            <a:pPr marL="0" indent="0" algn="ctr">
              <a:buNone/>
            </a:pPr>
            <a:r>
              <a:rPr lang="it-IT" sz="1800" u="sng" dirty="0">
                <a:solidFill>
                  <a:schemeClr val="bg1"/>
                </a:solidFill>
                <a:effectLst/>
                <a:latin typeface="Optima" panose="02000503060000020004" pitchFamily="2" charset="0"/>
              </a:rPr>
              <a:t>IPOTESI DI LIBERAZIONE ANTICIPATA DELL’IMMOBILE: </a:t>
            </a:r>
          </a:p>
          <a:p>
            <a:pPr marL="0" indent="0" algn="ctr">
              <a:buNone/>
            </a:pPr>
            <a:r>
              <a:rPr lang="it-IT" sz="1800" dirty="0">
                <a:solidFill>
                  <a:schemeClr val="bg1"/>
                </a:solidFill>
                <a:effectLst/>
                <a:latin typeface="Optima" panose="02000503060000020004" pitchFamily="2" charset="0"/>
              </a:rPr>
              <a:t>con provvedimento del G.E. </a:t>
            </a:r>
            <a:r>
              <a:rPr lang="it-IT" sz="1800" i="1" dirty="0">
                <a:solidFill>
                  <a:schemeClr val="bg1"/>
                </a:solidFill>
                <a:effectLst/>
                <a:latin typeface="Optima" panose="02000503060000020004" pitchFamily="2" charset="0"/>
              </a:rPr>
              <a:t>(opponibile ex art. 617 cpc) </a:t>
            </a:r>
            <a:endParaRPr lang="it-IT" i="1" u="sng" dirty="0">
              <a:solidFill>
                <a:schemeClr val="bg1"/>
              </a:solidFill>
              <a:effectLst/>
              <a:latin typeface="Optima" panose="02000503060000020004" pitchFamily="2" charset="0"/>
            </a:endParaRPr>
          </a:p>
          <a:p>
            <a:pPr marL="342900" indent="-342900" algn="just">
              <a:buFont typeface="+mj-lt"/>
              <a:buAutoNum type="arabicPeriod"/>
            </a:pPr>
            <a:r>
              <a:rPr lang="it-IT" sz="1800" dirty="0">
                <a:effectLst/>
                <a:latin typeface="Optima" panose="02000503060000020004" pitchFamily="2" charset="0"/>
              </a:rPr>
              <a:t>occupato da terzo senza titolo opponibile alla procedura</a:t>
            </a:r>
          </a:p>
          <a:p>
            <a:pPr lvl="1" algn="just">
              <a:buFont typeface="Wingdings" pitchFamily="2" charset="2"/>
              <a:buChar char="Ø"/>
            </a:pPr>
            <a:r>
              <a:rPr lang="it-IT" sz="1600" dirty="0">
                <a:solidFill>
                  <a:schemeClr val="bg1"/>
                </a:solidFill>
                <a:effectLst/>
                <a:latin typeface="Optima" panose="02000503060000020004" pitchFamily="2" charset="0"/>
              </a:rPr>
              <a:t>l’emanazione del provvedimento di liberazione è obbligatoria ed è sottratta alla discrezionalità̀ del G.E., con la previsione di un termine </a:t>
            </a:r>
            <a:r>
              <a:rPr lang="it-IT" sz="1600" i="1" dirty="0">
                <a:solidFill>
                  <a:schemeClr val="bg1"/>
                </a:solidFill>
                <a:effectLst/>
                <a:latin typeface="Optima" panose="02000503060000020004" pitchFamily="2" charset="0"/>
              </a:rPr>
              <a:t>ne ultra </a:t>
            </a:r>
            <a:r>
              <a:rPr lang="it-IT" sz="1600" i="1" dirty="0" err="1">
                <a:solidFill>
                  <a:schemeClr val="bg1"/>
                </a:solidFill>
                <a:effectLst/>
                <a:latin typeface="Optima" panose="02000503060000020004" pitchFamily="2" charset="0"/>
              </a:rPr>
              <a:t>quem</a:t>
            </a:r>
            <a:r>
              <a:rPr lang="it-IT" sz="1600" dirty="0">
                <a:solidFill>
                  <a:schemeClr val="bg1"/>
                </a:solidFill>
                <a:effectLst/>
                <a:latin typeface="Optima" panose="02000503060000020004" pitchFamily="2" charset="0"/>
              </a:rPr>
              <a:t>: non oltre la pronuncia dell’ordinanza con cui è autorizzata la vendita o sono delegate le relative operazioni </a:t>
            </a:r>
          </a:p>
          <a:p>
            <a:pPr marL="342900" indent="-342900" algn="just">
              <a:buFont typeface="+mj-lt"/>
              <a:buAutoNum type="arabicPeriod"/>
            </a:pPr>
            <a:r>
              <a:rPr lang="it-IT" sz="1800" dirty="0">
                <a:effectLst/>
                <a:latin typeface="Optima" panose="02000503060000020004" pitchFamily="2" charset="0"/>
              </a:rPr>
              <a:t>non occupato dall’esecutato e dal suo nucleo familiare </a:t>
            </a:r>
            <a:r>
              <a:rPr lang="it-IT" sz="1800" i="1" dirty="0">
                <a:effectLst/>
                <a:latin typeface="Optima" panose="02000503060000020004" pitchFamily="2" charset="0"/>
              </a:rPr>
              <a:t>(ossia è utilizzato dal debitore a fini diversi dall’abitazione) </a:t>
            </a:r>
          </a:p>
          <a:p>
            <a:pPr lvl="1" algn="just">
              <a:buFont typeface="Wingdings" pitchFamily="2" charset="2"/>
              <a:buChar char="Ø"/>
            </a:pPr>
            <a:r>
              <a:rPr lang="it-IT" sz="1600" dirty="0">
                <a:solidFill>
                  <a:schemeClr val="bg1"/>
                </a:solidFill>
                <a:effectLst/>
                <a:latin typeface="Optima" panose="02000503060000020004" pitchFamily="2" charset="0"/>
              </a:rPr>
              <a:t>come sopra</a:t>
            </a:r>
          </a:p>
          <a:p>
            <a:pPr marL="342900" indent="-342900" algn="just">
              <a:buFont typeface="+mj-lt"/>
              <a:buAutoNum type="arabicPeriod"/>
            </a:pPr>
            <a:r>
              <a:rPr lang="it-IT" sz="1800" dirty="0">
                <a:effectLst/>
                <a:latin typeface="Optima" panose="02000503060000020004" pitchFamily="2" charset="0"/>
              </a:rPr>
              <a:t>occupato dall’esecutato debitore convivente col nucleo familiare ma: </a:t>
            </a:r>
          </a:p>
          <a:p>
            <a:pPr lvl="1" algn="just">
              <a:buFont typeface="Wingdings" pitchFamily="2" charset="2"/>
              <a:buChar char="Ø"/>
            </a:pPr>
            <a:r>
              <a:rPr lang="it-IT" sz="1600" dirty="0">
                <a:solidFill>
                  <a:schemeClr val="bg1"/>
                </a:solidFill>
                <a:effectLst/>
                <a:latin typeface="Optima" panose="02000503060000020004" pitchFamily="2" charset="0"/>
              </a:rPr>
              <a:t>è ostacolato il diritto di visita di potenziali acquirenti</a:t>
            </a:r>
          </a:p>
          <a:p>
            <a:pPr lvl="1" algn="just">
              <a:buFont typeface="Wingdings" pitchFamily="2" charset="2"/>
              <a:buChar char="Ø"/>
            </a:pPr>
            <a:r>
              <a:rPr lang="it-IT" sz="1600" dirty="0">
                <a:solidFill>
                  <a:schemeClr val="bg1"/>
                </a:solidFill>
                <a:latin typeface="Optima" panose="02000503060000020004" pitchFamily="2" charset="0"/>
              </a:rPr>
              <a:t>ha </a:t>
            </a:r>
            <a:r>
              <a:rPr lang="it-IT" sz="1600" dirty="0">
                <a:solidFill>
                  <a:schemeClr val="bg1"/>
                </a:solidFill>
                <a:effectLst/>
                <a:latin typeface="Optima" panose="02000503060000020004" pitchFamily="2" charset="0"/>
              </a:rPr>
              <a:t>impedito lo svolgimento delle attività̀ del custode/perito/...</a:t>
            </a:r>
          </a:p>
          <a:p>
            <a:pPr lvl="1">
              <a:buFont typeface="Wingdings" pitchFamily="2" charset="2"/>
              <a:buChar char="Ø"/>
            </a:pPr>
            <a:r>
              <a:rPr lang="it-IT" sz="1600" dirty="0">
                <a:solidFill>
                  <a:schemeClr val="bg1"/>
                </a:solidFill>
                <a:effectLst/>
                <a:latin typeface="Optima" panose="02000503060000020004" pitchFamily="2" charset="0"/>
              </a:rPr>
              <a:t>immobile non adeguatamente tutelato o manutenuto in buono stato di conservazione</a:t>
            </a:r>
          </a:p>
          <a:p>
            <a:pPr lvl="1">
              <a:buFont typeface="Wingdings" pitchFamily="2" charset="2"/>
              <a:buChar char="Ø"/>
            </a:pPr>
            <a:r>
              <a:rPr lang="it-IT" sz="1600" dirty="0">
                <a:solidFill>
                  <a:schemeClr val="bg1"/>
                </a:solidFill>
                <a:effectLst/>
                <a:latin typeface="Optima" panose="02000503060000020004" pitchFamily="2" charset="0"/>
              </a:rPr>
              <a:t>l’esecutato viola gli altri obblighi che la legge impone a suo carico </a:t>
            </a:r>
          </a:p>
          <a:p>
            <a:pPr lvl="1">
              <a:buFont typeface="Wingdings" pitchFamily="2" charset="2"/>
              <a:buChar char="Ø"/>
            </a:pPr>
            <a:endParaRPr lang="it-IT" sz="1600" dirty="0">
              <a:solidFill>
                <a:schemeClr val="bg1"/>
              </a:solidFill>
              <a:effectLst/>
              <a:latin typeface="Optima" panose="02000503060000020004" pitchFamily="2" charset="0"/>
            </a:endParaRPr>
          </a:p>
          <a:p>
            <a:endParaRPr lang="it-IT" dirty="0">
              <a:effectLst/>
            </a:endParaRPr>
          </a:p>
          <a:p>
            <a:endParaRPr lang="it-IT" dirty="0"/>
          </a:p>
        </p:txBody>
      </p:sp>
      <p:pic>
        <p:nvPicPr>
          <p:cNvPr id="2049" name="Picture 1" descr="page8image47058688">
            <a:extLst>
              <a:ext uri="{FF2B5EF4-FFF2-40B4-BE49-F238E27FC236}">
                <a16:creationId xmlns:a16="http://schemas.microsoft.com/office/drawing/2014/main" id="{6A80070C-C7B5-B544-F819-3FEEA2EF8C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930900" cy="40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88702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6883CF-DA93-4076-546E-0855A52A4A9B}"/>
              </a:ext>
            </a:extLst>
          </p:cNvPr>
          <p:cNvSpPr>
            <a:spLocks noGrp="1"/>
          </p:cNvSpPr>
          <p:nvPr>
            <p:ph type="title"/>
          </p:nvPr>
        </p:nvSpPr>
        <p:spPr/>
        <p:txBody>
          <a:bodyPr/>
          <a:lstStyle/>
          <a:p>
            <a:r>
              <a:rPr lang="it-IT" dirty="0">
                <a:solidFill>
                  <a:schemeClr val="tx1">
                    <a:lumMod val="50000"/>
                  </a:schemeClr>
                </a:solidFill>
                <a:latin typeface="Optima" panose="02000503060000020004" pitchFamily="2" charset="0"/>
              </a:rPr>
              <a:t>ORDINE DI LIBERAZIONE (3)</a:t>
            </a:r>
            <a:endParaRPr lang="it-IT" dirty="0"/>
          </a:p>
        </p:txBody>
      </p:sp>
      <p:sp>
        <p:nvSpPr>
          <p:cNvPr id="3" name="Segnaposto contenuto 2">
            <a:extLst>
              <a:ext uri="{FF2B5EF4-FFF2-40B4-BE49-F238E27FC236}">
                <a16:creationId xmlns:a16="http://schemas.microsoft.com/office/drawing/2014/main" id="{24E290E2-DC74-341A-8D3B-8A4183F85319}"/>
              </a:ext>
            </a:extLst>
          </p:cNvPr>
          <p:cNvSpPr>
            <a:spLocks noGrp="1"/>
          </p:cNvSpPr>
          <p:nvPr>
            <p:ph idx="1"/>
          </p:nvPr>
        </p:nvSpPr>
        <p:spPr/>
        <p:txBody>
          <a:bodyPr>
            <a:normAutofit fontScale="77500" lnSpcReduction="20000"/>
          </a:bodyPr>
          <a:lstStyle/>
          <a:p>
            <a:pPr marL="0" indent="0" algn="ctr">
              <a:buNone/>
            </a:pPr>
            <a:r>
              <a:rPr lang="it-IT" u="sng" dirty="0">
                <a:solidFill>
                  <a:schemeClr val="bg1"/>
                </a:solidFill>
                <a:latin typeface="Optima" panose="02000503060000020004" pitchFamily="2" charset="0"/>
              </a:rPr>
              <a:t>ATTUAZIONE</a:t>
            </a:r>
          </a:p>
          <a:p>
            <a:pPr marL="342900" indent="-342900">
              <a:buFont typeface="+mj-lt"/>
              <a:buAutoNum type="alphaUcPeriod"/>
            </a:pPr>
            <a:r>
              <a:rPr lang="it-IT" sz="2100" dirty="0">
                <a:effectLst/>
                <a:latin typeface="Optima" panose="02000503060000020004" pitchFamily="2" charset="0"/>
              </a:rPr>
              <a:t>Se </a:t>
            </a:r>
            <a:r>
              <a:rPr lang="it-IT" sz="2100" b="1" dirty="0">
                <a:effectLst/>
                <a:latin typeface="Optima" panose="02000503060000020004" pitchFamily="2" charset="0"/>
              </a:rPr>
              <a:t>ordine di rilascio emesso contestualmente al decreto di trasferimento </a:t>
            </a:r>
            <a:endParaRPr lang="it-IT" sz="2100" dirty="0">
              <a:effectLst/>
              <a:latin typeface="Optima" panose="02000503060000020004" pitchFamily="2" charset="0"/>
            </a:endParaRPr>
          </a:p>
          <a:p>
            <a:pPr marL="0" indent="0">
              <a:buNone/>
            </a:pPr>
            <a:r>
              <a:rPr lang="it-IT" sz="2100" dirty="0">
                <a:effectLst/>
                <a:latin typeface="Optima" panose="02000503060000020004" pitchFamily="2" charset="0"/>
              </a:rPr>
              <a:t>l’ODL costituisce provvedimento autonomo e separato, emesso (salvi i casi di ordine anticipato per comportamenti violativi del debitore) contestualmente alla pronuncia del decreto di trasferimento. Il regime dell’ordine di liberazione è, dunque, </a:t>
            </a:r>
            <a:r>
              <a:rPr lang="it-IT" sz="2100" i="1" dirty="0">
                <a:effectLst/>
                <a:latin typeface="Optima" panose="02000503060000020004" pitchFamily="2" charset="0"/>
              </a:rPr>
              <a:t>self-</a:t>
            </a:r>
            <a:r>
              <a:rPr lang="it-IT" sz="2100" i="1" dirty="0" err="1">
                <a:effectLst/>
                <a:latin typeface="Optima" panose="02000503060000020004" pitchFamily="2" charset="0"/>
              </a:rPr>
              <a:t>executing</a:t>
            </a:r>
            <a:r>
              <a:rPr lang="it-IT" sz="2100" dirty="0">
                <a:effectLst/>
                <a:latin typeface="Optima" panose="02000503060000020004" pitchFamily="2" charset="0"/>
              </a:rPr>
              <a:t>, </a:t>
            </a:r>
            <a:r>
              <a:rPr lang="it-IT" sz="2100" dirty="0" err="1">
                <a:effectLst/>
                <a:latin typeface="Optima" panose="02000503060000020004" pitchFamily="2" charset="0"/>
              </a:rPr>
              <a:t>cioe</a:t>
            </a:r>
            <a:r>
              <a:rPr lang="it-IT" sz="2100" dirty="0">
                <a:effectLst/>
                <a:latin typeface="Optima" panose="02000503060000020004" pitchFamily="2" charset="0"/>
              </a:rPr>
              <a:t>̀ esecutivo, con effetti diversi dal D.T. </a:t>
            </a:r>
          </a:p>
          <a:p>
            <a:pPr lvl="1">
              <a:buFont typeface="Wingdings" pitchFamily="2" charset="2"/>
              <a:buChar char="Ø"/>
            </a:pPr>
            <a:r>
              <a:rPr lang="it-IT" sz="1800" dirty="0">
                <a:solidFill>
                  <a:srgbClr val="1E2328"/>
                </a:solidFill>
                <a:effectLst/>
                <a:latin typeface="Optima" panose="02000503060000020004" pitchFamily="2" charset="0"/>
              </a:rPr>
              <a:t>se c’è istanza dell’aggiudicatario/assegnatario → se mancato spontaneo adempimento: il custode attua l’ordine di rilascio (senza procedura 605 cpc) nell’interesse e senza spese a carico dell’aggiudicatario/assegnatario. Attribuzione al custode di un’</a:t>
            </a:r>
            <a:r>
              <a:rPr lang="it-IT" sz="1800" dirty="0" err="1">
                <a:solidFill>
                  <a:srgbClr val="1E2328"/>
                </a:solidFill>
                <a:effectLst/>
                <a:latin typeface="Optima" panose="02000503060000020004" pitchFamily="2" charset="0"/>
              </a:rPr>
              <a:t>ultrattivita</a:t>
            </a:r>
            <a:r>
              <a:rPr lang="it-IT" sz="1800" dirty="0">
                <a:solidFill>
                  <a:srgbClr val="1E2328"/>
                </a:solidFill>
                <a:effectLst/>
                <a:latin typeface="Optima" panose="02000503060000020004" pitchFamily="2" charset="0"/>
              </a:rPr>
              <a:t>̀ della funzione, limitata alla materiale liberazione di un immobile divenuto di proprietà̀ di altri </a:t>
            </a:r>
          </a:p>
          <a:p>
            <a:pPr lvl="1">
              <a:buFont typeface="Wingdings" pitchFamily="2" charset="2"/>
              <a:buChar char="Ø"/>
            </a:pPr>
            <a:r>
              <a:rPr lang="it-IT" sz="1800" dirty="0">
                <a:solidFill>
                  <a:srgbClr val="1E2328"/>
                </a:solidFill>
                <a:effectLst/>
                <a:latin typeface="Optima" panose="02000503060000020004" pitchFamily="2" charset="0"/>
              </a:rPr>
              <a:t>se non c’è l’istanza dell’aggiudicatario/assegnatario → saranno questi a dover procedere all’esecuzione forzata per rilascio di immobile, avvalendosi del D.T. quale titolo esecutivo, previa l’intimazione del precetto e la notifica dell’avviso di sloggio, seguendo le forme di cui all’art. 608 c.p.c. con l’intervento dell’ufficiale giudiziario </a:t>
            </a:r>
          </a:p>
          <a:p>
            <a:pPr marL="0" indent="0">
              <a:buNone/>
            </a:pPr>
            <a:r>
              <a:rPr lang="it-IT" sz="2100" dirty="0">
                <a:effectLst/>
                <a:latin typeface="Optima" panose="02000503060000020004" pitchFamily="2" charset="0"/>
              </a:rPr>
              <a:t>B. Se </a:t>
            </a:r>
            <a:r>
              <a:rPr lang="it-IT" sz="2100" b="1" dirty="0">
                <a:effectLst/>
                <a:latin typeface="Optima" panose="02000503060000020004" pitchFamily="2" charset="0"/>
              </a:rPr>
              <a:t>ODL prima del D.T. </a:t>
            </a:r>
          </a:p>
          <a:p>
            <a:pPr marL="0" indent="0">
              <a:buNone/>
            </a:pPr>
            <a:r>
              <a:rPr lang="it-IT" sz="2100" dirty="0">
                <a:effectLst/>
                <a:latin typeface="Optima" panose="02000503060000020004" pitchFamily="2" charset="0"/>
              </a:rPr>
              <a:t>il custode ne dà attuazione secondo le disposizioni del G.E. e senza l’osservanza delle formalità̀ dettate dagli artt. 605 ss. c.p.c. </a:t>
            </a:r>
          </a:p>
          <a:p>
            <a:pPr marL="0" indent="0">
              <a:buNone/>
            </a:pPr>
            <a:endParaRPr lang="it-IT" sz="1800" dirty="0">
              <a:solidFill>
                <a:srgbClr val="1E2328"/>
              </a:solidFill>
              <a:effectLst/>
              <a:latin typeface="TimesNewRomanPSMT"/>
            </a:endParaRPr>
          </a:p>
          <a:p>
            <a:pPr marL="0" indent="0">
              <a:buNone/>
            </a:pPr>
            <a:endParaRPr lang="it-IT" sz="2400" u="sng" dirty="0">
              <a:solidFill>
                <a:schemeClr val="bg1"/>
              </a:solidFill>
              <a:effectLst/>
              <a:latin typeface="Optima" panose="02000503060000020004" pitchFamily="2" charset="0"/>
            </a:endParaRPr>
          </a:p>
          <a:p>
            <a:endParaRPr lang="it-IT" dirty="0"/>
          </a:p>
        </p:txBody>
      </p:sp>
    </p:spTree>
    <p:extLst>
      <p:ext uri="{BB962C8B-B14F-4D97-AF65-F5344CB8AC3E}">
        <p14:creationId xmlns:p14="http://schemas.microsoft.com/office/powerpoint/2010/main" val="19480080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2CDBB2-5D46-8599-7F0B-BE894B6ABAE8}"/>
              </a:ext>
            </a:extLst>
          </p:cNvPr>
          <p:cNvSpPr>
            <a:spLocks noGrp="1"/>
          </p:cNvSpPr>
          <p:nvPr>
            <p:ph type="title"/>
          </p:nvPr>
        </p:nvSpPr>
        <p:spPr/>
        <p:txBody>
          <a:bodyPr/>
          <a:lstStyle/>
          <a:p>
            <a:r>
              <a:rPr lang="it-IT" dirty="0">
                <a:solidFill>
                  <a:schemeClr val="tx1">
                    <a:lumMod val="50000"/>
                  </a:schemeClr>
                </a:solidFill>
                <a:latin typeface="Optima" panose="02000503060000020004" pitchFamily="2" charset="0"/>
              </a:rPr>
              <a:t>FASE DISTRIBUTIVA (1)</a:t>
            </a:r>
            <a:endParaRPr lang="it-IT" dirty="0"/>
          </a:p>
        </p:txBody>
      </p:sp>
      <p:sp>
        <p:nvSpPr>
          <p:cNvPr id="3" name="Segnaposto contenuto 2">
            <a:extLst>
              <a:ext uri="{FF2B5EF4-FFF2-40B4-BE49-F238E27FC236}">
                <a16:creationId xmlns:a16="http://schemas.microsoft.com/office/drawing/2014/main" id="{E35A59D1-B403-EB13-2551-4487978147B9}"/>
              </a:ext>
            </a:extLst>
          </p:cNvPr>
          <p:cNvSpPr>
            <a:spLocks noGrp="1"/>
          </p:cNvSpPr>
          <p:nvPr>
            <p:ph idx="1"/>
          </p:nvPr>
        </p:nvSpPr>
        <p:spPr/>
        <p:txBody>
          <a:bodyPr>
            <a:normAutofit/>
          </a:bodyPr>
          <a:lstStyle/>
          <a:p>
            <a:pPr algn="just"/>
            <a:r>
              <a:rPr lang="it-IT" sz="1800" dirty="0">
                <a:effectLst/>
                <a:latin typeface="Optima" panose="02000503060000020004" pitchFamily="2" charset="0"/>
              </a:rPr>
              <a:t>Viene soppressa l’udienza davanti al G.E. per l’approvazione del progetto di distribuzione (solo eventuale), con devoluzione della fase distributiva al P.D.</a:t>
            </a:r>
          </a:p>
          <a:p>
            <a:pPr algn="just"/>
            <a:r>
              <a:rPr lang="it-IT" sz="1800" dirty="0">
                <a:effectLst/>
                <a:latin typeface="Optima" panose="02000503060000020004" pitchFamily="2" charset="0"/>
              </a:rPr>
              <a:t>Il professionista delegato, quindi:</a:t>
            </a:r>
            <a:endParaRPr lang="it-IT" dirty="0">
              <a:latin typeface="Optima" panose="02000503060000020004" pitchFamily="2" charset="0"/>
            </a:endParaRPr>
          </a:p>
          <a:p>
            <a:pPr lvl="1" algn="just">
              <a:buFont typeface="Wingdings" pitchFamily="2" charset="2"/>
              <a:buChar char="Ø"/>
            </a:pPr>
            <a:r>
              <a:rPr lang="it-IT" sz="1800" dirty="0">
                <a:solidFill>
                  <a:srgbClr val="1E2328"/>
                </a:solidFill>
                <a:effectLst/>
                <a:latin typeface="Optima" panose="02000503060000020004" pitchFamily="2" charset="0"/>
              </a:rPr>
              <a:t>entro 30 gg. dal versamento del prezzo forma un progetto di distribuzione </a:t>
            </a:r>
            <a:endParaRPr lang="it-IT" sz="1800" dirty="0">
              <a:effectLst/>
              <a:latin typeface="Optima" panose="02000503060000020004" pitchFamily="2" charset="0"/>
            </a:endParaRPr>
          </a:p>
          <a:p>
            <a:pPr lvl="1" algn="just">
              <a:buFont typeface="Wingdings" pitchFamily="2" charset="2"/>
              <a:buChar char="Ø"/>
            </a:pPr>
            <a:r>
              <a:rPr lang="it-IT" sz="1800" dirty="0">
                <a:solidFill>
                  <a:srgbClr val="1E2328"/>
                </a:solidFill>
                <a:effectLst/>
                <a:latin typeface="Optima" panose="02000503060000020004" pitchFamily="2" charset="0"/>
              </a:rPr>
              <a:t>il progetto viene trasmesso al G.E. mediante deposito nel fascicolo telematico </a:t>
            </a:r>
            <a:endParaRPr lang="it-IT" sz="1800" dirty="0">
              <a:effectLst/>
              <a:latin typeface="Optima" panose="02000503060000020004" pitchFamily="2" charset="0"/>
            </a:endParaRPr>
          </a:p>
          <a:p>
            <a:pPr lvl="1" algn="just">
              <a:buFont typeface="Wingdings" pitchFamily="2" charset="2"/>
              <a:buChar char="Ø"/>
            </a:pPr>
            <a:r>
              <a:rPr lang="it-IT" sz="1800" dirty="0">
                <a:solidFill>
                  <a:srgbClr val="1E2328"/>
                </a:solidFill>
                <a:effectLst/>
                <a:latin typeface="Optima" panose="02000503060000020004" pitchFamily="2" charset="0"/>
              </a:rPr>
              <a:t>entro 10 gg. dal deposito il G.E. esamina il progetto di distribuzione e apporta eventuali </a:t>
            </a:r>
            <a:endParaRPr lang="it-IT" sz="1800" dirty="0">
              <a:effectLst/>
              <a:latin typeface="Optima" panose="02000503060000020004" pitchFamily="2" charset="0"/>
            </a:endParaRPr>
          </a:p>
          <a:p>
            <a:pPr marL="457200" lvl="1" indent="0" algn="just">
              <a:buNone/>
            </a:pPr>
            <a:r>
              <a:rPr lang="it-IT" sz="1800" dirty="0">
                <a:solidFill>
                  <a:srgbClr val="1E2328"/>
                </a:solidFill>
                <a:effectLst/>
                <a:latin typeface="Optima" panose="02000503060000020004" pitchFamily="2" charset="0"/>
              </a:rPr>
              <a:t>variazioni </a:t>
            </a:r>
            <a:endParaRPr lang="it-IT" sz="1800" dirty="0">
              <a:effectLst/>
              <a:latin typeface="Optima" panose="02000503060000020004" pitchFamily="2" charset="0"/>
            </a:endParaRPr>
          </a:p>
          <a:p>
            <a:pPr lvl="1" algn="just">
              <a:buFont typeface="Wingdings" pitchFamily="2" charset="2"/>
              <a:buChar char="Ø"/>
            </a:pPr>
            <a:r>
              <a:rPr lang="it-IT" sz="1800" dirty="0">
                <a:solidFill>
                  <a:srgbClr val="1E2328"/>
                </a:solidFill>
                <a:effectLst/>
                <a:latin typeface="Optima" panose="02000503060000020004" pitchFamily="2" charset="0"/>
              </a:rPr>
              <a:t>il G.E. deposita a propria volta nel fascicolo telematico il progetto, perché́ possa essere </a:t>
            </a:r>
            <a:endParaRPr lang="it-IT" sz="1800" dirty="0">
              <a:effectLst/>
              <a:latin typeface="Optima" panose="02000503060000020004" pitchFamily="2" charset="0"/>
            </a:endParaRPr>
          </a:p>
          <a:p>
            <a:pPr marL="457200" lvl="1" indent="0" algn="just">
              <a:buNone/>
            </a:pPr>
            <a:r>
              <a:rPr lang="it-IT" sz="1800" dirty="0">
                <a:solidFill>
                  <a:srgbClr val="1E2328"/>
                </a:solidFill>
                <a:effectLst/>
                <a:latin typeface="Optima" panose="02000503060000020004" pitchFamily="2" charset="0"/>
              </a:rPr>
              <a:t>consultato dalle parti, e ne dispone la comunicazione al P.D. </a:t>
            </a:r>
            <a:endParaRPr lang="it-IT" sz="1800" dirty="0">
              <a:effectLst/>
              <a:latin typeface="Optima" panose="02000503060000020004" pitchFamily="2" charset="0"/>
            </a:endParaRPr>
          </a:p>
          <a:p>
            <a:pPr lvl="1" algn="just">
              <a:buFont typeface="Wingdings" pitchFamily="2" charset="2"/>
              <a:buChar char="Ø"/>
            </a:pPr>
            <a:r>
              <a:rPr lang="it-IT" sz="1800" dirty="0">
                <a:solidFill>
                  <a:srgbClr val="1E2328"/>
                </a:solidFill>
                <a:effectLst/>
                <a:latin typeface="Optima" panose="02000503060000020004" pitchFamily="2" charset="0"/>
              </a:rPr>
              <a:t>il P.D. fissa innanzi a sé l’audizione delle parti per la discussione sul progetto di distribuzione </a:t>
            </a:r>
            <a:endParaRPr lang="it-IT" sz="1800" dirty="0">
              <a:effectLst/>
              <a:latin typeface="Optima" panose="02000503060000020004" pitchFamily="2" charset="0"/>
            </a:endParaRPr>
          </a:p>
          <a:p>
            <a:endParaRPr lang="it-IT" dirty="0"/>
          </a:p>
        </p:txBody>
      </p:sp>
    </p:spTree>
    <p:extLst>
      <p:ext uri="{BB962C8B-B14F-4D97-AF65-F5344CB8AC3E}">
        <p14:creationId xmlns:p14="http://schemas.microsoft.com/office/powerpoint/2010/main" val="16686709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2B593E-8AC4-4F84-B32A-EBE5E0C89EF9}"/>
              </a:ext>
            </a:extLst>
          </p:cNvPr>
          <p:cNvSpPr>
            <a:spLocks noGrp="1"/>
          </p:cNvSpPr>
          <p:nvPr>
            <p:ph type="title"/>
          </p:nvPr>
        </p:nvSpPr>
        <p:spPr/>
        <p:txBody>
          <a:bodyPr/>
          <a:lstStyle/>
          <a:p>
            <a:r>
              <a:rPr lang="it-IT" dirty="0">
                <a:solidFill>
                  <a:schemeClr val="tx1">
                    <a:lumMod val="50000"/>
                  </a:schemeClr>
                </a:solidFill>
                <a:latin typeface="Optima" panose="02000503060000020004" pitchFamily="2" charset="0"/>
              </a:rPr>
              <a:t>FASE DISTRIBUTIVA (2)</a:t>
            </a:r>
            <a:endParaRPr lang="it-IT" dirty="0"/>
          </a:p>
        </p:txBody>
      </p:sp>
      <p:sp>
        <p:nvSpPr>
          <p:cNvPr id="3" name="Segnaposto contenuto 2">
            <a:extLst>
              <a:ext uri="{FF2B5EF4-FFF2-40B4-BE49-F238E27FC236}">
                <a16:creationId xmlns:a16="http://schemas.microsoft.com/office/drawing/2014/main" id="{6C663655-BC1C-67FF-7FAD-E1223DDFD44B}"/>
              </a:ext>
            </a:extLst>
          </p:cNvPr>
          <p:cNvSpPr>
            <a:spLocks noGrp="1"/>
          </p:cNvSpPr>
          <p:nvPr>
            <p:ph idx="1"/>
          </p:nvPr>
        </p:nvSpPr>
        <p:spPr/>
        <p:txBody>
          <a:bodyPr/>
          <a:lstStyle/>
          <a:p>
            <a:pPr marL="0" indent="0">
              <a:buNone/>
            </a:pPr>
            <a:r>
              <a:rPr lang="it-IT" sz="2000" dirty="0">
                <a:effectLst/>
                <a:latin typeface="Optima" panose="02000503060000020004" pitchFamily="2" charset="0"/>
              </a:rPr>
              <a:t>Scenari: </a:t>
            </a:r>
          </a:p>
          <a:p>
            <a:pPr marL="457200" indent="-457200">
              <a:buFont typeface="+mj-lt"/>
              <a:buAutoNum type="arabicPeriod"/>
            </a:pPr>
            <a:r>
              <a:rPr lang="it-IT" sz="2000" dirty="0">
                <a:solidFill>
                  <a:srgbClr val="1E2328"/>
                </a:solidFill>
                <a:effectLst/>
                <a:latin typeface="Optima" panose="02000503060000020004" pitchFamily="2" charset="0"/>
              </a:rPr>
              <a:t>se le Parti non compaiono: tacita approvazione del progetto.</a:t>
            </a:r>
          </a:p>
          <a:p>
            <a:pPr marL="457200" indent="-457200">
              <a:buFont typeface="+mj-lt"/>
              <a:buAutoNum type="arabicPeriod"/>
            </a:pPr>
            <a:r>
              <a:rPr lang="it-IT" sz="2000" dirty="0">
                <a:solidFill>
                  <a:srgbClr val="1E2328"/>
                </a:solidFill>
                <a:latin typeface="Optima" panose="02000503060000020004" pitchFamily="2" charset="0"/>
              </a:rPr>
              <a:t>s</a:t>
            </a:r>
            <a:r>
              <a:rPr lang="it-IT" sz="2000" dirty="0">
                <a:solidFill>
                  <a:srgbClr val="1E2328"/>
                </a:solidFill>
                <a:effectLst/>
                <a:latin typeface="Optima" panose="02000503060000020004" pitchFamily="2" charset="0"/>
              </a:rPr>
              <a:t>e le Parti compaiono e non contestano: progetto approvato.</a:t>
            </a:r>
          </a:p>
          <a:p>
            <a:pPr marL="457200" indent="-457200">
              <a:buFont typeface="+mj-lt"/>
              <a:buAutoNum type="arabicPeriod"/>
            </a:pPr>
            <a:r>
              <a:rPr lang="it-IT" sz="2000" dirty="0">
                <a:solidFill>
                  <a:srgbClr val="1E2328"/>
                </a:solidFill>
                <a:effectLst/>
                <a:latin typeface="Optima" panose="02000503060000020004" pitchFamily="2" charset="0"/>
              </a:rPr>
              <a:t>se c’è contestazione: il P.D. redige il verbale e rimetti gli atti al G.E., che risolverà̀ la controversia ex art. 512 cpc</a:t>
            </a:r>
          </a:p>
          <a:p>
            <a:pPr marL="457200" indent="-457200">
              <a:buFont typeface="+mj-lt"/>
              <a:buAutoNum type="arabicPeriod"/>
            </a:pPr>
            <a:r>
              <a:rPr lang="it-IT" sz="2000" dirty="0">
                <a:solidFill>
                  <a:srgbClr val="1E2328"/>
                </a:solidFill>
                <a:effectLst/>
                <a:latin typeface="Optima" panose="02000503060000020004" pitchFamily="2" charset="0"/>
              </a:rPr>
              <a:t>il P.D. provvede ai pagamenti secondo il progetto di distribuzione </a:t>
            </a:r>
            <a:endParaRPr lang="it-IT" sz="2000" dirty="0">
              <a:effectLst/>
              <a:latin typeface="Optima" panose="02000503060000020004" pitchFamily="2" charset="0"/>
            </a:endParaRPr>
          </a:p>
          <a:p>
            <a:pPr marL="0" indent="0">
              <a:buNone/>
            </a:pPr>
            <a:endParaRPr lang="it-IT" dirty="0"/>
          </a:p>
        </p:txBody>
      </p:sp>
    </p:spTree>
    <p:extLst>
      <p:ext uri="{BB962C8B-B14F-4D97-AF65-F5344CB8AC3E}">
        <p14:creationId xmlns:p14="http://schemas.microsoft.com/office/powerpoint/2010/main" val="17923575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7630F6-02D6-9E12-5B12-F5105BAFF281}"/>
              </a:ext>
            </a:extLst>
          </p:cNvPr>
          <p:cNvSpPr>
            <a:spLocks noGrp="1"/>
          </p:cNvSpPr>
          <p:nvPr>
            <p:ph type="title"/>
          </p:nvPr>
        </p:nvSpPr>
        <p:spPr/>
        <p:txBody>
          <a:bodyPr>
            <a:normAutofit/>
          </a:bodyPr>
          <a:lstStyle/>
          <a:p>
            <a:r>
              <a:rPr lang="it-IT" dirty="0">
                <a:solidFill>
                  <a:schemeClr val="tx1">
                    <a:lumMod val="50000"/>
                  </a:schemeClr>
                </a:solidFill>
                <a:latin typeface="Optima" panose="02000503060000020004" pitchFamily="2" charset="0"/>
              </a:rPr>
              <a:t>STABILIZZAZIONE DEGLI ATTI </a:t>
            </a:r>
            <a:r>
              <a:rPr lang="it-IT" i="1" dirty="0">
                <a:solidFill>
                  <a:schemeClr val="tx1">
                    <a:lumMod val="50000"/>
                  </a:schemeClr>
                </a:solidFill>
                <a:latin typeface="Optima" panose="02000503060000020004" pitchFamily="2" charset="0"/>
              </a:rPr>
              <a:t>ex</a:t>
            </a:r>
            <a:r>
              <a:rPr lang="it-IT" dirty="0">
                <a:solidFill>
                  <a:schemeClr val="tx1">
                    <a:lumMod val="50000"/>
                  </a:schemeClr>
                </a:solidFill>
                <a:latin typeface="Optima" panose="02000503060000020004" pitchFamily="2" charset="0"/>
              </a:rPr>
              <a:t> art. 591 </a:t>
            </a:r>
            <a:r>
              <a:rPr lang="it-IT" i="1" dirty="0">
                <a:solidFill>
                  <a:schemeClr val="tx1">
                    <a:lumMod val="50000"/>
                  </a:schemeClr>
                </a:solidFill>
                <a:latin typeface="Optima" panose="02000503060000020004" pitchFamily="2" charset="0"/>
              </a:rPr>
              <a:t>ter</a:t>
            </a:r>
            <a:r>
              <a:rPr lang="it-IT" dirty="0">
                <a:solidFill>
                  <a:schemeClr val="tx1">
                    <a:lumMod val="50000"/>
                  </a:schemeClr>
                </a:solidFill>
                <a:latin typeface="Optima" panose="02000503060000020004" pitchFamily="2" charset="0"/>
              </a:rPr>
              <a:t> C.P.C.</a:t>
            </a:r>
            <a:endParaRPr lang="it-IT" dirty="0"/>
          </a:p>
        </p:txBody>
      </p:sp>
      <p:sp>
        <p:nvSpPr>
          <p:cNvPr id="3" name="Segnaposto contenuto 2">
            <a:extLst>
              <a:ext uri="{FF2B5EF4-FFF2-40B4-BE49-F238E27FC236}">
                <a16:creationId xmlns:a16="http://schemas.microsoft.com/office/drawing/2014/main" id="{7EF420A5-04DD-7217-C863-81BBE36DB914}"/>
              </a:ext>
            </a:extLst>
          </p:cNvPr>
          <p:cNvSpPr>
            <a:spLocks noGrp="1"/>
          </p:cNvSpPr>
          <p:nvPr>
            <p:ph idx="1"/>
          </p:nvPr>
        </p:nvSpPr>
        <p:spPr/>
        <p:txBody>
          <a:bodyPr>
            <a:normAutofit fontScale="25000" lnSpcReduction="20000"/>
          </a:bodyPr>
          <a:lstStyle/>
          <a:p>
            <a:pPr marL="0" indent="0" algn="ctr">
              <a:lnSpc>
                <a:spcPct val="107000"/>
              </a:lnSpc>
              <a:spcAft>
                <a:spcPts val="800"/>
              </a:spcAft>
              <a:buNone/>
            </a:pPr>
            <a:r>
              <a:rPr lang="it-IT" sz="6400" dirty="0">
                <a:effectLst/>
                <a:latin typeface="Optima" panose="02000503060000020004" pitchFamily="2" charset="0"/>
                <a:ea typeface="Calibri" panose="020F0502020204030204" pitchFamily="34" charset="0"/>
                <a:cs typeface="Times New Roman" panose="02020603050405020304" pitchFamily="18" charset="0"/>
              </a:rPr>
              <a:t>RECLAMO AVVERSO AGLI ATTI DEL DELEGATO</a:t>
            </a:r>
          </a:p>
          <a:p>
            <a:pPr marL="342900" lvl="0" indent="-342900" algn="just">
              <a:lnSpc>
                <a:spcPct val="150000"/>
              </a:lnSpc>
              <a:buFont typeface="+mj-lt"/>
              <a:buAutoNum type="arabicPeriod"/>
            </a:pPr>
            <a:r>
              <a:rPr lang="it-IT" sz="5600" dirty="0">
                <a:effectLst/>
                <a:latin typeface="Optima" panose="02000503060000020004" pitchFamily="2" charset="0"/>
                <a:ea typeface="Calibri" panose="020F0502020204030204" pitchFamily="34" charset="0"/>
                <a:cs typeface="Times New Roman" panose="02020603050405020304" pitchFamily="18" charset="0"/>
              </a:rPr>
              <a:t>Reclamo </a:t>
            </a:r>
            <a:r>
              <a:rPr lang="it-IT" sz="5600" i="1" dirty="0">
                <a:effectLst/>
                <a:latin typeface="Optima" panose="02000503060000020004" pitchFamily="2" charset="0"/>
                <a:ea typeface="Calibri" panose="020F0502020204030204" pitchFamily="34" charset="0"/>
                <a:cs typeface="Times New Roman" panose="02020603050405020304" pitchFamily="18" charset="0"/>
              </a:rPr>
              <a:t>(</a:t>
            </a:r>
            <a:r>
              <a:rPr lang="it-IT" sz="5600" i="1" dirty="0" err="1">
                <a:effectLst/>
                <a:latin typeface="Optima" panose="02000503060000020004" pitchFamily="2" charset="0"/>
                <a:ea typeface="Calibri" panose="020F0502020204030204" pitchFamily="34" charset="0"/>
                <a:cs typeface="Times New Roman" panose="02020603050405020304" pitchFamily="18" charset="0"/>
              </a:rPr>
              <a:t>atecnico</a:t>
            </a:r>
            <a:r>
              <a:rPr lang="it-IT" sz="5600" i="1" dirty="0">
                <a:effectLst/>
                <a:latin typeface="Optima" panose="02000503060000020004" pitchFamily="2" charset="0"/>
                <a:ea typeface="Calibri" panose="020F0502020204030204" pitchFamily="34" charset="0"/>
                <a:cs typeface="Times New Roman" panose="02020603050405020304" pitchFamily="18" charset="0"/>
              </a:rPr>
              <a:t>) motu proprio</a:t>
            </a:r>
            <a:r>
              <a:rPr lang="it-IT" sz="5600" dirty="0">
                <a:effectLst/>
                <a:latin typeface="Optima" panose="02000503060000020004" pitchFamily="2" charset="0"/>
                <a:ea typeface="Calibri" panose="020F0502020204030204" pitchFamily="34" charset="0"/>
                <a:cs typeface="Times New Roman" panose="02020603050405020304" pitchFamily="18" charset="0"/>
              </a:rPr>
              <a:t> del Delegato per difficoltà operative </a:t>
            </a:r>
          </a:p>
          <a:p>
            <a:pPr marL="342900" lvl="0" indent="-342900" algn="just">
              <a:lnSpc>
                <a:spcPct val="150000"/>
              </a:lnSpc>
              <a:buFont typeface="+mj-lt"/>
              <a:buAutoNum type="arabicPeriod"/>
            </a:pPr>
            <a:r>
              <a:rPr lang="it-IT" sz="5600" dirty="0">
                <a:latin typeface="Optima" panose="02000503060000020004" pitchFamily="2" charset="0"/>
                <a:ea typeface="Calibri" panose="020F0502020204030204" pitchFamily="34" charset="0"/>
                <a:cs typeface="Times New Roman" panose="02020603050405020304" pitchFamily="18" charset="0"/>
              </a:rPr>
              <a:t>R</a:t>
            </a:r>
            <a:r>
              <a:rPr lang="it-IT" sz="5600" dirty="0">
                <a:effectLst/>
                <a:latin typeface="Optima" panose="02000503060000020004" pitchFamily="2" charset="0"/>
                <a:ea typeface="Calibri" panose="020F0502020204030204" pitchFamily="34" charset="0"/>
                <a:cs typeface="Times New Roman" panose="02020603050405020304" pitchFamily="18" charset="0"/>
              </a:rPr>
              <a:t>eclamo vs atti del Delegato (</a:t>
            </a:r>
            <a:r>
              <a:rPr lang="it-IT" sz="5600" u="sng" dirty="0">
                <a:effectLst/>
                <a:latin typeface="Optima" panose="02000503060000020004" pitchFamily="2" charset="0"/>
                <a:ea typeface="Calibri" panose="020F0502020204030204" pitchFamily="34" charset="0"/>
                <a:cs typeface="Times New Roman" panose="02020603050405020304" pitchFamily="18" charset="0"/>
              </a:rPr>
              <a:t>dalle parti e dagli interessati</a:t>
            </a:r>
            <a:r>
              <a:rPr lang="it-IT" sz="5600" dirty="0">
                <a:effectLst/>
                <a:latin typeface="Optima" panose="02000503060000020004" pitchFamily="2" charset="0"/>
                <a:ea typeface="Calibri" panose="020F0502020204030204" pitchFamily="34" charset="0"/>
                <a:cs typeface="Times New Roman" panose="02020603050405020304" pitchFamily="18" charset="0"/>
              </a:rPr>
              <a:t>): ricorso entro 20 gg dalla conoscenza </a:t>
            </a:r>
            <a:r>
              <a:rPr lang="it-IT" sz="5600" i="1" dirty="0">
                <a:effectLst/>
                <a:latin typeface="Optima" panose="02000503060000020004" pitchFamily="2" charset="0"/>
                <a:ea typeface="Calibri" panose="020F0502020204030204" pitchFamily="34" charset="0"/>
                <a:cs typeface="Times New Roman" panose="02020603050405020304" pitchFamily="18" charset="0"/>
              </a:rPr>
              <a:t>(legale o di fatto) </a:t>
            </a:r>
            <a:r>
              <a:rPr lang="it-IT" sz="5600" dirty="0">
                <a:effectLst/>
                <a:latin typeface="Optima" panose="02000503060000020004" pitchFamily="2" charset="0"/>
                <a:ea typeface="Calibri" panose="020F0502020204030204" pitchFamily="34" charset="0"/>
                <a:cs typeface="Times New Roman" panose="02020603050405020304" pitchFamily="18" charset="0"/>
              </a:rPr>
              <a:t>dell’atto o dal suo compimento </a:t>
            </a:r>
            <a:r>
              <a:rPr lang="it-IT" sz="5600" i="1" dirty="0">
                <a:effectLst/>
                <a:latin typeface="Optima" panose="02000503060000020004" pitchFamily="2" charset="0"/>
                <a:ea typeface="Calibri" panose="020F0502020204030204" pitchFamily="34" charset="0"/>
                <a:cs typeface="Times New Roman" panose="02020603050405020304" pitchFamily="18" charset="0"/>
              </a:rPr>
              <a:t>(perentorio) </a:t>
            </a:r>
          </a:p>
          <a:p>
            <a:pPr lvl="1" algn="just">
              <a:lnSpc>
                <a:spcPct val="150000"/>
              </a:lnSpc>
              <a:buFont typeface="Wingdings" pitchFamily="2" charset="2"/>
              <a:buChar char="Ø"/>
            </a:pPr>
            <a:r>
              <a:rPr lang="it-IT" sz="5600" dirty="0">
                <a:solidFill>
                  <a:schemeClr val="bg1"/>
                </a:solidFill>
                <a:effectLst/>
                <a:latin typeface="Optima" panose="02000503060000020004" pitchFamily="2" charset="0"/>
                <a:ea typeface="Calibri" panose="020F0502020204030204" pitchFamily="34" charset="0"/>
                <a:cs typeface="Times New Roman" panose="02020603050405020304" pitchFamily="18" charset="0"/>
              </a:rPr>
              <a:t>problema: il Delegato</a:t>
            </a:r>
            <a:r>
              <a:rPr lang="it-IT" sz="5600" dirty="0">
                <a:effectLst/>
                <a:latin typeface="Optima" panose="02000503060000020004" pitchFamily="2" charset="0"/>
                <a:ea typeface="Calibri" panose="020F0502020204030204" pitchFamily="34" charset="0"/>
                <a:cs typeface="Times New Roman" panose="02020603050405020304" pitchFamily="18" charset="0"/>
              </a:rPr>
              <a:t> </a:t>
            </a:r>
            <a:r>
              <a:rPr lang="it-IT" sz="5600" dirty="0">
                <a:solidFill>
                  <a:schemeClr val="bg1"/>
                </a:solidFill>
                <a:effectLst/>
                <a:latin typeface="Optima" panose="02000503060000020004" pitchFamily="2" charset="0"/>
                <a:ea typeface="Calibri" panose="020F0502020204030204" pitchFamily="34" charset="0"/>
                <a:cs typeface="Times New Roman" panose="02020603050405020304" pitchFamily="18" charset="0"/>
              </a:rPr>
              <a:t>deve curare la comunicazione del verbale di aggiudicazione / asta deserta (ai fini della conoscenza legale, così da fare decorrere i termini per il reclamo). </a:t>
            </a:r>
          </a:p>
          <a:p>
            <a:pPr lvl="1" algn="just">
              <a:lnSpc>
                <a:spcPct val="150000"/>
              </a:lnSpc>
              <a:buFont typeface="Wingdings" pitchFamily="2" charset="2"/>
              <a:buChar char="Ø"/>
            </a:pPr>
            <a:r>
              <a:rPr lang="it-IT" sz="5600" dirty="0">
                <a:solidFill>
                  <a:schemeClr val="bg1"/>
                </a:solidFill>
                <a:effectLst/>
                <a:latin typeface="Optima" panose="02000503060000020004" pitchFamily="2" charset="0"/>
                <a:ea typeface="Calibri" panose="020F0502020204030204" pitchFamily="34" charset="0"/>
                <a:cs typeface="Times New Roman" panose="02020603050405020304" pitchFamily="18" charset="0"/>
              </a:rPr>
              <a:t>problema: come comunicare agli interessati? Per esempio gli offerenti esclusi/non aggiudicatari (il problema non si pone per l’esecutato: per lui la conoscenza legale è data dal deposito nel fascicolo telematico del verbale di aggiudicazione)</a:t>
            </a:r>
          </a:p>
          <a:p>
            <a:pPr marL="342900" indent="-342900" algn="just">
              <a:lnSpc>
                <a:spcPct val="150000"/>
              </a:lnSpc>
              <a:buFont typeface="+mj-lt"/>
              <a:buAutoNum type="arabicPeriod"/>
            </a:pPr>
            <a:r>
              <a:rPr lang="it-IT" sz="5600" dirty="0">
                <a:effectLst/>
                <a:latin typeface="Optima" panose="02000503060000020004" pitchFamily="2" charset="0"/>
                <a:ea typeface="Calibri" panose="020F0502020204030204" pitchFamily="34" charset="0"/>
                <a:cs typeface="Times New Roman" panose="02020603050405020304" pitchFamily="18" charset="0"/>
              </a:rPr>
              <a:t>Sul reclamo decide il G.E. con ordinanza, avverso la quale è proponibile opposizione agli atti esecutivi</a:t>
            </a:r>
            <a:r>
              <a:rPr lang="it-IT" sz="5600" i="1" dirty="0">
                <a:effectLst/>
                <a:latin typeface="Optima" panose="02000503060000020004" pitchFamily="2" charset="0"/>
                <a:ea typeface="Calibri" panose="020F0502020204030204" pitchFamily="34" charset="0"/>
                <a:cs typeface="Times New Roman" panose="02020603050405020304" pitchFamily="18" charset="0"/>
              </a:rPr>
              <a:t> (prima: 669- </a:t>
            </a:r>
            <a:r>
              <a:rPr lang="it-IT" sz="5600" i="1" dirty="0" err="1">
                <a:effectLst/>
                <a:latin typeface="Optima" panose="02000503060000020004" pitchFamily="2" charset="0"/>
                <a:ea typeface="Calibri" panose="020F0502020204030204" pitchFamily="34" charset="0"/>
                <a:cs typeface="Times New Roman" panose="02020603050405020304" pitchFamily="18" charset="0"/>
              </a:rPr>
              <a:t>terdecies</a:t>
            </a:r>
            <a:r>
              <a:rPr lang="it-IT" sz="5600" i="1" dirty="0">
                <a:effectLst/>
                <a:latin typeface="Optima" panose="02000503060000020004" pitchFamily="2" charset="0"/>
                <a:ea typeface="Calibri" panose="020F0502020204030204" pitchFamily="34" charset="0"/>
                <a:cs typeface="Times New Roman" panose="02020603050405020304" pitchFamily="18" charset="0"/>
              </a:rPr>
              <a:t> c.p.c.)</a:t>
            </a:r>
          </a:p>
        </p:txBody>
      </p:sp>
    </p:spTree>
    <p:extLst>
      <p:ext uri="{BB962C8B-B14F-4D97-AF65-F5344CB8AC3E}">
        <p14:creationId xmlns:p14="http://schemas.microsoft.com/office/powerpoint/2010/main" val="4168819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C63A4A-AC93-0063-3A00-4609D7B1F16A}"/>
              </a:ext>
            </a:extLst>
          </p:cNvPr>
          <p:cNvSpPr>
            <a:spLocks noGrp="1"/>
          </p:cNvSpPr>
          <p:nvPr>
            <p:ph type="title"/>
          </p:nvPr>
        </p:nvSpPr>
        <p:spPr/>
        <p:txBody>
          <a:bodyPr>
            <a:normAutofit/>
          </a:bodyPr>
          <a:lstStyle/>
          <a:p>
            <a:pPr algn="ctr"/>
            <a:r>
              <a:rPr lang="it-IT" dirty="0">
                <a:solidFill>
                  <a:schemeClr val="tx1">
                    <a:lumMod val="50000"/>
                  </a:schemeClr>
                </a:solidFill>
                <a:latin typeface="Optima" panose="02000503060000020004" pitchFamily="2" charset="0"/>
              </a:rPr>
              <a:t>IL MANTRA DELL’EFFICIENZA (1)</a:t>
            </a:r>
          </a:p>
        </p:txBody>
      </p:sp>
      <p:sp>
        <p:nvSpPr>
          <p:cNvPr id="3" name="Segnaposto contenuto 2">
            <a:extLst>
              <a:ext uri="{FF2B5EF4-FFF2-40B4-BE49-F238E27FC236}">
                <a16:creationId xmlns:a16="http://schemas.microsoft.com/office/drawing/2014/main" id="{728E54F8-6ADF-2038-F75B-A94BC51ED668}"/>
              </a:ext>
            </a:extLst>
          </p:cNvPr>
          <p:cNvSpPr>
            <a:spLocks noGrp="1"/>
          </p:cNvSpPr>
          <p:nvPr>
            <p:ph idx="1"/>
          </p:nvPr>
        </p:nvSpPr>
        <p:spPr/>
        <p:txBody>
          <a:bodyPr>
            <a:normAutofit fontScale="85000" lnSpcReduction="20000"/>
          </a:bodyPr>
          <a:lstStyle/>
          <a:p>
            <a:pPr marL="0" indent="0" algn="ctr">
              <a:buNone/>
            </a:pPr>
            <a:r>
              <a:rPr lang="it-IT" sz="3100" b="1" u="sng" dirty="0">
                <a:solidFill>
                  <a:schemeClr val="bg1"/>
                </a:solidFill>
                <a:latin typeface="Optima" panose="02000503060000020004" pitchFamily="2" charset="0"/>
              </a:rPr>
              <a:t>SEMPLIFICAZIONE DEI TEMPI E DEGLI ISTITUTI</a:t>
            </a:r>
          </a:p>
          <a:p>
            <a:pPr marL="514350" indent="-514350" algn="just">
              <a:buFont typeface="+mj-lt"/>
              <a:buAutoNum type="arabicPeriod"/>
            </a:pPr>
            <a:r>
              <a:rPr lang="it-IT" sz="2800" dirty="0">
                <a:latin typeface="Optima" panose="02000503060000020004" pitchFamily="2" charset="0"/>
              </a:rPr>
              <a:t>Abrogazione della formula esecutiva</a:t>
            </a:r>
          </a:p>
          <a:p>
            <a:pPr lvl="1" algn="just">
              <a:buFont typeface="Wingdings" pitchFamily="2" charset="2"/>
              <a:buChar char="Ø"/>
            </a:pPr>
            <a:r>
              <a:rPr lang="it-IT" i="1" dirty="0">
                <a:solidFill>
                  <a:schemeClr val="bg1"/>
                </a:solidFill>
                <a:latin typeface="Optima" panose="02000503060000020004" pitchFamily="2" charset="0"/>
              </a:rPr>
              <a:t>per i precetti la cui notifica si perfezioni a far tempo dal 1° marzo 2023</a:t>
            </a:r>
          </a:p>
          <a:p>
            <a:pPr marL="514350" indent="-514350" algn="just">
              <a:buFont typeface="+mj-lt"/>
              <a:buAutoNum type="arabicPeriod"/>
            </a:pPr>
            <a:r>
              <a:rPr lang="it-IT" sz="2800" dirty="0">
                <a:latin typeface="Optima" panose="02000503060000020004" pitchFamily="2" charset="0"/>
              </a:rPr>
              <a:t>Non è più necessaria l’autorizzazione del Presidente del Tribunale per le istanze </a:t>
            </a:r>
            <a:r>
              <a:rPr lang="it-IT" sz="2800" i="1" dirty="0">
                <a:latin typeface="Optima" panose="02000503060000020004" pitchFamily="2" charset="0"/>
              </a:rPr>
              <a:t>ex</a:t>
            </a:r>
            <a:r>
              <a:rPr lang="it-IT" sz="2800" dirty="0">
                <a:latin typeface="Optima" panose="02000503060000020004" pitchFamily="2" charset="0"/>
              </a:rPr>
              <a:t> art. 492 </a:t>
            </a:r>
            <a:r>
              <a:rPr lang="it-IT" sz="2800" i="1" dirty="0">
                <a:latin typeface="Optima" panose="02000503060000020004" pitchFamily="2" charset="0"/>
              </a:rPr>
              <a:t>bis </a:t>
            </a:r>
            <a:r>
              <a:rPr lang="it-IT" sz="2800" dirty="0">
                <a:latin typeface="Optima" panose="02000503060000020004" pitchFamily="2" charset="0"/>
              </a:rPr>
              <a:t>C.P.C.</a:t>
            </a:r>
          </a:p>
          <a:p>
            <a:pPr lvl="1" algn="just">
              <a:buFont typeface="Wingdings" pitchFamily="2" charset="2"/>
              <a:buChar char="Ø"/>
            </a:pPr>
            <a:r>
              <a:rPr lang="it-IT" i="1" dirty="0">
                <a:solidFill>
                  <a:schemeClr val="bg1"/>
                </a:solidFill>
                <a:latin typeface="Optima" panose="02000503060000020004" pitchFamily="2" charset="0"/>
              </a:rPr>
              <a:t>va presentata all’Uff. Giudiziario</a:t>
            </a:r>
            <a:endParaRPr lang="it-IT" sz="2800" dirty="0">
              <a:solidFill>
                <a:schemeClr val="bg1"/>
              </a:solidFill>
              <a:latin typeface="Optima" panose="02000503060000020004" pitchFamily="2" charset="0"/>
            </a:endParaRPr>
          </a:p>
          <a:p>
            <a:pPr marL="514350" indent="-514350" algn="just">
              <a:buFont typeface="+mj-lt"/>
              <a:buAutoNum type="arabicPeriod"/>
            </a:pPr>
            <a:r>
              <a:rPr lang="it-IT" sz="2800" dirty="0">
                <a:latin typeface="Optima" panose="02000503060000020004" pitchFamily="2" charset="0"/>
              </a:rPr>
              <a:t>Sospensione del termine di efficacia del precetto in caso di ricerca telematica dei beni da pignorare</a:t>
            </a:r>
          </a:p>
          <a:p>
            <a:pPr lvl="1" algn="just">
              <a:buFont typeface="Wingdings" pitchFamily="2" charset="2"/>
              <a:buChar char="Ø"/>
            </a:pPr>
            <a:r>
              <a:rPr lang="it-IT" sz="2100" i="1" dirty="0">
                <a:solidFill>
                  <a:schemeClr val="bg1"/>
                </a:solidFill>
                <a:latin typeface="Optima" panose="02000503060000020004" pitchFamily="2" charset="0"/>
              </a:rPr>
              <a:t>al fine di evitare l’opposizione del debitore</a:t>
            </a:r>
          </a:p>
          <a:p>
            <a:pPr marL="514350" indent="-514350" algn="just">
              <a:buFont typeface="+mj-lt"/>
              <a:buAutoNum type="arabicPeriod"/>
            </a:pPr>
            <a:r>
              <a:rPr lang="it-IT" sz="2800" dirty="0">
                <a:latin typeface="Optima" panose="02000503060000020004" pitchFamily="2" charset="0"/>
              </a:rPr>
              <a:t>Requisito di forma del nuovo atto di pignoramento</a:t>
            </a:r>
          </a:p>
          <a:p>
            <a:pPr lvl="1" algn="just">
              <a:buFont typeface="Wingdings" pitchFamily="2" charset="2"/>
              <a:buChar char="Ø"/>
            </a:pPr>
            <a:r>
              <a:rPr lang="it-IT" i="1" dirty="0">
                <a:solidFill>
                  <a:schemeClr val="bg1"/>
                </a:solidFill>
                <a:latin typeface="Optima" panose="02000503060000020004" pitchFamily="2" charset="0"/>
              </a:rPr>
              <a:t>solo eventuale, con riferimento all’indicazione nell’atto di pignoramento di aver fatto istanza ex art. 492 bis C.P.C.</a:t>
            </a:r>
          </a:p>
          <a:p>
            <a:pPr marL="457200" lvl="1" indent="0" algn="just">
              <a:buNone/>
            </a:pPr>
            <a:endParaRPr lang="it-IT" sz="2100" i="1" dirty="0">
              <a:solidFill>
                <a:schemeClr val="bg1"/>
              </a:solidFill>
              <a:latin typeface="Optima" panose="02000503060000020004" pitchFamily="2" charset="0"/>
            </a:endParaRPr>
          </a:p>
        </p:txBody>
      </p:sp>
    </p:spTree>
    <p:extLst>
      <p:ext uri="{BB962C8B-B14F-4D97-AF65-F5344CB8AC3E}">
        <p14:creationId xmlns:p14="http://schemas.microsoft.com/office/powerpoint/2010/main" val="3039466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36B7F3-AAF2-024E-34DE-15D9828184C2}"/>
              </a:ext>
            </a:extLst>
          </p:cNvPr>
          <p:cNvSpPr>
            <a:spLocks noGrp="1"/>
          </p:cNvSpPr>
          <p:nvPr>
            <p:ph type="title"/>
          </p:nvPr>
        </p:nvSpPr>
        <p:spPr/>
        <p:txBody>
          <a:bodyPr/>
          <a:lstStyle/>
          <a:p>
            <a:r>
              <a:rPr lang="it-IT" dirty="0">
                <a:solidFill>
                  <a:schemeClr val="tx1">
                    <a:lumMod val="50000"/>
                  </a:schemeClr>
                </a:solidFill>
                <a:latin typeface="Optima" panose="02000503060000020004" pitchFamily="2" charset="0"/>
              </a:rPr>
              <a:t>IL MANTRA DELL’EFFICIENZA (2)</a:t>
            </a:r>
            <a:endParaRPr lang="it-IT" dirty="0"/>
          </a:p>
        </p:txBody>
      </p:sp>
      <p:sp>
        <p:nvSpPr>
          <p:cNvPr id="3" name="Segnaposto contenuto 2">
            <a:extLst>
              <a:ext uri="{FF2B5EF4-FFF2-40B4-BE49-F238E27FC236}">
                <a16:creationId xmlns:a16="http://schemas.microsoft.com/office/drawing/2014/main" id="{ACB92D9B-87FA-FC9D-00C5-45242D114DC2}"/>
              </a:ext>
            </a:extLst>
          </p:cNvPr>
          <p:cNvSpPr>
            <a:spLocks noGrp="1"/>
          </p:cNvSpPr>
          <p:nvPr>
            <p:ph idx="1"/>
          </p:nvPr>
        </p:nvSpPr>
        <p:spPr/>
        <p:txBody>
          <a:bodyPr>
            <a:normAutofit fontScale="77500" lnSpcReduction="20000"/>
          </a:bodyPr>
          <a:lstStyle/>
          <a:p>
            <a:pPr marL="514350" indent="-514350" algn="just">
              <a:buFont typeface="+mj-lt"/>
              <a:buAutoNum type="arabicPeriod" startAt="5"/>
            </a:pPr>
            <a:r>
              <a:rPr lang="it-IT" sz="2600" dirty="0">
                <a:latin typeface="Optima" panose="02000503060000020004" pitchFamily="2" charset="0"/>
              </a:rPr>
              <a:t>Accelerazione dei tempi nell’espropriazione immobiliare</a:t>
            </a:r>
          </a:p>
          <a:p>
            <a:pPr lvl="1" algn="just">
              <a:buFont typeface="Wingdings" pitchFamily="2" charset="2"/>
              <a:buChar char="Ø"/>
            </a:pPr>
            <a:r>
              <a:rPr lang="it-IT" sz="2200" i="1" dirty="0">
                <a:solidFill>
                  <a:schemeClr val="bg1"/>
                </a:solidFill>
                <a:latin typeface="Optima" panose="02000503060000020004" pitchFamily="2" charset="0"/>
              </a:rPr>
              <a:t>Eliminazione del termine dei 60 gg. per il deposito della documentazione ipocatastale da depositarsi quindi con l’istanza di vendita</a:t>
            </a:r>
          </a:p>
          <a:p>
            <a:pPr lvl="1" algn="just">
              <a:buFont typeface="Wingdings" pitchFamily="2" charset="2"/>
              <a:buChar char="Ø"/>
            </a:pPr>
            <a:r>
              <a:rPr lang="it-IT" sz="2200" i="1" dirty="0">
                <a:solidFill>
                  <a:schemeClr val="bg1"/>
                </a:solidFill>
                <a:latin typeface="Optima" panose="02000503060000020004" pitchFamily="2" charset="0"/>
              </a:rPr>
              <a:t>Nomina anticipata del Custode (559 C.P.C.) contestuale a quella dello Stimatore</a:t>
            </a:r>
          </a:p>
          <a:p>
            <a:pPr lvl="1" algn="just">
              <a:buFont typeface="Wingdings" pitchFamily="2" charset="2"/>
              <a:buChar char="Ø"/>
            </a:pPr>
            <a:r>
              <a:rPr lang="it-IT" sz="2200" i="1" dirty="0">
                <a:solidFill>
                  <a:schemeClr val="bg1"/>
                </a:solidFill>
                <a:latin typeface="Optima" panose="02000503060000020004" pitchFamily="2" charset="0"/>
              </a:rPr>
              <a:t>Almeno 3 esperimenti di vendita nell’arco di 1 anno</a:t>
            </a:r>
            <a:endParaRPr lang="it-IT" sz="2600" i="1" dirty="0">
              <a:solidFill>
                <a:schemeClr val="bg1"/>
              </a:solidFill>
              <a:latin typeface="Optima" panose="02000503060000020004" pitchFamily="2" charset="0"/>
            </a:endParaRPr>
          </a:p>
          <a:p>
            <a:pPr marL="514350" indent="-514350" algn="just">
              <a:buFont typeface="+mj-lt"/>
              <a:buAutoNum type="arabicPeriod" startAt="5"/>
            </a:pPr>
            <a:r>
              <a:rPr lang="it-IT" sz="2600" dirty="0">
                <a:latin typeface="Optima" panose="02000503060000020004" pitchFamily="2" charset="0"/>
              </a:rPr>
              <a:t>Nuovo modo della custodia </a:t>
            </a:r>
            <a:r>
              <a:rPr lang="it-IT" sz="2600" i="1" dirty="0">
                <a:latin typeface="Optima" panose="02000503060000020004" pitchFamily="2" charset="0"/>
              </a:rPr>
              <a:t>ex</a:t>
            </a:r>
            <a:r>
              <a:rPr lang="it-IT" sz="2600" dirty="0">
                <a:latin typeface="Optima" panose="02000503060000020004" pitchFamily="2" charset="0"/>
              </a:rPr>
              <a:t> art. 560 C.P.C.</a:t>
            </a:r>
            <a:endParaRPr lang="it-IT" sz="2600" i="1" dirty="0">
              <a:latin typeface="Optima" panose="02000503060000020004" pitchFamily="2" charset="0"/>
            </a:endParaRPr>
          </a:p>
          <a:p>
            <a:pPr lvl="1" algn="just">
              <a:buFont typeface="Wingdings" pitchFamily="2" charset="2"/>
              <a:buChar char="Ø"/>
            </a:pPr>
            <a:r>
              <a:rPr lang="it-IT" sz="2200" i="1" dirty="0">
                <a:solidFill>
                  <a:schemeClr val="bg1"/>
                </a:solidFill>
                <a:latin typeface="Optima" panose="02000503060000020004" pitchFamily="2" charset="0"/>
              </a:rPr>
              <a:t>Conferma del doppio binario e ordine di liberazione affidato al Custode</a:t>
            </a:r>
          </a:p>
          <a:p>
            <a:pPr marL="514350" indent="-514350" algn="just">
              <a:buFont typeface="+mj-lt"/>
              <a:buAutoNum type="arabicPeriod" startAt="5"/>
            </a:pPr>
            <a:r>
              <a:rPr lang="it-IT" sz="2600" dirty="0">
                <a:latin typeface="Optima" panose="02000503060000020004" pitchFamily="2" charset="0"/>
              </a:rPr>
              <a:t>«Stabilizzazione» degli atti </a:t>
            </a:r>
            <a:r>
              <a:rPr lang="it-IT" sz="2600" i="1" dirty="0">
                <a:latin typeface="Optima" panose="02000503060000020004" pitchFamily="2" charset="0"/>
              </a:rPr>
              <a:t>ex</a:t>
            </a:r>
            <a:r>
              <a:rPr lang="it-IT" sz="2600" dirty="0">
                <a:latin typeface="Optima" panose="02000503060000020004" pitchFamily="2" charset="0"/>
              </a:rPr>
              <a:t> art. 591 </a:t>
            </a:r>
            <a:r>
              <a:rPr lang="it-IT" sz="2600" i="1" dirty="0">
                <a:latin typeface="Optima" panose="02000503060000020004" pitchFamily="2" charset="0"/>
              </a:rPr>
              <a:t>ter </a:t>
            </a:r>
            <a:r>
              <a:rPr lang="it-IT" sz="2600" dirty="0">
                <a:latin typeface="Optima" panose="02000503060000020004" pitchFamily="2" charset="0"/>
              </a:rPr>
              <a:t>C.P.C.</a:t>
            </a:r>
            <a:endParaRPr lang="it-IT" sz="2200" i="1" dirty="0">
              <a:solidFill>
                <a:schemeClr val="bg1"/>
              </a:solidFill>
              <a:latin typeface="Optima" panose="02000503060000020004" pitchFamily="2" charset="0"/>
            </a:endParaRPr>
          </a:p>
          <a:p>
            <a:pPr lvl="1" algn="just">
              <a:buFont typeface="Wingdings" pitchFamily="2" charset="2"/>
              <a:buChar char="Ø"/>
            </a:pPr>
            <a:r>
              <a:rPr lang="it-IT" sz="2200" i="1" dirty="0">
                <a:solidFill>
                  <a:schemeClr val="bg1"/>
                </a:solidFill>
                <a:latin typeface="Optima" panose="02000503060000020004" pitchFamily="2" charset="0"/>
              </a:rPr>
              <a:t>Reclamo avverso atti del Delegato entro 20 gg., sul quale decide il G.E. con ordinanza opponibile ex art. 617 C.P.C.</a:t>
            </a:r>
          </a:p>
          <a:p>
            <a:pPr lvl="1" algn="just">
              <a:buFont typeface="Wingdings" pitchFamily="2" charset="2"/>
              <a:buChar char="Ø"/>
            </a:pPr>
            <a:r>
              <a:rPr lang="it-IT" sz="2200" i="1" dirty="0">
                <a:solidFill>
                  <a:schemeClr val="bg1"/>
                </a:solidFill>
                <a:latin typeface="Optima" panose="02000503060000020004" pitchFamily="2" charset="0"/>
              </a:rPr>
              <a:t>Problematiche legate alle modalità di comunicazioni del verbale di aggiudicazione e concetto di interessati a tale comunicazione (colui che ha manifestato un concreto ed effettivo interesse)</a:t>
            </a:r>
          </a:p>
          <a:p>
            <a:pPr marL="514350" indent="-514350" algn="just">
              <a:buFont typeface="+mj-lt"/>
              <a:buAutoNum type="arabicPeriod" startAt="5"/>
            </a:pPr>
            <a:r>
              <a:rPr lang="it-IT" sz="2600" dirty="0">
                <a:latin typeface="Optima" panose="02000503060000020004" pitchFamily="2" charset="0"/>
              </a:rPr>
              <a:t>La vendita diretta</a:t>
            </a:r>
          </a:p>
          <a:p>
            <a:pPr marL="0" indent="0">
              <a:buNone/>
            </a:pPr>
            <a:endParaRPr lang="it-IT" dirty="0"/>
          </a:p>
        </p:txBody>
      </p:sp>
    </p:spTree>
    <p:extLst>
      <p:ext uri="{BB962C8B-B14F-4D97-AF65-F5344CB8AC3E}">
        <p14:creationId xmlns:p14="http://schemas.microsoft.com/office/powerpoint/2010/main" val="3952961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47A92A-AC5A-49F4-AB6C-4DC043B685F8}"/>
              </a:ext>
            </a:extLst>
          </p:cNvPr>
          <p:cNvSpPr>
            <a:spLocks noGrp="1"/>
          </p:cNvSpPr>
          <p:nvPr>
            <p:ph type="title"/>
          </p:nvPr>
        </p:nvSpPr>
        <p:spPr/>
        <p:txBody>
          <a:bodyPr>
            <a:noAutofit/>
          </a:bodyPr>
          <a:lstStyle/>
          <a:p>
            <a:r>
              <a:rPr lang="it-IT" dirty="0">
                <a:solidFill>
                  <a:schemeClr val="tx1">
                    <a:lumMod val="50000"/>
                  </a:schemeClr>
                </a:solidFill>
                <a:latin typeface="Optima" panose="02000503060000020004" pitchFamily="2" charset="0"/>
              </a:rPr>
              <a:t>IL MANTRA DELL’EFFICIENZA (3)</a:t>
            </a:r>
            <a:endParaRPr lang="it-IT" dirty="0">
              <a:solidFill>
                <a:schemeClr val="tx1">
                  <a:lumMod val="50000"/>
                </a:schemeClr>
              </a:solidFill>
            </a:endParaRPr>
          </a:p>
        </p:txBody>
      </p:sp>
      <p:sp>
        <p:nvSpPr>
          <p:cNvPr id="3" name="Segnaposto contenuto 2">
            <a:extLst>
              <a:ext uri="{FF2B5EF4-FFF2-40B4-BE49-F238E27FC236}">
                <a16:creationId xmlns:a16="http://schemas.microsoft.com/office/drawing/2014/main" id="{E8E68DF9-24EE-74AC-731E-0CE407463BD5}"/>
              </a:ext>
            </a:extLst>
          </p:cNvPr>
          <p:cNvSpPr>
            <a:spLocks noGrp="1"/>
          </p:cNvSpPr>
          <p:nvPr>
            <p:ph idx="1"/>
          </p:nvPr>
        </p:nvSpPr>
        <p:spPr/>
        <p:txBody>
          <a:bodyPr>
            <a:normAutofit fontScale="70000" lnSpcReduction="20000"/>
          </a:bodyPr>
          <a:lstStyle/>
          <a:p>
            <a:pPr marL="0" indent="0" algn="ctr">
              <a:buNone/>
            </a:pPr>
            <a:r>
              <a:rPr lang="it-IT" sz="2800" b="1" u="sng" dirty="0">
                <a:solidFill>
                  <a:schemeClr val="bg1"/>
                </a:solidFill>
                <a:latin typeface="Optima" panose="02000503060000020004" pitchFamily="2" charset="0"/>
              </a:rPr>
              <a:t>CENTRALITÀ DELLE PROFESSIONALITÀ</a:t>
            </a:r>
          </a:p>
          <a:p>
            <a:pPr marL="0" indent="0" algn="ctr">
              <a:buNone/>
            </a:pPr>
            <a:r>
              <a:rPr lang="it-IT" sz="2800" b="1" u="sng" dirty="0">
                <a:solidFill>
                  <a:schemeClr val="bg1"/>
                </a:solidFill>
                <a:latin typeface="Optima" panose="02000503060000020004" pitchFamily="2" charset="0"/>
              </a:rPr>
              <a:t>DEGLI AUSILIARI DEL G.E.</a:t>
            </a:r>
            <a:endParaRPr lang="it-IT" sz="2800" dirty="0">
              <a:solidFill>
                <a:schemeClr val="bg1"/>
              </a:solidFill>
              <a:latin typeface="Optima" panose="02000503060000020004" pitchFamily="2" charset="0"/>
            </a:endParaRPr>
          </a:p>
          <a:p>
            <a:pPr algn="just"/>
            <a:r>
              <a:rPr lang="it-IT" sz="2800" dirty="0">
                <a:latin typeface="Optima" panose="02000503060000020004" pitchFamily="2" charset="0"/>
              </a:rPr>
              <a:t>Valorizzazione del ruolo dei professionisti ausiliari</a:t>
            </a:r>
          </a:p>
          <a:p>
            <a:pPr algn="just"/>
            <a:r>
              <a:rPr lang="it-IT" sz="2800" dirty="0">
                <a:latin typeface="Optima" panose="02000503060000020004" pitchFamily="2" charset="0"/>
              </a:rPr>
              <a:t>Delega di funzioni tipicamente giurisdizionali come chiave di svolta per l’efficienza del procedimento</a:t>
            </a:r>
          </a:p>
          <a:p>
            <a:pPr algn="just"/>
            <a:r>
              <a:rPr lang="it-IT" sz="2800" dirty="0">
                <a:latin typeface="Optima" panose="02000503060000020004" pitchFamily="2" charset="0"/>
              </a:rPr>
              <a:t>Interventi sul Custode </a:t>
            </a:r>
            <a:r>
              <a:rPr lang="it-IT" sz="2800" i="1" dirty="0">
                <a:latin typeface="Optima" panose="02000503060000020004" pitchFamily="2" charset="0"/>
              </a:rPr>
              <a:t>(nomina anticipata)</a:t>
            </a:r>
          </a:p>
          <a:p>
            <a:pPr algn="just"/>
            <a:r>
              <a:rPr lang="it-IT" sz="2800" dirty="0">
                <a:latin typeface="Optima" panose="02000503060000020004" pitchFamily="2" charset="0"/>
              </a:rPr>
              <a:t>Interventi sul Delegato </a:t>
            </a:r>
            <a:r>
              <a:rPr lang="it-IT" sz="2800" i="1" dirty="0">
                <a:latin typeface="Optima" panose="02000503060000020004" pitchFamily="2" charset="0"/>
              </a:rPr>
              <a:t>(nuove funzioni: ad es. la fase distributiva) </a:t>
            </a:r>
          </a:p>
          <a:p>
            <a:pPr lvl="1" algn="just">
              <a:buFont typeface="Wingdings" pitchFamily="2" charset="2"/>
              <a:buChar char="Ø"/>
            </a:pPr>
            <a:r>
              <a:rPr lang="it-IT" sz="2300" dirty="0">
                <a:solidFill>
                  <a:schemeClr val="bg1"/>
                </a:solidFill>
                <a:latin typeface="Optima" panose="02000503060000020004" pitchFamily="2" charset="0"/>
              </a:rPr>
              <a:t>«Comparizione» avanti il Delegato, e non più udienza avanti il G.E., per l’approvazione del progetto di riparto</a:t>
            </a:r>
          </a:p>
          <a:p>
            <a:pPr lvl="1" algn="just">
              <a:buFont typeface="Wingdings" pitchFamily="2" charset="2"/>
              <a:buChar char="Ø"/>
            </a:pPr>
            <a:r>
              <a:rPr lang="it-IT" sz="2300" dirty="0">
                <a:solidFill>
                  <a:schemeClr val="bg1"/>
                </a:solidFill>
                <a:latin typeface="Optima" panose="02000503060000020004" pitchFamily="2" charset="0"/>
              </a:rPr>
              <a:t>Mancata comparizione delle parti o non opposizione comporta l’approvazione dello stesso</a:t>
            </a:r>
          </a:p>
          <a:p>
            <a:pPr lvl="1" algn="just">
              <a:buFont typeface="Wingdings" pitchFamily="2" charset="2"/>
              <a:buChar char="Ø"/>
            </a:pPr>
            <a:r>
              <a:rPr lang="it-IT" sz="2300" dirty="0">
                <a:solidFill>
                  <a:schemeClr val="bg1"/>
                </a:solidFill>
                <a:latin typeface="Optima" panose="02000503060000020004" pitchFamily="2" charset="0"/>
              </a:rPr>
              <a:t>Tempi stretti al Delegato per evitare la c.d. «stagnazione» del denaro </a:t>
            </a:r>
            <a:r>
              <a:rPr lang="it-IT" sz="2300" i="1" dirty="0">
                <a:solidFill>
                  <a:schemeClr val="bg1"/>
                </a:solidFill>
                <a:latin typeface="Optima" panose="02000503060000020004" pitchFamily="2" charset="0"/>
              </a:rPr>
              <a:t>(30 gg. provvede secondo le direttive del G.E, entro 7 gg. deve provvedere ai pagamenti)</a:t>
            </a:r>
          </a:p>
        </p:txBody>
      </p:sp>
    </p:spTree>
    <p:extLst>
      <p:ext uri="{BB962C8B-B14F-4D97-AF65-F5344CB8AC3E}">
        <p14:creationId xmlns:p14="http://schemas.microsoft.com/office/powerpoint/2010/main" val="3435767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3DDAB1-3E09-6EE7-7429-550D92D95280}"/>
              </a:ext>
            </a:extLst>
          </p:cNvPr>
          <p:cNvSpPr>
            <a:spLocks noGrp="1"/>
          </p:cNvSpPr>
          <p:nvPr>
            <p:ph type="title"/>
          </p:nvPr>
        </p:nvSpPr>
        <p:spPr/>
        <p:txBody>
          <a:bodyPr/>
          <a:lstStyle/>
          <a:p>
            <a:r>
              <a:rPr lang="it-IT" dirty="0">
                <a:solidFill>
                  <a:schemeClr val="tx1">
                    <a:lumMod val="50000"/>
                  </a:schemeClr>
                </a:solidFill>
                <a:latin typeface="Optima" panose="02000503060000020004" pitchFamily="2" charset="0"/>
              </a:rPr>
              <a:t>LA VENDITA DIRETTA (1)</a:t>
            </a:r>
          </a:p>
        </p:txBody>
      </p:sp>
      <p:sp>
        <p:nvSpPr>
          <p:cNvPr id="3" name="Segnaposto contenuto 2">
            <a:extLst>
              <a:ext uri="{FF2B5EF4-FFF2-40B4-BE49-F238E27FC236}">
                <a16:creationId xmlns:a16="http://schemas.microsoft.com/office/drawing/2014/main" id="{20B4FE78-251B-CB0A-59DC-A538B9EC1443}"/>
              </a:ext>
            </a:extLst>
          </p:cNvPr>
          <p:cNvSpPr>
            <a:spLocks noGrp="1"/>
          </p:cNvSpPr>
          <p:nvPr>
            <p:ph idx="1"/>
          </p:nvPr>
        </p:nvSpPr>
        <p:spPr/>
        <p:txBody>
          <a:bodyPr>
            <a:normAutofit fontScale="92500" lnSpcReduction="20000"/>
          </a:bodyPr>
          <a:lstStyle/>
          <a:p>
            <a:pPr algn="just"/>
            <a:r>
              <a:rPr lang="it-IT" dirty="0">
                <a:latin typeface="Optima" panose="02000503060000020004" pitchFamily="2" charset="0"/>
              </a:rPr>
              <a:t>Art. 568 </a:t>
            </a:r>
            <a:r>
              <a:rPr lang="it-IT" i="1" dirty="0">
                <a:latin typeface="Optima" panose="02000503060000020004" pitchFamily="2" charset="0"/>
              </a:rPr>
              <a:t>bis</a:t>
            </a:r>
            <a:r>
              <a:rPr lang="it-IT" dirty="0">
                <a:latin typeface="Optima" panose="02000503060000020004" pitchFamily="2" charset="0"/>
              </a:rPr>
              <a:t> C.P.C.: </a:t>
            </a:r>
            <a:r>
              <a:rPr lang="it-IT" u="sng" dirty="0">
                <a:latin typeface="Optima" panose="02000503060000020004" pitchFamily="2" charset="0"/>
              </a:rPr>
              <a:t>vendita diretta</a:t>
            </a:r>
            <a:r>
              <a:rPr lang="it-IT" dirty="0">
                <a:latin typeface="Optima" panose="02000503060000020004" pitchFamily="2" charset="0"/>
              </a:rPr>
              <a:t> / Art. 569 </a:t>
            </a:r>
            <a:r>
              <a:rPr lang="it-IT" i="1" dirty="0">
                <a:latin typeface="Optima" panose="02000503060000020004" pitchFamily="2" charset="0"/>
              </a:rPr>
              <a:t>bis</a:t>
            </a:r>
            <a:r>
              <a:rPr lang="it-IT" dirty="0">
                <a:latin typeface="Optima" panose="02000503060000020004" pitchFamily="2" charset="0"/>
              </a:rPr>
              <a:t> C.P.C.: </a:t>
            </a:r>
            <a:r>
              <a:rPr lang="it-IT" u="sng" dirty="0">
                <a:latin typeface="Optima" panose="02000503060000020004" pitchFamily="2" charset="0"/>
              </a:rPr>
              <a:t>modalità della vendita diretta</a:t>
            </a:r>
            <a:r>
              <a:rPr lang="it-IT" dirty="0">
                <a:latin typeface="Optima" panose="02000503060000020004" pitchFamily="2" charset="0"/>
              </a:rPr>
              <a:t> / Art. 591 </a:t>
            </a:r>
            <a:r>
              <a:rPr lang="it-IT" i="1" dirty="0">
                <a:latin typeface="Optima" panose="02000503060000020004" pitchFamily="2" charset="0"/>
              </a:rPr>
              <a:t>bis</a:t>
            </a:r>
            <a:r>
              <a:rPr lang="it-IT" dirty="0">
                <a:latin typeface="Optima" panose="02000503060000020004" pitchFamily="2" charset="0"/>
              </a:rPr>
              <a:t>, commi 12 e 13, C.P.C.: </a:t>
            </a:r>
            <a:r>
              <a:rPr lang="it-IT" u="sng" dirty="0">
                <a:latin typeface="Optima" panose="02000503060000020004" pitchFamily="2" charset="0"/>
              </a:rPr>
              <a:t>attività del delegato in caso di vendita diretta</a:t>
            </a:r>
          </a:p>
          <a:p>
            <a:pPr algn="just"/>
            <a:r>
              <a:rPr lang="it-IT" dirty="0">
                <a:solidFill>
                  <a:schemeClr val="tx2">
                    <a:lumMod val="10000"/>
                  </a:schemeClr>
                </a:solidFill>
                <a:latin typeface="Optima" panose="02000503060000020004" pitchFamily="2" charset="0"/>
              </a:rPr>
              <a:t>Poco appetibile</a:t>
            </a:r>
          </a:p>
          <a:p>
            <a:pPr algn="just"/>
            <a:r>
              <a:rPr lang="it-IT" dirty="0">
                <a:solidFill>
                  <a:schemeClr val="tx2">
                    <a:lumMod val="10000"/>
                  </a:schemeClr>
                </a:solidFill>
                <a:latin typeface="Optima" panose="02000503060000020004" pitchFamily="2" charset="0"/>
              </a:rPr>
              <a:t>Tra opportunità per l’esecutato e difficoltà di applicazione</a:t>
            </a:r>
          </a:p>
          <a:p>
            <a:pPr lvl="1" algn="just">
              <a:buFont typeface="Wingdings" pitchFamily="2" charset="2"/>
              <a:buChar char="Ø"/>
            </a:pPr>
            <a:r>
              <a:rPr lang="it-IT" dirty="0">
                <a:latin typeface="Optima" panose="02000503060000020004" pitchFamily="2" charset="0"/>
              </a:rPr>
              <a:t>«come salvare la casa all’asta» / «…senza passare per l’asta…» / «viene effettuata direttamente tra debitore e acquirente»</a:t>
            </a:r>
          </a:p>
          <a:p>
            <a:pPr lvl="2" algn="just">
              <a:buFont typeface="Wingdings" pitchFamily="2" charset="2"/>
              <a:buChar char="ü"/>
            </a:pPr>
            <a:r>
              <a:rPr lang="it-IT" dirty="0">
                <a:solidFill>
                  <a:schemeClr val="bg1"/>
                </a:solidFill>
                <a:latin typeface="Optima" panose="02000503060000020004" pitchFamily="2" charset="0"/>
              </a:rPr>
              <a:t>Può evitare l’asta </a:t>
            </a:r>
            <a:r>
              <a:rPr lang="it-IT" i="1" dirty="0">
                <a:solidFill>
                  <a:schemeClr val="bg1"/>
                </a:solidFill>
                <a:latin typeface="Optima" panose="02000503060000020004" pitchFamily="2" charset="0"/>
              </a:rPr>
              <a:t>(</a:t>
            </a:r>
            <a:r>
              <a:rPr lang="it-IT" i="1" dirty="0" err="1">
                <a:solidFill>
                  <a:schemeClr val="bg1"/>
                </a:solidFill>
                <a:latin typeface="Optima" panose="02000503060000020004" pitchFamily="2" charset="0"/>
              </a:rPr>
              <a:t>rectius</a:t>
            </a:r>
            <a:r>
              <a:rPr lang="it-IT" i="1" dirty="0">
                <a:solidFill>
                  <a:schemeClr val="bg1"/>
                </a:solidFill>
                <a:latin typeface="Optima" panose="02000503060000020004" pitchFamily="2" charset="0"/>
              </a:rPr>
              <a:t> la gara)</a:t>
            </a:r>
            <a:r>
              <a:rPr lang="it-IT" dirty="0">
                <a:solidFill>
                  <a:schemeClr val="bg1"/>
                </a:solidFill>
                <a:latin typeface="Optima" panose="02000503060000020004" pitchFamily="2" charset="0"/>
              </a:rPr>
              <a:t> solo sei i creditori non sono contrari i quali potrebbero avere interesse a lasciare andare in asta l’immobile laddove le prospettive di realizzo del bene siano superiori a quelle del prezzo base </a:t>
            </a:r>
            <a:r>
              <a:rPr lang="it-IT" i="1" dirty="0">
                <a:solidFill>
                  <a:schemeClr val="bg1"/>
                </a:solidFill>
                <a:latin typeface="Optima" panose="02000503060000020004" pitchFamily="2" charset="0"/>
              </a:rPr>
              <a:t>(anche l’esecutato potrebbe avere lo stesso interesse…).</a:t>
            </a:r>
          </a:p>
          <a:p>
            <a:pPr lvl="2" algn="just">
              <a:buFont typeface="Wingdings" pitchFamily="2" charset="2"/>
              <a:buChar char="ü"/>
            </a:pPr>
            <a:r>
              <a:rPr lang="it-IT" dirty="0">
                <a:solidFill>
                  <a:schemeClr val="bg1"/>
                </a:solidFill>
                <a:latin typeface="Optima" panose="02000503060000020004" pitchFamily="2" charset="0"/>
              </a:rPr>
              <a:t>La vendita diretta non «salva» la casa poiché va comunque venduta.</a:t>
            </a:r>
          </a:p>
          <a:p>
            <a:pPr lvl="2" algn="just">
              <a:buFont typeface="Wingdings" pitchFamily="2" charset="2"/>
              <a:buChar char="ü"/>
            </a:pPr>
            <a:r>
              <a:rPr lang="it-IT" dirty="0">
                <a:solidFill>
                  <a:schemeClr val="bg1"/>
                </a:solidFill>
                <a:latin typeface="Optima" panose="02000503060000020004" pitchFamily="2" charset="0"/>
              </a:rPr>
              <a:t>Se il bene deve essere venduto allora bisogna che lo sia al meglio; ecco perché la vendita diretta potrebbe non essere naturalmente conveniente per l’esecutato.</a:t>
            </a:r>
          </a:p>
        </p:txBody>
      </p:sp>
    </p:spTree>
    <p:extLst>
      <p:ext uri="{BB962C8B-B14F-4D97-AF65-F5344CB8AC3E}">
        <p14:creationId xmlns:p14="http://schemas.microsoft.com/office/powerpoint/2010/main" val="309165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B89DD1-3886-229B-559B-D094E291F702}"/>
              </a:ext>
            </a:extLst>
          </p:cNvPr>
          <p:cNvSpPr>
            <a:spLocks noGrp="1"/>
          </p:cNvSpPr>
          <p:nvPr>
            <p:ph type="title"/>
          </p:nvPr>
        </p:nvSpPr>
        <p:spPr/>
        <p:txBody>
          <a:bodyPr/>
          <a:lstStyle/>
          <a:p>
            <a:r>
              <a:rPr lang="it-IT" dirty="0">
                <a:solidFill>
                  <a:schemeClr val="tx1">
                    <a:lumMod val="50000"/>
                  </a:schemeClr>
                </a:solidFill>
                <a:latin typeface="Optima" panose="02000503060000020004" pitchFamily="2" charset="0"/>
              </a:rPr>
              <a:t>LA VENDITA DIRETTA (2)</a:t>
            </a:r>
            <a:endParaRPr lang="it-IT" dirty="0">
              <a:solidFill>
                <a:schemeClr val="tx1">
                  <a:lumMod val="50000"/>
                </a:schemeClr>
              </a:solidFill>
            </a:endParaRPr>
          </a:p>
        </p:txBody>
      </p:sp>
      <p:sp>
        <p:nvSpPr>
          <p:cNvPr id="3" name="Segnaposto contenuto 2">
            <a:extLst>
              <a:ext uri="{FF2B5EF4-FFF2-40B4-BE49-F238E27FC236}">
                <a16:creationId xmlns:a16="http://schemas.microsoft.com/office/drawing/2014/main" id="{31986064-375E-CFF6-AAB7-062CF7DED284}"/>
              </a:ext>
            </a:extLst>
          </p:cNvPr>
          <p:cNvSpPr>
            <a:spLocks noGrp="1"/>
          </p:cNvSpPr>
          <p:nvPr>
            <p:ph idx="1"/>
          </p:nvPr>
        </p:nvSpPr>
        <p:spPr/>
        <p:txBody>
          <a:bodyPr>
            <a:normAutofit fontScale="85000" lnSpcReduction="20000"/>
          </a:bodyPr>
          <a:lstStyle/>
          <a:p>
            <a:pPr algn="just">
              <a:buFont typeface="Wingdings" pitchFamily="2" charset="2"/>
              <a:buChar char="Ø"/>
            </a:pPr>
            <a:r>
              <a:rPr lang="it-IT" dirty="0">
                <a:solidFill>
                  <a:schemeClr val="tx2">
                    <a:lumMod val="10000"/>
                  </a:schemeClr>
                </a:solidFill>
                <a:latin typeface="Optima" panose="02000503060000020004" pitchFamily="2" charset="0"/>
              </a:rPr>
              <a:t> Strumento inutile?</a:t>
            </a:r>
          </a:p>
          <a:p>
            <a:pPr lvl="1" algn="just">
              <a:buFont typeface="Wingdings" pitchFamily="2" charset="2"/>
              <a:buChar char="ü"/>
            </a:pPr>
            <a:r>
              <a:rPr lang="it-IT" dirty="0">
                <a:latin typeface="Optima" panose="02000503060000020004" pitchFamily="2" charset="0"/>
              </a:rPr>
              <a:t>Anche prima della sua introduzione, nulla osta va a che le parti si accordassero in tal senso: la vendita notarile presupponeva ovviamente la rinuncia agli atti esecutivi pressoché contestuale</a:t>
            </a:r>
          </a:p>
          <a:p>
            <a:pPr lvl="1" algn="just">
              <a:buFont typeface="Wingdings" pitchFamily="2" charset="2"/>
              <a:buChar char="ü"/>
            </a:pPr>
            <a:r>
              <a:rPr lang="it-IT" dirty="0">
                <a:latin typeface="Optima" panose="02000503060000020004" pitchFamily="2" charset="0"/>
              </a:rPr>
              <a:t>Tempi strettissimi per procedere</a:t>
            </a:r>
          </a:p>
          <a:p>
            <a:pPr algn="just">
              <a:buFont typeface="Wingdings" pitchFamily="2" charset="2"/>
              <a:buChar char="Ø"/>
            </a:pPr>
            <a:r>
              <a:rPr lang="it-IT" dirty="0">
                <a:solidFill>
                  <a:schemeClr val="tx2">
                    <a:lumMod val="10000"/>
                  </a:schemeClr>
                </a:solidFill>
                <a:latin typeface="Optima" panose="02000503060000020004" pitchFamily="2" charset="0"/>
              </a:rPr>
              <a:t>Strumento complesso?</a:t>
            </a:r>
          </a:p>
          <a:p>
            <a:pPr lvl="1" algn="just">
              <a:buFont typeface="Wingdings" pitchFamily="2" charset="2"/>
              <a:buChar char="ü"/>
            </a:pPr>
            <a:r>
              <a:rPr lang="it-IT" dirty="0">
                <a:latin typeface="Optima" panose="02000503060000020004" pitchFamily="2" charset="0"/>
              </a:rPr>
              <a:t>Non è affatto automatica poiché il debitore deve:</a:t>
            </a:r>
          </a:p>
          <a:p>
            <a:pPr marL="914400" lvl="1" indent="-457200" algn="just">
              <a:buFont typeface="+mj-lt"/>
              <a:buAutoNum type="arabicPeriod"/>
            </a:pPr>
            <a:r>
              <a:rPr lang="it-IT" dirty="0">
                <a:latin typeface="Optima" panose="02000503060000020004" pitchFamily="2" charset="0"/>
              </a:rPr>
              <a:t>Fare istanza al G.E. </a:t>
            </a:r>
            <a:r>
              <a:rPr lang="it-IT" i="1" dirty="0">
                <a:latin typeface="Optima" panose="02000503060000020004" pitchFamily="2" charset="0"/>
              </a:rPr>
              <a:t>(anche personalmente?)</a:t>
            </a:r>
            <a:r>
              <a:rPr lang="it-IT" dirty="0">
                <a:latin typeface="Optima" panose="02000503060000020004" pitchFamily="2" charset="0"/>
              </a:rPr>
              <a:t> perentoriamente prima che la vendita venga delegata ad un professionista </a:t>
            </a:r>
            <a:r>
              <a:rPr lang="it-IT" i="1" dirty="0">
                <a:latin typeface="Optima" panose="02000503060000020004" pitchFamily="2" charset="0"/>
              </a:rPr>
              <a:t>(udienza 569 C.P.C.) (10 gg. prima di tale udienza)</a:t>
            </a:r>
          </a:p>
          <a:p>
            <a:pPr marL="914400" lvl="1" indent="-457200" algn="just">
              <a:buFont typeface="+mj-lt"/>
              <a:buAutoNum type="arabicPeriod"/>
            </a:pPr>
            <a:r>
              <a:rPr lang="it-IT" dirty="0">
                <a:latin typeface="Optima" panose="02000503060000020004" pitchFamily="2" charset="0"/>
              </a:rPr>
              <a:t>Documentare un’offerta irrevocabile </a:t>
            </a:r>
            <a:r>
              <a:rPr lang="it-IT" i="1" dirty="0">
                <a:latin typeface="Optima" panose="02000503060000020004" pitchFamily="2" charset="0"/>
              </a:rPr>
              <a:t>(per almeno 120 gg.) </a:t>
            </a:r>
            <a:r>
              <a:rPr lang="it-IT" dirty="0">
                <a:latin typeface="Optima" panose="02000503060000020004" pitchFamily="2" charset="0"/>
              </a:rPr>
              <a:t>di acquisto non inferiore al valore di stima</a:t>
            </a:r>
          </a:p>
          <a:p>
            <a:pPr marL="914400" lvl="1" indent="-457200" algn="just">
              <a:buFont typeface="+mj-lt"/>
              <a:buAutoNum type="arabicPeriod"/>
            </a:pPr>
            <a:r>
              <a:rPr lang="it-IT" dirty="0">
                <a:latin typeface="Optima" panose="02000503060000020004" pitchFamily="2" charset="0"/>
              </a:rPr>
              <a:t>Versare la cauzione per un importo non inferiore a 1/10 del prezzo offerto</a:t>
            </a:r>
          </a:p>
          <a:p>
            <a:pPr marL="914400" lvl="1" indent="-457200" algn="just">
              <a:buFont typeface="+mj-lt"/>
              <a:buAutoNum type="arabicPeriod"/>
            </a:pPr>
            <a:r>
              <a:rPr lang="it-IT" dirty="0">
                <a:latin typeface="Optima" panose="02000503060000020004" pitchFamily="2" charset="0"/>
              </a:rPr>
              <a:t>Notificare «Istanza e Offerta» almeno 5 gg. prima dell’udienza 569 C.P.C.</a:t>
            </a:r>
          </a:p>
          <a:p>
            <a:pPr marL="914400" lvl="1" indent="-457200" algn="just">
              <a:buFont typeface="+mj-lt"/>
              <a:buAutoNum type="arabicPeriod"/>
            </a:pPr>
            <a:r>
              <a:rPr lang="it-IT" dirty="0">
                <a:latin typeface="Optima" panose="02000503060000020004" pitchFamily="2" charset="0"/>
              </a:rPr>
              <a:t>Auspicare nel consenso dei creditori che ben potrebbero opporsi con conseguente ricerca di nuovo offerenti e gara </a:t>
            </a:r>
            <a:r>
              <a:rPr lang="it-IT" i="1" dirty="0">
                <a:latin typeface="Optima" panose="02000503060000020004" pitchFamily="2" charset="0"/>
              </a:rPr>
              <a:t>(asta) </a:t>
            </a:r>
            <a:r>
              <a:rPr lang="it-IT" dirty="0">
                <a:latin typeface="Optima" panose="02000503060000020004" pitchFamily="2" charset="0"/>
              </a:rPr>
              <a:t>tra di loro…</a:t>
            </a:r>
          </a:p>
        </p:txBody>
      </p:sp>
    </p:spTree>
    <p:extLst>
      <p:ext uri="{BB962C8B-B14F-4D97-AF65-F5344CB8AC3E}">
        <p14:creationId xmlns:p14="http://schemas.microsoft.com/office/powerpoint/2010/main" val="4293773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29B593-862C-9A1B-B116-7F2F5269C5FE}"/>
              </a:ext>
            </a:extLst>
          </p:cNvPr>
          <p:cNvSpPr>
            <a:spLocks noGrp="1"/>
          </p:cNvSpPr>
          <p:nvPr>
            <p:ph type="title"/>
          </p:nvPr>
        </p:nvSpPr>
        <p:spPr/>
        <p:txBody>
          <a:bodyPr/>
          <a:lstStyle/>
          <a:p>
            <a:r>
              <a:rPr lang="it-IT" dirty="0">
                <a:solidFill>
                  <a:schemeClr val="tx1">
                    <a:lumMod val="50000"/>
                  </a:schemeClr>
                </a:solidFill>
                <a:latin typeface="Optima" panose="02000503060000020004" pitchFamily="2" charset="0"/>
              </a:rPr>
              <a:t>LA VENDITA DIRETTA (3)</a:t>
            </a:r>
            <a:endParaRPr lang="it-IT" dirty="0"/>
          </a:p>
        </p:txBody>
      </p:sp>
      <p:sp>
        <p:nvSpPr>
          <p:cNvPr id="3" name="Segnaposto contenuto 2">
            <a:extLst>
              <a:ext uri="{FF2B5EF4-FFF2-40B4-BE49-F238E27FC236}">
                <a16:creationId xmlns:a16="http://schemas.microsoft.com/office/drawing/2014/main" id="{EF46D067-7EB5-9F8C-D2CA-B3DA2B756574}"/>
              </a:ext>
            </a:extLst>
          </p:cNvPr>
          <p:cNvSpPr>
            <a:spLocks noGrp="1"/>
          </p:cNvSpPr>
          <p:nvPr>
            <p:ph idx="1"/>
          </p:nvPr>
        </p:nvSpPr>
        <p:spPr/>
        <p:txBody>
          <a:bodyPr>
            <a:normAutofit/>
          </a:bodyPr>
          <a:lstStyle/>
          <a:p>
            <a:pPr marL="0" indent="0" algn="ctr">
              <a:buNone/>
            </a:pPr>
            <a:r>
              <a:rPr lang="it-IT" dirty="0">
                <a:solidFill>
                  <a:schemeClr val="tx2">
                    <a:lumMod val="10000"/>
                  </a:schemeClr>
                </a:solidFill>
                <a:latin typeface="Optima" panose="02000503060000020004" pitchFamily="2" charset="0"/>
              </a:rPr>
              <a:t> </a:t>
            </a:r>
            <a:r>
              <a:rPr lang="it-IT" u="sng" dirty="0">
                <a:solidFill>
                  <a:schemeClr val="tx2">
                    <a:lumMod val="10000"/>
                  </a:schemeClr>
                </a:solidFill>
                <a:latin typeface="Optima" panose="02000503060000020004" pitchFamily="2" charset="0"/>
              </a:rPr>
              <a:t>Presupposti e problematiche</a:t>
            </a:r>
          </a:p>
          <a:p>
            <a:pPr lvl="1">
              <a:lnSpc>
                <a:spcPct val="115000"/>
              </a:lnSpc>
              <a:spcAft>
                <a:spcPts val="710"/>
              </a:spcAft>
              <a:buFont typeface="Wingdings" pitchFamily="2" charset="2"/>
              <a:buChar char="Ø"/>
            </a:pPr>
            <a:r>
              <a:rPr lang="it-IT" sz="1600" dirty="0">
                <a:effectLst/>
                <a:latin typeface="Optima" panose="02000503060000020004" pitchFamily="2" charset="0"/>
                <a:ea typeface="Times New Roman" panose="02020603050405020304" pitchFamily="18" charset="0"/>
              </a:rPr>
              <a:t>Deposito relazione di stima</a:t>
            </a:r>
          </a:p>
          <a:p>
            <a:pPr lvl="2">
              <a:lnSpc>
                <a:spcPct val="115000"/>
              </a:lnSpc>
              <a:spcAft>
                <a:spcPts val="710"/>
              </a:spcAft>
              <a:buFont typeface="Wingdings" pitchFamily="2" charset="2"/>
              <a:buChar char="Ø"/>
            </a:pPr>
            <a:r>
              <a:rPr lang="it-IT" sz="1400" dirty="0">
                <a:solidFill>
                  <a:schemeClr val="bg1"/>
                </a:solidFill>
                <a:effectLst/>
                <a:latin typeface="Optima" panose="02000503060000020004" pitchFamily="2" charset="0"/>
                <a:ea typeface="Times New Roman" panose="02020603050405020304" pitchFamily="18" charset="0"/>
              </a:rPr>
              <a:t>inviata alle parti almeno 30 gg. prima dell’udienza ex art. 569 c.p.c</a:t>
            </a:r>
            <a:r>
              <a:rPr lang="it-IT" sz="1400" i="1" dirty="0">
                <a:solidFill>
                  <a:schemeClr val="bg1"/>
                </a:solidFill>
                <a:effectLst/>
                <a:latin typeface="Optima" panose="02000503060000020004" pitchFamily="2" charset="0"/>
                <a:ea typeface="Times New Roman" panose="02020603050405020304" pitchFamily="18" charset="0"/>
              </a:rPr>
              <a:t>. (art. 173 bis, 4° co., disp. att. c.p.c.)</a:t>
            </a:r>
            <a:endParaRPr lang="it-IT" sz="1400" i="1" dirty="0">
              <a:solidFill>
                <a:schemeClr val="bg1"/>
              </a:solidFill>
              <a:effectLst/>
              <a:latin typeface="Times New Roman" panose="02020603050405020304" pitchFamily="18" charset="0"/>
              <a:ea typeface="Times New Roman" panose="02020603050405020304" pitchFamily="18" charset="0"/>
            </a:endParaRPr>
          </a:p>
          <a:p>
            <a:pPr lvl="2">
              <a:lnSpc>
                <a:spcPct val="115000"/>
              </a:lnSpc>
              <a:spcAft>
                <a:spcPts val="710"/>
              </a:spcAft>
              <a:buFont typeface="Wingdings" pitchFamily="2" charset="2"/>
              <a:buChar char="Ø"/>
            </a:pPr>
            <a:r>
              <a:rPr lang="it-IT" sz="1400" dirty="0">
                <a:solidFill>
                  <a:schemeClr val="bg1"/>
                </a:solidFill>
                <a:effectLst/>
                <a:latin typeface="Optima" panose="02000503060000020004" pitchFamily="2" charset="0"/>
                <a:ea typeface="Times New Roman" panose="02020603050405020304" pitchFamily="18" charset="0"/>
              </a:rPr>
              <a:t>e se non venisse depositata nei 30 gg? L’udienza 569 c.p.c</a:t>
            </a:r>
            <a:r>
              <a:rPr lang="it-IT" sz="1400" i="1" dirty="0">
                <a:solidFill>
                  <a:schemeClr val="bg1"/>
                </a:solidFill>
                <a:effectLst/>
                <a:latin typeface="Optima" panose="02000503060000020004" pitchFamily="2" charset="0"/>
                <a:ea typeface="Times New Roman" panose="02020603050405020304" pitchFamily="18" charset="0"/>
              </a:rPr>
              <a:t>.</a:t>
            </a:r>
            <a:r>
              <a:rPr lang="it-IT" sz="1400" dirty="0">
                <a:solidFill>
                  <a:schemeClr val="bg1"/>
                </a:solidFill>
                <a:effectLst/>
                <a:latin typeface="Optima" panose="02000503060000020004" pitchFamily="2" charset="0"/>
                <a:ea typeface="Times New Roman" panose="02020603050405020304" pitchFamily="18" charset="0"/>
              </a:rPr>
              <a:t> deve essere necessariamente rinviata per consentire al debitore di formulare l’istanza di vendita diretta </a:t>
            </a:r>
            <a:endParaRPr lang="it-IT" sz="1400" dirty="0">
              <a:solidFill>
                <a:schemeClr val="bg1"/>
              </a:solidFill>
              <a:effectLst/>
              <a:latin typeface="Times New Roman" panose="02020603050405020304" pitchFamily="18" charset="0"/>
              <a:ea typeface="Times New Roman" panose="02020603050405020304" pitchFamily="18" charset="0"/>
            </a:endParaRPr>
          </a:p>
          <a:p>
            <a:pPr lvl="1">
              <a:lnSpc>
                <a:spcPct val="115000"/>
              </a:lnSpc>
              <a:spcAft>
                <a:spcPts val="710"/>
              </a:spcAft>
              <a:buFont typeface="Wingdings" pitchFamily="2" charset="2"/>
              <a:buChar char="Ø"/>
            </a:pPr>
            <a:r>
              <a:rPr lang="it-IT" sz="1600" dirty="0">
                <a:effectLst/>
                <a:latin typeface="Optima" panose="02000503060000020004" pitchFamily="2" charset="0"/>
                <a:ea typeface="Times New Roman" panose="02020603050405020304" pitchFamily="18" charset="0"/>
              </a:rPr>
              <a:t>Il debitore dispone di soli 20 gg per depositare l’istanza, avendo dovuto prima reperire un acquirente disposto a proporre l’offerta di acquisto </a:t>
            </a:r>
            <a:r>
              <a:rPr lang="it-IT" sz="1600" i="1" dirty="0">
                <a:effectLst/>
                <a:latin typeface="Optima" panose="02000503060000020004" pitchFamily="2" charset="0"/>
                <a:ea typeface="Times New Roman" panose="02020603050405020304" pitchFamily="18" charset="0"/>
              </a:rPr>
              <a:t>(almeno) </a:t>
            </a:r>
            <a:r>
              <a:rPr lang="it-IT" sz="1600" dirty="0">
                <a:effectLst/>
                <a:latin typeface="Optima" panose="02000503060000020004" pitchFamily="2" charset="0"/>
                <a:ea typeface="Times New Roman" panose="02020603050405020304" pitchFamily="18" charset="0"/>
              </a:rPr>
              <a:t>al prezzo indicato nella relazione di stima</a:t>
            </a:r>
          </a:p>
          <a:p>
            <a:pPr lvl="1">
              <a:lnSpc>
                <a:spcPct val="115000"/>
              </a:lnSpc>
              <a:spcAft>
                <a:spcPts val="710"/>
              </a:spcAft>
              <a:buFont typeface="Wingdings" pitchFamily="2" charset="2"/>
              <a:buChar char="Ø"/>
            </a:pPr>
            <a:r>
              <a:rPr lang="it-IT" sz="1600" dirty="0">
                <a:effectLst/>
                <a:latin typeface="Optima" panose="02000503060000020004" pitchFamily="2" charset="0"/>
                <a:ea typeface="Times New Roman" panose="02020603050405020304" pitchFamily="18" charset="0"/>
              </a:rPr>
              <a:t>E’ davvero ipotizzabile l’assenza di una difesa tecnica?</a:t>
            </a:r>
          </a:p>
          <a:p>
            <a:pPr marL="342900" lvl="0" indent="-342900">
              <a:lnSpc>
                <a:spcPct val="115000"/>
              </a:lnSpc>
              <a:spcBef>
                <a:spcPts val="500"/>
              </a:spcBef>
              <a:spcAft>
                <a:spcPts val="710"/>
              </a:spcAft>
              <a:buFont typeface="Symbol" pitchFamily="2" charset="2"/>
              <a:buChar char=""/>
            </a:pPr>
            <a:endParaRPr lang="it-IT"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66343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22DC0F-DFDB-435D-BD0B-2AFFD008C5A6}"/>
              </a:ext>
            </a:extLst>
          </p:cNvPr>
          <p:cNvSpPr>
            <a:spLocks noGrp="1"/>
          </p:cNvSpPr>
          <p:nvPr>
            <p:ph type="title"/>
          </p:nvPr>
        </p:nvSpPr>
        <p:spPr/>
        <p:txBody>
          <a:bodyPr/>
          <a:lstStyle/>
          <a:p>
            <a:r>
              <a:rPr lang="it-IT" dirty="0">
                <a:solidFill>
                  <a:schemeClr val="tx1">
                    <a:lumMod val="50000"/>
                  </a:schemeClr>
                </a:solidFill>
                <a:latin typeface="Optima" panose="02000503060000020004" pitchFamily="2" charset="0"/>
              </a:rPr>
              <a:t>LA VENDITA DIRETTA (4)</a:t>
            </a:r>
            <a:endParaRPr lang="it-IT" dirty="0"/>
          </a:p>
        </p:txBody>
      </p:sp>
      <p:sp>
        <p:nvSpPr>
          <p:cNvPr id="3" name="Segnaposto contenuto 2">
            <a:extLst>
              <a:ext uri="{FF2B5EF4-FFF2-40B4-BE49-F238E27FC236}">
                <a16:creationId xmlns:a16="http://schemas.microsoft.com/office/drawing/2014/main" id="{DD48D47F-84EC-9378-0226-DBD46D661CA9}"/>
              </a:ext>
            </a:extLst>
          </p:cNvPr>
          <p:cNvSpPr>
            <a:spLocks noGrp="1"/>
          </p:cNvSpPr>
          <p:nvPr>
            <p:ph idx="1"/>
          </p:nvPr>
        </p:nvSpPr>
        <p:spPr/>
        <p:txBody>
          <a:bodyPr>
            <a:normAutofit fontScale="85000" lnSpcReduction="10000"/>
          </a:bodyPr>
          <a:lstStyle/>
          <a:p>
            <a:pPr marL="0" indent="0" algn="ctr">
              <a:lnSpc>
                <a:spcPct val="115000"/>
              </a:lnSpc>
              <a:spcAft>
                <a:spcPts val="710"/>
              </a:spcAft>
              <a:buNone/>
            </a:pPr>
            <a:r>
              <a:rPr lang="it-IT" sz="1900" b="1" u="sng" dirty="0">
                <a:solidFill>
                  <a:schemeClr val="bg1"/>
                </a:solidFill>
                <a:effectLst/>
                <a:latin typeface="Optima" panose="02000503060000020004" pitchFamily="2" charset="0"/>
                <a:ea typeface="Times New Roman" panose="02020603050405020304" pitchFamily="18" charset="0"/>
              </a:rPr>
              <a:t>L’udienza per la deliberazione sull’offerta e l’eventuale gara tra gli offerenti </a:t>
            </a:r>
            <a:r>
              <a:rPr lang="de-DE" sz="1900" b="1" u="sng" dirty="0">
                <a:solidFill>
                  <a:schemeClr val="bg1"/>
                </a:solidFill>
                <a:effectLst/>
                <a:latin typeface="Optima" panose="02000503060000020004" pitchFamily="2" charset="0"/>
                <a:ea typeface="Times New Roman" panose="02020603050405020304" pitchFamily="18" charset="0"/>
              </a:rPr>
              <a:t>(art. 569 bis, V° </a:t>
            </a:r>
            <a:r>
              <a:rPr lang="de-DE" sz="1900" b="1" u="sng" dirty="0" err="1">
                <a:solidFill>
                  <a:schemeClr val="bg1"/>
                </a:solidFill>
                <a:effectLst/>
                <a:latin typeface="Optima" panose="02000503060000020004" pitchFamily="2" charset="0"/>
                <a:ea typeface="Times New Roman" panose="02020603050405020304" pitchFamily="18" charset="0"/>
              </a:rPr>
              <a:t>comma</a:t>
            </a:r>
            <a:r>
              <a:rPr lang="de-DE" sz="1900" b="1" u="sng" dirty="0">
                <a:solidFill>
                  <a:schemeClr val="bg1"/>
                </a:solidFill>
                <a:effectLst/>
                <a:latin typeface="Optima" panose="02000503060000020004" pitchFamily="2" charset="0"/>
                <a:ea typeface="Times New Roman" panose="02020603050405020304" pitchFamily="18" charset="0"/>
              </a:rPr>
              <a:t>, n. 3)</a:t>
            </a:r>
            <a:endParaRPr lang="it-IT" sz="1900" b="1" u="sng" dirty="0">
              <a:solidFill>
                <a:schemeClr val="bg1"/>
              </a:solidFill>
              <a:effectLst/>
              <a:latin typeface="Times New Roman" panose="02020603050405020304" pitchFamily="18" charset="0"/>
              <a:ea typeface="Times New Roman" panose="02020603050405020304" pitchFamily="18" charset="0"/>
            </a:endParaRPr>
          </a:p>
          <a:p>
            <a:pPr marL="0" indent="0">
              <a:lnSpc>
                <a:spcPct val="115000"/>
              </a:lnSpc>
              <a:spcAft>
                <a:spcPts val="710"/>
              </a:spcAft>
              <a:buNone/>
            </a:pPr>
            <a:r>
              <a:rPr lang="it-IT" sz="1800" dirty="0">
                <a:effectLst/>
                <a:latin typeface="Optima" panose="02000503060000020004" pitchFamily="2" charset="0"/>
                <a:ea typeface="Times New Roman" panose="02020603050405020304" pitchFamily="18" charset="0"/>
              </a:rPr>
              <a:t>La norma, quindi, prevede due distinte ipotesi:</a:t>
            </a:r>
            <a:endParaRPr lang="it-IT" sz="1800" dirty="0">
              <a:effectLst/>
              <a:latin typeface="Times New Roman" panose="02020603050405020304" pitchFamily="18" charset="0"/>
              <a:ea typeface="Times New Roman" panose="02020603050405020304" pitchFamily="18" charset="0"/>
            </a:endParaRPr>
          </a:p>
          <a:p>
            <a:pPr marL="0" lvl="0" indent="0">
              <a:lnSpc>
                <a:spcPct val="115000"/>
              </a:lnSpc>
              <a:spcAft>
                <a:spcPts val="710"/>
              </a:spcAft>
              <a:buNone/>
            </a:pPr>
            <a:r>
              <a:rPr lang="it-IT" sz="1800" dirty="0">
                <a:effectLst/>
                <a:latin typeface="Optima" panose="02000503060000020004" pitchFamily="2" charset="0"/>
                <a:ea typeface="Times New Roman" panose="02020603050405020304" pitchFamily="18" charset="0"/>
              </a:rPr>
              <a:t>1. che venga presentata una sola offerta </a:t>
            </a:r>
            <a:r>
              <a:rPr lang="it-IT" sz="1800" i="1" dirty="0">
                <a:effectLst/>
                <a:latin typeface="Optima" panose="02000503060000020004" pitchFamily="2" charset="0"/>
                <a:ea typeface="Times New Roman" panose="02020603050405020304" pitchFamily="18" charset="0"/>
              </a:rPr>
              <a:t>(ovvero quella allegata all’istanza del debitore)</a:t>
            </a:r>
          </a:p>
          <a:p>
            <a:pPr lvl="1">
              <a:lnSpc>
                <a:spcPct val="115000"/>
              </a:lnSpc>
              <a:spcAft>
                <a:spcPts val="710"/>
              </a:spcAft>
              <a:buFont typeface="Wingdings" pitchFamily="2" charset="2"/>
              <a:buChar char="Ø"/>
            </a:pPr>
            <a:r>
              <a:rPr lang="it-IT" sz="1400" dirty="0">
                <a:solidFill>
                  <a:schemeClr val="bg1"/>
                </a:solidFill>
                <a:effectLst/>
                <a:latin typeface="Optima" panose="02000503060000020004" pitchFamily="2" charset="0"/>
                <a:ea typeface="Times New Roman" panose="02020603050405020304" pitchFamily="18" charset="0"/>
              </a:rPr>
              <a:t>trattandosi dell’originaria offerta allegata alla istanza del debitore, la validità e regolarità della stessa è stata già vagliata dal giudice con il decreto con il quale ha dichiarato ammissibile l’istanza e, pertanto, la deliberazione dovrebbe coincidere con il provvedimento di aggiudicazione</a:t>
            </a:r>
            <a:endParaRPr lang="it-IT" sz="1400" dirty="0">
              <a:solidFill>
                <a:schemeClr val="bg1"/>
              </a:solidFill>
              <a:effectLst/>
              <a:latin typeface="Times New Roman" panose="02020603050405020304" pitchFamily="18" charset="0"/>
              <a:ea typeface="Times New Roman" panose="02020603050405020304" pitchFamily="18" charset="0"/>
            </a:endParaRPr>
          </a:p>
          <a:p>
            <a:pPr marL="0" lvl="0" indent="0">
              <a:lnSpc>
                <a:spcPct val="115000"/>
              </a:lnSpc>
              <a:spcAft>
                <a:spcPts val="710"/>
              </a:spcAft>
              <a:buNone/>
            </a:pPr>
            <a:r>
              <a:rPr lang="it-IT" sz="1800" dirty="0">
                <a:effectLst/>
                <a:latin typeface="Optima" panose="02000503060000020004" pitchFamily="2" charset="0"/>
                <a:ea typeface="Times New Roman" panose="02020603050405020304" pitchFamily="18" charset="0"/>
              </a:rPr>
              <a:t>2. che vengano presentate più offerte </a:t>
            </a:r>
            <a:r>
              <a:rPr lang="it-IT" sz="1800" i="1" dirty="0">
                <a:effectLst/>
                <a:latin typeface="Optima" panose="02000503060000020004" pitchFamily="2" charset="0"/>
                <a:ea typeface="Times New Roman" panose="02020603050405020304" pitchFamily="18" charset="0"/>
              </a:rPr>
              <a:t>(quindi almeno un’altra rispetto a quella allegata all’istanza del debitore)</a:t>
            </a:r>
            <a:endParaRPr lang="it-IT" sz="1800" i="1" dirty="0">
              <a:effectLst/>
              <a:latin typeface="Times New Roman" panose="02020603050405020304" pitchFamily="18" charset="0"/>
              <a:ea typeface="Times New Roman" panose="02020603050405020304" pitchFamily="18" charset="0"/>
            </a:endParaRPr>
          </a:p>
          <a:p>
            <a:pPr lvl="1">
              <a:lnSpc>
                <a:spcPct val="115000"/>
              </a:lnSpc>
              <a:spcAft>
                <a:spcPts val="710"/>
              </a:spcAft>
              <a:buFont typeface="Wingdings" pitchFamily="2" charset="2"/>
              <a:buChar char="Ø"/>
            </a:pPr>
            <a:r>
              <a:rPr lang="it-IT" sz="1400" dirty="0">
                <a:solidFill>
                  <a:schemeClr val="bg1"/>
                </a:solidFill>
                <a:effectLst/>
                <a:latin typeface="Optima" panose="02000503060000020004" pitchFamily="2" charset="0"/>
                <a:ea typeface="Times New Roman" panose="02020603050405020304" pitchFamily="18" charset="0"/>
              </a:rPr>
              <a:t>di fronte a più offerte, il G.E. deve, preliminarmente, valutare l’ammissibilità delle stesse </a:t>
            </a:r>
            <a:r>
              <a:rPr lang="it-IT" sz="1400" i="1" dirty="0">
                <a:solidFill>
                  <a:schemeClr val="bg1"/>
                </a:solidFill>
                <a:effectLst/>
                <a:latin typeface="Optima" panose="02000503060000020004" pitchFamily="2" charset="0"/>
                <a:ea typeface="Times New Roman" panose="02020603050405020304" pitchFamily="18" charset="0"/>
              </a:rPr>
              <a:t>(ad esclusione di quella originaria, già a suo tempo considerata valida)</a:t>
            </a:r>
            <a:endParaRPr lang="it-IT" sz="1400" i="1" dirty="0">
              <a:solidFill>
                <a:schemeClr val="bg1"/>
              </a:solidFill>
              <a:effectLst/>
              <a:latin typeface="Times New Roman" panose="02020603050405020304" pitchFamily="18" charset="0"/>
              <a:ea typeface="Times New Roman" panose="02020603050405020304" pitchFamily="18" charset="0"/>
            </a:endParaRPr>
          </a:p>
          <a:p>
            <a:pPr marL="0" indent="0">
              <a:lnSpc>
                <a:spcPct val="115000"/>
              </a:lnSpc>
              <a:spcAft>
                <a:spcPts val="710"/>
              </a:spcAft>
              <a:buNone/>
            </a:pPr>
            <a:r>
              <a:rPr lang="it-IT" sz="1800" dirty="0">
                <a:effectLst/>
                <a:latin typeface="Optima" panose="02000503060000020004" pitchFamily="2" charset="0"/>
                <a:ea typeface="Times New Roman" panose="02020603050405020304" pitchFamily="18" charset="0"/>
              </a:rPr>
              <a:t>Esaurita tale valutazione preliminare, il giudice deve indire la gara tra gli offerenti.</a:t>
            </a:r>
            <a:endParaRPr lang="it-IT" sz="1800" dirty="0">
              <a:effectLst/>
              <a:latin typeface="Times New Roman" panose="02020603050405020304" pitchFamily="18" charset="0"/>
              <a:ea typeface="Times New Roman" panose="02020603050405020304" pitchFamily="18" charset="0"/>
            </a:endParaRPr>
          </a:p>
          <a:p>
            <a:endParaRPr lang="it-IT" dirty="0"/>
          </a:p>
        </p:txBody>
      </p:sp>
    </p:spTree>
    <p:extLst>
      <p:ext uri="{BB962C8B-B14F-4D97-AF65-F5344CB8AC3E}">
        <p14:creationId xmlns:p14="http://schemas.microsoft.com/office/powerpoint/2010/main" val="4105731703"/>
      </p:ext>
    </p:extLst>
  </p:cSld>
  <p:clrMapOvr>
    <a:masterClrMapping/>
  </p:clrMapOvr>
</p:sld>
</file>

<file path=ppt/theme/theme1.xml><?xml version="1.0" encoding="utf-8"?>
<a:theme xmlns:a="http://schemas.openxmlformats.org/drawingml/2006/main" name="Berlino">
  <a:themeElements>
    <a:clrScheme name="Berlino">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o">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o">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{7E741D2C-9904-7A49-BD64-73F63AC569C0}tf10001057</Template>
  <TotalTime>8844</TotalTime>
  <Words>3078</Words>
  <Application>Microsoft Macintosh PowerPoint</Application>
  <PresentationFormat>Widescreen</PresentationFormat>
  <Paragraphs>187</Paragraphs>
  <Slides>25</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25</vt:i4>
      </vt:variant>
    </vt:vector>
  </HeadingPairs>
  <TitlesOfParts>
    <vt:vector size="33" baseType="lpstr">
      <vt:lpstr>Arial</vt:lpstr>
      <vt:lpstr>Optima</vt:lpstr>
      <vt:lpstr>Symbol</vt:lpstr>
      <vt:lpstr>Times New Roman</vt:lpstr>
      <vt:lpstr>TimesNewRomanPSMT</vt:lpstr>
      <vt:lpstr>Trebuchet MS</vt:lpstr>
      <vt:lpstr>Wingdings</vt:lpstr>
      <vt:lpstr>Berlino</vt:lpstr>
      <vt:lpstr>LA RIFORMA CARTABIA LE ESECUZIONI IMMOBILIARI</vt:lpstr>
      <vt:lpstr>«RIFORMA» CARTABIA</vt:lpstr>
      <vt:lpstr>IL MANTRA DELL’EFFICIENZA (1)</vt:lpstr>
      <vt:lpstr>IL MANTRA DELL’EFFICIENZA (2)</vt:lpstr>
      <vt:lpstr>IL MANTRA DELL’EFFICIENZA (3)</vt:lpstr>
      <vt:lpstr>LA VENDITA DIRETTA (1)</vt:lpstr>
      <vt:lpstr>LA VENDITA DIRETTA (2)</vt:lpstr>
      <vt:lpstr>LA VENDITA DIRETTA (3)</vt:lpstr>
      <vt:lpstr>LA VENDITA DIRETTA (4)</vt:lpstr>
      <vt:lpstr>ELENCHI DEI PROFESSIONISTI DELEGABILI:  il nuovo art. 179 ter disp. att. C.P.C.</vt:lpstr>
      <vt:lpstr>SPECIFICA COMPETENZA TECNICA ai fini del primo inserimento negli elenchi</vt:lpstr>
      <vt:lpstr>CRITICITÀ NELLA PRIMA FORMAZIONE DEGLI ELENCHI</vt:lpstr>
      <vt:lpstr>SENATO DELLA REPUBBLICA</vt:lpstr>
      <vt:lpstr>ABOLIZIONE DELLA FORMULA ESECUTIVA</vt:lpstr>
      <vt:lpstr>ABOLIZIONE DELLA FORMULA ESECUTIVA</vt:lpstr>
      <vt:lpstr>RICERCA TELEMATICA DEI BENI DA PIGNORARE ex art. 492 bis C.P.C. (1)</vt:lpstr>
      <vt:lpstr>RICERCA TELEMATICA DEI BENI DA PIGNORARE ex art. 492 bis C.P.C. (2)</vt:lpstr>
      <vt:lpstr>DEPOSITO DELLA DOCUMENTAZIONE IPOCATASTALE ex art. 567 C.P.C.</vt:lpstr>
      <vt:lpstr>NOMINA ANTICIPATA DEL CUSTODE</vt:lpstr>
      <vt:lpstr>ORDINE DI LIBERAZIONE (1)</vt:lpstr>
      <vt:lpstr>ORDINE DI LIBERAZIONE (2)</vt:lpstr>
      <vt:lpstr>ORDINE DI LIBERAZIONE (3)</vt:lpstr>
      <vt:lpstr>FASE DISTRIBUTIVA (1)</vt:lpstr>
      <vt:lpstr>FASE DISTRIBUTIVA (2)</vt:lpstr>
      <vt:lpstr>STABILIZZAZIONE DEGLI ATTI ex art. 591 ter C.P.C.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RIFORMA CARTABIA LE ESECUZIONI IMMOBILIARI</dc:title>
  <dc:creator>Giuliano Furlanetto</dc:creator>
  <cp:lastModifiedBy>Giuliano Furlanetto</cp:lastModifiedBy>
  <cp:revision>17</cp:revision>
  <dcterms:created xsi:type="dcterms:W3CDTF">2023-02-07T15:59:37Z</dcterms:created>
  <dcterms:modified xsi:type="dcterms:W3CDTF">2023-02-14T11:35:25Z</dcterms:modified>
</cp:coreProperties>
</file>