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91" r:id="rId5"/>
    <p:sldId id="281" r:id="rId6"/>
    <p:sldId id="280" r:id="rId7"/>
    <p:sldId id="297" r:id="rId8"/>
    <p:sldId id="298" r:id="rId9"/>
    <p:sldId id="299" r:id="rId10"/>
    <p:sldId id="296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0DEB7F-A790-45E9-9B33-A7B466348FD1}" v="12" dt="2023-02-22T16:47:47.1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F4D734-7890-BAED-42B2-A13CE3EBB8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A8B5190-2D86-3E77-B58C-13D2ADB7E5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13AAD5-4ADE-D9B7-7701-77A81609B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C726C19-D785-84F4-0646-9F1A4B761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17849F2-A6B2-950E-73B4-E0DCA2060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6658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F797BFD-F27D-0F8B-2396-DED6DB1DA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EFE816E-54E4-1B69-DC72-7FFB8F3C27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75B5AE-9F5B-0FB2-758A-22AE17A1D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5CE992-5F4C-6EF5-700E-5D516D1CD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9F8ECCD-D333-ABB7-9591-1A087C238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2235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F128759-E7A7-77F6-2F2F-BD61DA60F8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407F8D3-6F02-A312-7475-110F586DEE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1406E4F-2525-7566-9C4C-812506C83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B56F03-24DB-1DEC-DD38-BA8167341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14B18B-6326-2191-BF37-9E6996C2D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883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0D28AA-68D0-1BFF-ADD7-88334A1F6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77B12C-57ED-86F4-BB53-AB63918567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CBBA5E-BEE2-4A92-BA85-C1D8FCF97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39978A6-600E-E736-4C71-CDE6F6F64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1CD880-E687-088C-2FBB-E6C53B6CF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697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9E70C32-C371-C52F-CFF1-8FDB58B24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FA8137A-AE4C-ADF9-5F14-9ECD3E0032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BB89A2-04A1-A1AB-05F2-E70CD050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A01C16-1247-1943-49AA-CA49C64A0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82D6B8-00F2-F76E-1E12-E5D037341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344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84BC948-4B6A-58DC-B919-B424B3F37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F8D03FE-F465-5005-7B62-973D755560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CED90AD-9268-6BC4-C5D9-0FE632D0AA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CC4386C-5BC9-148C-0A51-EE0FADCFD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9FE9E11-92D7-099A-F639-7030446C5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6F74D45-B7E9-7BD1-662E-165BA8289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1972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C3C77F-58BC-6A4A-78E2-C4EA5C247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95A55A-BF96-0FE9-A9E7-2AF788135A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015954B-21F8-CF10-787D-4068B1790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E077C13-124D-FA24-1748-1634E8254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6C2E3B0-4E0F-3330-83B9-B5840F9FB1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CC95600B-D6B0-18AB-5121-97352EBF9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83BB35D-6511-DED7-451D-93CA4EEE8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F0117BA-641A-0BE4-5C7B-FF1B40A62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600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C3259E-FF86-CF4B-DACE-AA4048A35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52BC748-0611-0940-DE63-EA3D8DEF30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1BCB4D-D017-5F37-BF7E-320B81C7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7FD3D8-2E30-FE51-7ED7-FD33411A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2381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07BCD49-D2E4-711F-ACEE-FED67C384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65C1CE2-B9F8-79C2-7B57-D63DB9FC6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F229A85-C2D0-A61E-0E72-4B72C2F61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516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796CDAA-B431-1E08-CE58-E63BB39DF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784140-B3A3-F854-7EDE-2B3112A19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27907F9-A055-D8A6-1616-E8324ABA6E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9671BC6-8FEB-1F39-4AEE-24032C09A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0291818-8FE0-AB11-6FA5-8DDADC17D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999CAAD-1D87-43E6-8F72-A7F85DE5D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53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EA1ABA-F9DE-CA81-3A5F-8D742F15F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C890F125-6A8C-EF7C-3755-74B9F1285B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6F28FEE-1829-960B-2FDB-A89C4326A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07576DE-F5FA-836A-E076-C1FA1FC2F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4017B5-2E54-CE30-FB09-6803374C2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D5DD543-BB7F-F41E-29D0-6398B3DC5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5757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CD13D466-FA08-D187-2B21-3606DDFC5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0054D48-1B22-E72E-9D4A-F76CA45DB8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CF5BB2D-4ECA-19EF-9FF4-0FB22E05BB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04C56-6824-413F-BA03-C1CEDA2F4E25}" type="datetimeFigureOut">
              <a:rPr lang="it-IT" smtClean="0"/>
              <a:t>07/03/23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165B802-759C-DA7E-B37C-E6371D8151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695ED5-F11B-A83F-328B-16F5A8381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12A63-6CCE-4463-9ECA-03FDDEC0A5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9960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1C2B8-4524-F4D4-4A54-058CD7FCF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199"/>
            <a:ext cx="9857949" cy="3323063"/>
          </a:xfrm>
        </p:spPr>
        <p:txBody>
          <a:bodyPr>
            <a:normAutofit/>
          </a:bodyPr>
          <a:lstStyle/>
          <a:p>
            <a:pPr algn="ctr"/>
            <a:r>
              <a:rPr lang="it-IT" sz="3000" b="1" dirty="0">
                <a:solidFill>
                  <a:srgbClr val="00B050"/>
                </a:solidFill>
                <a:latin typeface="Garamond" panose="02020404030301010803" pitchFamily="18" charset="0"/>
              </a:rPr>
              <a:t>MODIFICA/REVOCA E RECLAMO DEI PROVVEDIMENTI PROVVISORI ED URGENTI DATI DAL GIUDICE CON ORDINANZA AI SENSI DELL’ ART. 473 BIS 22 C.P.C.</a:t>
            </a:r>
            <a:br>
              <a:rPr lang="it-IT" sz="3000" b="1" dirty="0">
                <a:solidFill>
                  <a:srgbClr val="00B050"/>
                </a:solidFill>
                <a:latin typeface="Garamond" panose="02020404030301010803" pitchFamily="18" charset="0"/>
              </a:rPr>
            </a:br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A99501B-6B41-0274-E961-3F84248806F0}"/>
              </a:ext>
            </a:extLst>
          </p:cNvPr>
          <p:cNvSpPr txBox="1"/>
          <p:nvPr/>
        </p:nvSpPr>
        <p:spPr>
          <a:xfrm>
            <a:off x="2764221" y="5868989"/>
            <a:ext cx="876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/>
              <a:t>A CURA DI AVV. ANNALISA ARDUINI 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A7B4B97-D4AB-72C7-8985-E54CCE8339AA}"/>
              </a:ext>
            </a:extLst>
          </p:cNvPr>
          <p:cNvSpPr txBox="1"/>
          <p:nvPr/>
        </p:nvSpPr>
        <p:spPr>
          <a:xfrm>
            <a:off x="1494263" y="50180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40709F2-1193-9F8F-D61D-62D7799DF514}"/>
              </a:ext>
            </a:extLst>
          </p:cNvPr>
          <p:cNvSpPr txBox="1"/>
          <p:nvPr/>
        </p:nvSpPr>
        <p:spPr>
          <a:xfrm>
            <a:off x="1940312" y="176189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4023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0A1BF1-43B3-0E8E-CDEF-23EFC8D810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873" y="987425"/>
            <a:ext cx="4859803" cy="2486720"/>
          </a:xfrm>
        </p:spPr>
        <p:txBody>
          <a:bodyPr>
            <a:noAutofit/>
          </a:bodyPr>
          <a:lstStyle/>
          <a:p>
            <a:r>
              <a:rPr lang="it-IT" sz="1600" b="1" dirty="0">
                <a:latin typeface="Garamond" panose="02020404030301010803" pitchFamily="18" charset="0"/>
              </a:rPr>
              <a:t>Art. 473-bis 23</a:t>
            </a:r>
            <a:br>
              <a:rPr lang="it-IT" sz="1600" b="1" dirty="0">
                <a:latin typeface="Garamond" panose="02020404030301010803" pitchFamily="18" charset="0"/>
              </a:rPr>
            </a:br>
            <a:r>
              <a:rPr lang="it-IT" sz="1600" b="1" dirty="0">
                <a:latin typeface="Garamond" panose="02020404030301010803" pitchFamily="18" charset="0"/>
              </a:rPr>
              <a:t>MODIFICA DEI PROVVEDIMENTI TEMPORANEI E URGENTI </a:t>
            </a:r>
            <a:br>
              <a:rPr lang="it-IT" sz="1600" b="1" dirty="0">
                <a:latin typeface="Garamond" panose="02020404030301010803" pitchFamily="18" charset="0"/>
              </a:rPr>
            </a:br>
            <a:br>
              <a:rPr lang="it-IT" sz="1600" b="1" dirty="0">
                <a:latin typeface="Garamond" panose="02020404030301010803" pitchFamily="18" charset="0"/>
              </a:rPr>
            </a:br>
            <a:r>
              <a:rPr lang="it-IT" sz="1600" b="1" i="1" dirty="0">
                <a:latin typeface="Garamond" panose="02020404030301010803" pitchFamily="18" charset="0"/>
              </a:rPr>
              <a:t>I provvedimenti temporanei e urgenti possono essere modificati o revocati dal collegio o dal giudice delegato in </a:t>
            </a:r>
            <a:r>
              <a:rPr lang="it-IT" sz="1600" b="1" i="1" dirty="0">
                <a:highlight>
                  <a:srgbClr val="FFFF00"/>
                </a:highlight>
                <a:latin typeface="Garamond" panose="02020404030301010803" pitchFamily="18" charset="0"/>
              </a:rPr>
              <a:t>presenza di fatti sopravvenuti o nuovi accertamenti istruttori. </a:t>
            </a:r>
            <a:br>
              <a:rPr lang="it-IT" sz="1600" b="1" i="1" dirty="0">
                <a:highlight>
                  <a:srgbClr val="FFFF00"/>
                </a:highlight>
                <a:latin typeface="Garamond" panose="02020404030301010803" pitchFamily="18" charset="0"/>
              </a:rPr>
            </a:br>
            <a:br>
              <a:rPr lang="it-IT" sz="1600" dirty="0">
                <a:latin typeface="Garamond" panose="02020404030301010803" pitchFamily="18" charset="0"/>
              </a:rPr>
            </a:br>
            <a:endParaRPr lang="it-IT" sz="1600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645948C-1663-2E24-F2CC-1D1369464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it-IT" sz="1600" dirty="0">
              <a:latin typeface="Garamond" panose="02020404030301010803" pitchFamily="18" charset="0"/>
            </a:endParaRPr>
          </a:p>
          <a:p>
            <a:r>
              <a:rPr lang="it-IT" sz="1600" dirty="0">
                <a:effectLst/>
                <a:latin typeface="Garamond" panose="02020404030301010803" pitchFamily="18" charset="0"/>
              </a:rPr>
              <a:t>Provvedimenti temporanei ed urgenti  del giudice istruttore: la norma riconosce al collegio o al giudice delegato in presenza di fatti sopravvenuti o nuovi accertamenti istruttori di modificare o revocare i provvedimenti temporanei e urgenti dati </a:t>
            </a:r>
            <a:r>
              <a:rPr lang="it-IT" sz="1600" dirty="0">
                <a:latin typeface="Garamond" panose="02020404030301010803" pitchFamily="18" charset="0"/>
              </a:rPr>
              <a:t>ai sensi del precedente art. 22</a:t>
            </a:r>
            <a:endParaRPr lang="it-IT" sz="1600" dirty="0">
              <a:effectLst/>
              <a:latin typeface="Garamond" panose="02020404030301010803" pitchFamily="18" charset="0"/>
            </a:endParaRPr>
          </a:p>
          <a:p>
            <a:endParaRPr lang="it-IT" sz="1600" dirty="0">
              <a:latin typeface="Garamond" panose="02020404030301010803" pitchFamily="18" charset="0"/>
            </a:endParaRPr>
          </a:p>
          <a:p>
            <a:r>
              <a:rPr lang="it-IT" sz="1600" dirty="0">
                <a:latin typeface="Garamond" panose="02020404030301010803" pitchFamily="18" charset="0"/>
              </a:rPr>
              <a:t>E’ prevista ora quindi per </a:t>
            </a:r>
            <a:r>
              <a:rPr lang="it-IT" sz="1600" u="sng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Garamond" panose="02020404030301010803" pitchFamily="18" charset="0"/>
              </a:rPr>
              <a:t>tutte le controversie</a:t>
            </a:r>
            <a:r>
              <a:rPr lang="it-IT" sz="1600" dirty="0">
                <a:solidFill>
                  <a:srgbClr val="FF0000"/>
                </a:solidFill>
                <a:effectLst/>
                <a:latin typeface="Garamond" panose="02020404030301010803" pitchFamily="18" charset="0"/>
              </a:rPr>
              <a:t> </a:t>
            </a:r>
            <a:r>
              <a:rPr lang="it-IT" sz="1600" dirty="0">
                <a:effectLst/>
                <a:latin typeface="Garamond" panose="02020404030301010803" pitchFamily="18" charset="0"/>
              </a:rPr>
              <a:t>la</a:t>
            </a:r>
            <a:r>
              <a:rPr lang="it-IT" sz="1600" dirty="0">
                <a:solidFill>
                  <a:srgbClr val="FF0000"/>
                </a:solidFill>
                <a:effectLst/>
                <a:latin typeface="Garamond" panose="02020404030301010803" pitchFamily="18" charset="0"/>
              </a:rPr>
              <a:t> </a:t>
            </a:r>
            <a:r>
              <a:rPr lang="it-IT" sz="1600" dirty="0">
                <a:effectLst/>
                <a:latin typeface="Garamond" panose="02020404030301010803" pitchFamily="18" charset="0"/>
              </a:rPr>
              <a:t>possibilità di modificare o revocare nel corso dell'istruttoria i provvedimenti temporanei e urgenti. </a:t>
            </a:r>
            <a:r>
              <a:rPr lang="it-IT" sz="1600" dirty="0">
                <a:solidFill>
                  <a:srgbClr val="FF0000"/>
                </a:solidFill>
                <a:effectLst/>
                <a:latin typeface="Garamond" panose="02020404030301010803" pitchFamily="18" charset="0"/>
              </a:rPr>
              <a:t>N.B. L'art.709 c.p.c. prevedeva invece tale eventualità solo in relazione al procedimento di separazione ed anche in assenza di fatti sopravvenuti o nuovi accertamenti istruttori</a:t>
            </a:r>
          </a:p>
          <a:p>
            <a:endParaRPr lang="it-IT" sz="16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329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E2401D-B6BA-5CCD-6154-F653930D4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214" y="987425"/>
            <a:ext cx="5735173" cy="4873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800" dirty="0">
                <a:latin typeface="Garamond" panose="02020404030301010803" pitchFamily="18" charset="0"/>
              </a:rPr>
              <a:t>PROVVEDIMENTI RECLAMABILI :</a:t>
            </a:r>
          </a:p>
          <a:p>
            <a:pPr marL="0" indent="0">
              <a:buNone/>
            </a:pPr>
            <a:r>
              <a:rPr lang="it-IT" sz="1800" dirty="0">
                <a:latin typeface="Garamond" panose="02020404030301010803" pitchFamily="18" charset="0"/>
              </a:rPr>
              <a:t>-  provvedimenti provvisori ed urgenti  ex 473 bis 22 ;</a:t>
            </a:r>
          </a:p>
          <a:p>
            <a:pPr marL="0" indent="0">
              <a:buNone/>
            </a:pPr>
            <a:r>
              <a:rPr lang="it-IT" sz="1800" dirty="0">
                <a:latin typeface="Garamond" panose="02020404030301010803" pitchFamily="18" charset="0"/>
              </a:rPr>
              <a:t>- provvedimenti che sospendono o introducono limitazioni  alla </a:t>
            </a:r>
            <a:r>
              <a:rPr lang="it-IT" sz="1800" dirty="0" err="1">
                <a:latin typeface="Garamond" panose="02020404030301010803" pitchFamily="18" charset="0"/>
              </a:rPr>
              <a:t>resp</a:t>
            </a:r>
            <a:r>
              <a:rPr lang="it-IT" sz="1800" dirty="0">
                <a:latin typeface="Garamond" panose="02020404030301010803" pitchFamily="18" charset="0"/>
              </a:rPr>
              <a:t> genitoriale</a:t>
            </a:r>
          </a:p>
          <a:p>
            <a:pPr>
              <a:buFontTx/>
              <a:buChar char="-"/>
            </a:pPr>
            <a:r>
              <a:rPr lang="it-IT" sz="1800" dirty="0">
                <a:latin typeface="Garamond" panose="02020404030301010803" pitchFamily="18" charset="0"/>
              </a:rPr>
              <a:t>provvedimenti che prevedono modifiche ad affidamento e collocazione minori</a:t>
            </a:r>
          </a:p>
          <a:p>
            <a:pPr>
              <a:buFontTx/>
              <a:buChar char="-"/>
            </a:pPr>
            <a:r>
              <a:rPr lang="it-IT" sz="1800" dirty="0">
                <a:latin typeface="Garamond" panose="02020404030301010803" pitchFamily="18" charset="0"/>
              </a:rPr>
              <a:t>Provvedimenti che affidano i minori a soggetti diversi dai genitori</a:t>
            </a:r>
          </a:p>
          <a:p>
            <a:pPr marL="0" indent="0">
              <a:buNone/>
            </a:pPr>
            <a:r>
              <a:rPr lang="it-IT" sz="1800" dirty="0">
                <a:latin typeface="Garamond" panose="02020404030301010803" pitchFamily="18" charset="0"/>
              </a:rPr>
              <a:t>DAVANTI A QUALE GIUDICE? Corte d’Appello (per non gravare ulteriormente i Tribunali) </a:t>
            </a:r>
          </a:p>
          <a:p>
            <a:pPr marL="0" indent="0">
              <a:buNone/>
            </a:pPr>
            <a:r>
              <a:rPr lang="it-IT" sz="1800" dirty="0">
                <a:latin typeface="Garamond" panose="02020404030301010803" pitchFamily="18" charset="0"/>
              </a:rPr>
              <a:t>TERMINE: 10 giorni dalla pronuncia in udienza o dalla comunicazione (se anteriore) </a:t>
            </a:r>
          </a:p>
          <a:p>
            <a:pPr marL="0" indent="0">
              <a:buNone/>
            </a:pPr>
            <a:endParaRPr lang="it-IT" sz="18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sz="1600" dirty="0">
              <a:latin typeface="Garamond" panose="02020404030301010803" pitchFamily="18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90EF693-AF65-2D20-52CD-3F5C21A73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0223" y="987425"/>
            <a:ext cx="4694664" cy="5747912"/>
          </a:xfrm>
        </p:spPr>
        <p:txBody>
          <a:bodyPr>
            <a:noAutofit/>
          </a:bodyPr>
          <a:lstStyle/>
          <a:p>
            <a:pPr algn="just"/>
            <a:r>
              <a:rPr lang="it-IT" b="1" i="1" dirty="0">
                <a:latin typeface="Garamond" panose="02020404030301010803" pitchFamily="18" charset="0"/>
              </a:rPr>
              <a:t>ART. 473 BIS RECLAMO CONTRO I PROVEDIMENTI TEMPORANEI E URGENTI </a:t>
            </a:r>
          </a:p>
          <a:p>
            <a:pPr algn="just"/>
            <a:r>
              <a:rPr lang="it-IT" b="1" i="1" dirty="0">
                <a:latin typeface="Garamond" panose="02020404030301010803" pitchFamily="18" charset="0"/>
              </a:rPr>
              <a:t>1°c. Contro i provvedimenti temporanei e urgenti di cui al primo comma dell'articolo 473-bis.22 si </a:t>
            </a:r>
            <a:r>
              <a:rPr lang="it-IT" b="1" i="1" dirty="0" err="1">
                <a:latin typeface="Garamond" panose="02020404030301010803" pitchFamily="18" charset="0"/>
              </a:rPr>
              <a:t>puo'</a:t>
            </a:r>
            <a:r>
              <a:rPr lang="it-IT" b="1" i="1" dirty="0">
                <a:latin typeface="Garamond" panose="02020404030301010803" pitchFamily="18" charset="0"/>
              </a:rPr>
              <a:t> proporre reclamo con ricorso alla corte di appello. E' </a:t>
            </a:r>
            <a:r>
              <a:rPr lang="it-IT" b="1" i="1" dirty="0" err="1">
                <a:latin typeface="Garamond" panose="02020404030301010803" pitchFamily="18" charset="0"/>
              </a:rPr>
              <a:t>altresi'</a:t>
            </a:r>
            <a:r>
              <a:rPr lang="it-IT" b="1" i="1" dirty="0">
                <a:latin typeface="Garamond" panose="02020404030301010803" pitchFamily="18" charset="0"/>
              </a:rPr>
              <a:t> ammesso reclamo contro i provvedimenti temporanei emessi in corso di causa che sospendono o introducono sostanziali limitazioni alla </a:t>
            </a:r>
            <a:r>
              <a:rPr lang="it-IT" b="1" i="1" dirty="0" err="1">
                <a:latin typeface="Garamond" panose="02020404030301010803" pitchFamily="18" charset="0"/>
              </a:rPr>
              <a:t>responsabilita'</a:t>
            </a:r>
            <a:r>
              <a:rPr lang="it-IT" b="1" i="1" dirty="0">
                <a:latin typeface="Garamond" panose="02020404030301010803" pitchFamily="18" charset="0"/>
              </a:rPr>
              <a:t> genitoriale, </a:t>
            </a:r>
            <a:r>
              <a:rPr lang="it-IT" b="1" i="1" dirty="0" err="1">
                <a:latin typeface="Garamond" panose="02020404030301010803" pitchFamily="18" charset="0"/>
              </a:rPr>
              <a:t>nonche</a:t>
            </a:r>
            <a:r>
              <a:rPr lang="it-IT" b="1" i="1" dirty="0">
                <a:latin typeface="Garamond" panose="02020404030301010803" pitchFamily="18" charset="0"/>
              </a:rPr>
              <a:t>' quelli che prevedono sostanziali modifiche dell'affidamento e della collocazione dei minori ovvero ne dispongono l'affidamento a soggetti diversi dai genitori. </a:t>
            </a:r>
          </a:p>
          <a:p>
            <a:pPr algn="just"/>
            <a:r>
              <a:rPr lang="it-IT" b="1" i="1" dirty="0">
                <a:latin typeface="Garamond" panose="02020404030301010803" pitchFamily="18" charset="0"/>
              </a:rPr>
              <a:t>2°c. Il reclamo deve essere proposto entro il termine perentorio di dieci giorni dalla pronuncia del provvedimento in udienza ovvero dalla comunicazione, o dalla notificazione se anteriore. </a:t>
            </a:r>
          </a:p>
        </p:txBody>
      </p:sp>
    </p:spTree>
    <p:extLst>
      <p:ext uri="{BB962C8B-B14F-4D97-AF65-F5344CB8AC3E}">
        <p14:creationId xmlns:p14="http://schemas.microsoft.com/office/powerpoint/2010/main" val="2791384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E2401D-B6BA-5CCD-6154-F653930D4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214" y="987425"/>
            <a:ext cx="5735173" cy="55635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sz="2000" dirty="0">
                <a:latin typeface="Garamond" panose="02020404030301010803" pitchFamily="18" charset="0"/>
              </a:rPr>
              <a:t>FATTI NUOVI: SOLO DAVANTI AL G. DEL MERITO</a:t>
            </a:r>
          </a:p>
          <a:p>
            <a:pPr marL="0" indent="0">
              <a:buNone/>
            </a:pPr>
            <a:r>
              <a:rPr lang="it-IT" sz="2000" dirty="0">
                <a:effectLst/>
                <a:latin typeface="Garamond" panose="02020404030301010803" pitchFamily="18" charset="0"/>
              </a:rPr>
              <a:t>II comma 3 aggiunge poi che "</a:t>
            </a:r>
            <a:r>
              <a:rPr lang="it-IT" sz="2000" dirty="0">
                <a:effectLst/>
                <a:highlight>
                  <a:srgbClr val="FFFF00"/>
                </a:highlight>
                <a:latin typeface="Garamond" panose="02020404030301010803" pitchFamily="18" charset="0"/>
              </a:rPr>
              <a:t>eventuali circostanze sopravvenute sono dedotte davanti al giudice di merito" </a:t>
            </a:r>
          </a:p>
          <a:p>
            <a:pPr marL="0" indent="0">
              <a:buNone/>
            </a:pPr>
            <a:r>
              <a:rPr lang="it-IT" sz="2000" dirty="0">
                <a:highlight>
                  <a:srgbClr val="FFFF00"/>
                </a:highlight>
                <a:latin typeface="Garamond" panose="02020404030301010803" pitchFamily="18" charset="0"/>
              </a:rPr>
              <a:t>Questo per evidenziare la differenza tra modifica / revoca e reclamo</a:t>
            </a:r>
            <a:r>
              <a:rPr lang="it-IT" sz="2000" dirty="0">
                <a:latin typeface="Garamond" panose="02020404030301010803" pitchFamily="18" charset="0"/>
              </a:rPr>
              <a:t>. </a:t>
            </a:r>
            <a:r>
              <a:rPr lang="it-IT" sz="2000" dirty="0">
                <a:effectLst/>
                <a:latin typeface="Garamond" panose="02020404030301010803" pitchFamily="18" charset="0"/>
              </a:rPr>
              <a:t>Le prime due utilizzabili per chiedere una nuova decisione sulla base di nuovi elementi al giudice che ha pronunciato l'atto (23) mentre il reclamo è riservato all'impugnazione di un atto in assenza di novità </a:t>
            </a:r>
            <a:endParaRPr lang="it-IT" sz="20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2000" dirty="0">
                <a:latin typeface="Garamond" panose="02020404030301010803" pitchFamily="18" charset="0"/>
              </a:rPr>
              <a:t>Nessun dettaglio sulla procedura: solo la verifica del contraddittorio e  l’introduzione della possibilità di assumere eventualmente sommarie informazioni </a:t>
            </a:r>
          </a:p>
          <a:p>
            <a:pPr marL="0" indent="0">
              <a:buNone/>
            </a:pPr>
            <a:r>
              <a:rPr lang="it-IT" sz="2000" dirty="0">
                <a:latin typeface="Garamond" panose="02020404030301010803" pitchFamily="18" charset="0"/>
              </a:rPr>
              <a:t>NOVITA’ : Appello pronuncia sulle spese (Dibattito in dottrina e giurisprudenza sulla natura del reclamo ex 708: atto </a:t>
            </a:r>
            <a:r>
              <a:rPr lang="it-IT" sz="2000" dirty="0" err="1">
                <a:latin typeface="Garamond" panose="02020404030301010803" pitchFamily="18" charset="0"/>
              </a:rPr>
              <a:t>endoprocedimentale</a:t>
            </a:r>
            <a:r>
              <a:rPr lang="it-IT" sz="2000" dirty="0">
                <a:latin typeface="Garamond" panose="02020404030301010803" pitchFamily="18" charset="0"/>
              </a:rPr>
              <a:t> (no spese); natura di impugnazione; natura cautelare ma no spese. Il Legislatore ritiene oggi che si tratti si di provvedimenti provvisori ma dotati di ultrattività quindi assimilabili ai cautelari anticipatori (669 </a:t>
            </a:r>
            <a:r>
              <a:rPr lang="it-IT" sz="2000" dirty="0" err="1">
                <a:latin typeface="Garamond" panose="02020404030301010803" pitchFamily="18" charset="0"/>
              </a:rPr>
              <a:t>octies</a:t>
            </a:r>
            <a:r>
              <a:rPr lang="it-IT" sz="2000" dirty="0">
                <a:latin typeface="Garamond" panose="02020404030301010803" pitchFamily="18" charset="0"/>
              </a:rPr>
              <a:t>) che prevedono statuizione sulle spese.) </a:t>
            </a:r>
          </a:p>
          <a:p>
            <a:pPr marL="0" indent="0">
              <a:buNone/>
            </a:pPr>
            <a:endParaRPr lang="it-IT" sz="20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sz="1600" dirty="0">
              <a:latin typeface="Garamond" panose="02020404030301010803" pitchFamily="18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90EF693-AF65-2D20-52CD-3F5C21A73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0223" y="987425"/>
            <a:ext cx="4694664" cy="5747912"/>
          </a:xfrm>
        </p:spPr>
        <p:txBody>
          <a:bodyPr>
            <a:noAutofit/>
          </a:bodyPr>
          <a:lstStyle/>
          <a:p>
            <a:pPr algn="just"/>
            <a:r>
              <a:rPr lang="it-IT" b="1" i="1" dirty="0">
                <a:latin typeface="Garamond" panose="02020404030301010803" pitchFamily="18" charset="0"/>
              </a:rPr>
              <a:t>ART. 473 BIS 24 RECLAMO CONTRO I PROVEDIMENTI TEMPORANEI E URGENTI</a:t>
            </a:r>
          </a:p>
          <a:p>
            <a:pPr algn="just"/>
            <a:endParaRPr lang="it-IT" b="1" i="1" dirty="0">
              <a:latin typeface="Garamond" panose="02020404030301010803" pitchFamily="18" charset="0"/>
            </a:endParaRPr>
          </a:p>
          <a:p>
            <a:pPr algn="just"/>
            <a:endParaRPr lang="it-IT" b="1" i="1" dirty="0">
              <a:latin typeface="Garamond" panose="02020404030301010803" pitchFamily="18" charset="0"/>
            </a:endParaRPr>
          </a:p>
          <a:p>
            <a:pPr algn="just"/>
            <a:r>
              <a:rPr lang="it-IT" b="1" i="1" dirty="0">
                <a:latin typeface="Garamond" panose="02020404030301010803" pitchFamily="18" charset="0"/>
              </a:rPr>
              <a:t>3°c. Il reclamo deve essere proposto entro il termine perentorio di dieci giorni dalla pronuncia del provvedimento in udienza ovvero dalla comunicazione, o dalla notificazione se anteriore. </a:t>
            </a:r>
            <a:r>
              <a:rPr lang="it-IT" b="1" i="1" dirty="0">
                <a:highlight>
                  <a:srgbClr val="FFFF00"/>
                </a:highlight>
                <a:latin typeface="Garamond" panose="02020404030301010803" pitchFamily="18" charset="0"/>
              </a:rPr>
              <a:t>Eventuali circostanze sopravvenute sono dedotte davanti al giudice di merito</a:t>
            </a:r>
          </a:p>
          <a:p>
            <a:pPr algn="just"/>
            <a:endParaRPr lang="it-IT" b="1" i="1" dirty="0">
              <a:highlight>
                <a:srgbClr val="FFFF00"/>
              </a:highlight>
              <a:latin typeface="Garamond" panose="02020404030301010803" pitchFamily="18" charset="0"/>
            </a:endParaRPr>
          </a:p>
          <a:p>
            <a:pPr algn="just"/>
            <a:r>
              <a:rPr lang="it-IT" b="1" i="1" dirty="0">
                <a:latin typeface="Garamond" panose="02020404030301010803" pitchFamily="18" charset="0"/>
              </a:rPr>
              <a:t>4° c. Il collegio, assicurato il contraddittorio tra le parti, entro sessanta giorni dal deposito del ricorso pronuncia ordinanza con la quale conferma, modifica o revoca il provvedimento reclamato e </a:t>
            </a:r>
            <a:r>
              <a:rPr lang="it-IT" b="1" i="1" dirty="0">
                <a:highlight>
                  <a:srgbClr val="FFFF00"/>
                </a:highlight>
                <a:latin typeface="Garamond" panose="02020404030301010803" pitchFamily="18" charset="0"/>
              </a:rPr>
              <a:t>provvede sulle spese. </a:t>
            </a:r>
            <a:r>
              <a:rPr lang="it-IT" b="1" i="1" dirty="0">
                <a:latin typeface="Garamond" panose="02020404030301010803" pitchFamily="18" charset="0"/>
              </a:rPr>
              <a:t>Ove indispensabile ai fini della decisione, </a:t>
            </a:r>
            <a:r>
              <a:rPr lang="it-IT" b="1" i="1" dirty="0" err="1">
                <a:latin typeface="Garamond" panose="02020404030301010803" pitchFamily="18" charset="0"/>
              </a:rPr>
              <a:t>puo'</a:t>
            </a:r>
            <a:r>
              <a:rPr lang="it-IT" b="1" i="1" dirty="0">
                <a:latin typeface="Garamond" panose="02020404030301010803" pitchFamily="18" charset="0"/>
              </a:rPr>
              <a:t> assumere sommarie informazioni. L'ordinanza </a:t>
            </a:r>
            <a:r>
              <a:rPr lang="it-IT" b="1" i="1" dirty="0" err="1">
                <a:latin typeface="Garamond" panose="02020404030301010803" pitchFamily="18" charset="0"/>
              </a:rPr>
              <a:t>e'</a:t>
            </a:r>
            <a:r>
              <a:rPr lang="it-IT" b="1" i="1" dirty="0">
                <a:latin typeface="Garamond" panose="02020404030301010803" pitchFamily="18" charset="0"/>
              </a:rPr>
              <a:t> immediatamente esecutiva.</a:t>
            </a:r>
          </a:p>
        </p:txBody>
      </p:sp>
    </p:spTree>
    <p:extLst>
      <p:ext uri="{BB962C8B-B14F-4D97-AF65-F5344CB8AC3E}">
        <p14:creationId xmlns:p14="http://schemas.microsoft.com/office/powerpoint/2010/main" val="290524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E2401D-B6BA-5CCD-6154-F653930D4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214" y="987425"/>
            <a:ext cx="5735173" cy="55635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it-IT" sz="2000" dirty="0">
                <a:latin typeface="Garamond" panose="02020404030301010803" pitchFamily="18" charset="0"/>
              </a:rPr>
              <a:t>Recepite dottrina e giurisprudenza che da anni sostenevano la </a:t>
            </a:r>
            <a:r>
              <a:rPr lang="it-IT" sz="2000" dirty="0" err="1">
                <a:latin typeface="Garamond" panose="02020404030301010803" pitchFamily="18" charset="0"/>
              </a:rPr>
              <a:t>ricorribilità</a:t>
            </a:r>
            <a:r>
              <a:rPr lang="it-IT" sz="2000" dirty="0">
                <a:latin typeface="Garamond" panose="02020404030301010803" pitchFamily="18" charset="0"/>
              </a:rPr>
              <a:t> per Cassazione per queste tipologie di provvedimenti. </a:t>
            </a:r>
          </a:p>
          <a:p>
            <a:pPr marL="0" indent="0">
              <a:buNone/>
            </a:pPr>
            <a:r>
              <a:rPr lang="it-IT" sz="2000" dirty="0">
                <a:latin typeface="Garamond" panose="02020404030301010803" pitchFamily="18" charset="0"/>
              </a:rPr>
              <a:t>Ammesso il ricorso straordinario in Cassazione ex art. 111 Costituzione solo contro i provvedimenti di Corte d’Appello che decidono sui reclami avverso i provvedimenti di cui al secondo comma ovvero</a:t>
            </a:r>
          </a:p>
          <a:p>
            <a:pPr>
              <a:buFontTx/>
              <a:buChar char="-"/>
            </a:pPr>
            <a:r>
              <a:rPr lang="it-IT" sz="2000" dirty="0">
                <a:latin typeface="Garamond" panose="02020404030301010803" pitchFamily="18" charset="0"/>
              </a:rPr>
              <a:t>Provvedimenti </a:t>
            </a:r>
            <a:r>
              <a:rPr lang="it-IT" sz="2000" i="1" dirty="0">
                <a:latin typeface="Garamond" panose="02020404030301010803" pitchFamily="18" charset="0"/>
              </a:rPr>
              <a:t>de potestate</a:t>
            </a:r>
          </a:p>
          <a:p>
            <a:pPr>
              <a:buFontTx/>
              <a:buChar char="-"/>
            </a:pPr>
            <a:r>
              <a:rPr lang="it-IT" sz="2000" dirty="0">
                <a:latin typeface="Garamond" panose="02020404030301010803" pitchFamily="18" charset="0"/>
              </a:rPr>
              <a:t>Modifiche su affidamento e collocazione minori</a:t>
            </a:r>
          </a:p>
          <a:p>
            <a:pPr>
              <a:buFontTx/>
              <a:buChar char="-"/>
            </a:pPr>
            <a:r>
              <a:rPr lang="it-IT" sz="2000" dirty="0">
                <a:latin typeface="Garamond" panose="02020404030301010803" pitchFamily="18" charset="0"/>
              </a:rPr>
              <a:t>Affidamento di minori a terzi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C00000"/>
                </a:solidFill>
                <a:latin typeface="Garamond" panose="02020404030301010803" pitchFamily="18" charset="0"/>
              </a:rPr>
              <a:t>Il presupposto per la </a:t>
            </a:r>
            <a:r>
              <a:rPr lang="it-IT" sz="2000" dirty="0" err="1">
                <a:solidFill>
                  <a:srgbClr val="C00000"/>
                </a:solidFill>
                <a:latin typeface="Garamond" panose="02020404030301010803" pitchFamily="18" charset="0"/>
              </a:rPr>
              <a:t>ricorribilità</a:t>
            </a:r>
            <a:r>
              <a:rPr lang="it-IT" sz="2000" dirty="0">
                <a:solidFill>
                  <a:srgbClr val="C00000"/>
                </a:solidFill>
                <a:latin typeface="Garamond" panose="02020404030301010803" pitchFamily="18" charset="0"/>
              </a:rPr>
              <a:t> in Cassazione è che si tratti di provvedimenti decisori e definitivi (art. 111 Cost., comma 7) 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C00000"/>
                </a:solidFill>
                <a:highlight>
                  <a:srgbClr val="FFFF00"/>
                </a:highlight>
                <a:latin typeface="Garamond" panose="02020404030301010803" pitchFamily="18" charset="0"/>
              </a:rPr>
              <a:t>Decisori</a:t>
            </a:r>
            <a:r>
              <a:rPr lang="it-IT" sz="2000" dirty="0">
                <a:solidFill>
                  <a:srgbClr val="C00000"/>
                </a:solidFill>
                <a:latin typeface="Garamond" panose="02020404030301010803" pitchFamily="18" charset="0"/>
              </a:rPr>
              <a:t> ovvero che incidono sui diritti soggettivi con effetto di giudicato 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C00000"/>
                </a:solidFill>
                <a:highlight>
                  <a:srgbClr val="FFFF00"/>
                </a:highlight>
                <a:latin typeface="Garamond" panose="02020404030301010803" pitchFamily="18" charset="0"/>
              </a:rPr>
              <a:t>Definitivi</a:t>
            </a:r>
            <a:r>
              <a:rPr lang="it-IT" sz="2000" dirty="0">
                <a:solidFill>
                  <a:srgbClr val="C00000"/>
                </a:solidFill>
                <a:latin typeface="Garamond" panose="02020404030301010803" pitchFamily="18" charset="0"/>
              </a:rPr>
              <a:t>: non è previsto altro strumento di impugnazione né di modifica / revoca 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C00000"/>
                </a:solidFill>
                <a:latin typeface="Garamond" panose="02020404030301010803" pitchFamily="18" charset="0"/>
              </a:rPr>
              <a:t>( E’ evidente che il ricorso per Cassazione viene quindi previsto per provvedimenti che incidono in modo fondamentale sulla situazione soggettiva dei minori e che hanno </a:t>
            </a:r>
            <a:r>
              <a:rPr lang="it-IT" sz="2000" u="sng" dirty="0">
                <a:solidFill>
                  <a:srgbClr val="C00000"/>
                </a:solidFill>
                <a:latin typeface="Garamond" panose="02020404030301010803" pitchFamily="18" charset="0"/>
              </a:rPr>
              <a:t>natura di giudicato rebus sic </a:t>
            </a:r>
            <a:r>
              <a:rPr lang="it-IT" sz="2000" u="sng" dirty="0" err="1">
                <a:solidFill>
                  <a:srgbClr val="C00000"/>
                </a:solidFill>
                <a:latin typeface="Garamond" panose="02020404030301010803" pitchFamily="18" charset="0"/>
              </a:rPr>
              <a:t>stantibus</a:t>
            </a:r>
            <a:r>
              <a:rPr lang="it-IT" sz="2000" dirty="0">
                <a:solidFill>
                  <a:srgbClr val="C00000"/>
                </a:solidFill>
                <a:latin typeface="Garamond" panose="02020404030301010803" pitchFamily="18" charset="0"/>
              </a:rPr>
              <a:t>)</a:t>
            </a:r>
          </a:p>
          <a:p>
            <a:pPr marL="0" indent="0">
              <a:buNone/>
            </a:pPr>
            <a:r>
              <a:rPr lang="it-IT" sz="2000" dirty="0">
                <a:solidFill>
                  <a:srgbClr val="C00000"/>
                </a:solidFill>
                <a:latin typeface="Garamond" panose="02020404030301010803" pitchFamily="18" charset="0"/>
              </a:rPr>
              <a:t>Giurisprudenza (Cass. Sez. Unite 32359/2018 - 28998/2018 – 10777/2019 – e la recentissima Cass. 5402/2023 del 21.02.2023) </a:t>
            </a:r>
          </a:p>
          <a:p>
            <a:pPr marL="0" indent="0">
              <a:buNone/>
            </a:pPr>
            <a:endParaRPr lang="it-IT" sz="1600" dirty="0">
              <a:latin typeface="Garamond" panose="02020404030301010803" pitchFamily="18" charset="0"/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90EF693-AF65-2D20-52CD-3F5C21A73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0223" y="987425"/>
            <a:ext cx="4694664" cy="5747912"/>
          </a:xfrm>
        </p:spPr>
        <p:txBody>
          <a:bodyPr>
            <a:noAutofit/>
          </a:bodyPr>
          <a:lstStyle/>
          <a:p>
            <a:pPr algn="just"/>
            <a:r>
              <a:rPr lang="it-IT" b="1" i="1" dirty="0">
                <a:latin typeface="Garamond" panose="02020404030301010803" pitchFamily="18" charset="0"/>
              </a:rPr>
              <a:t>ART. 473 BIS 24 RECLAMO CONTRO I PROVEDIMENTI TEMPORANEI E URGENTI </a:t>
            </a:r>
          </a:p>
          <a:p>
            <a:pPr algn="just"/>
            <a:r>
              <a:rPr lang="it-IT" b="1" i="1" dirty="0">
                <a:latin typeface="Garamond" panose="02020404030301010803" pitchFamily="18" charset="0"/>
              </a:rPr>
              <a:t>. </a:t>
            </a:r>
          </a:p>
          <a:p>
            <a:pPr algn="just"/>
            <a:r>
              <a:rPr lang="it-IT" b="1" i="1" dirty="0">
                <a:latin typeface="Garamond" panose="02020404030301010803" pitchFamily="18" charset="0"/>
              </a:rPr>
              <a:t>5°c. Avverso i provvedimenti di reclamo pronunciati nei casi di cui al secondo comma </a:t>
            </a:r>
            <a:r>
              <a:rPr lang="it-IT" b="1" i="1" dirty="0" err="1">
                <a:latin typeface="Garamond" panose="02020404030301010803" pitchFamily="18" charset="0"/>
              </a:rPr>
              <a:t>e'</a:t>
            </a:r>
            <a:r>
              <a:rPr lang="it-IT" b="1" i="1" dirty="0">
                <a:latin typeface="Garamond" panose="02020404030301010803" pitchFamily="18" charset="0"/>
              </a:rPr>
              <a:t> ammesso ricorso per cassazione ai sensi dell'articolo 111 della Costituzione. </a:t>
            </a:r>
          </a:p>
        </p:txBody>
      </p:sp>
    </p:spTree>
    <p:extLst>
      <p:ext uri="{BB962C8B-B14F-4D97-AF65-F5344CB8AC3E}">
        <p14:creationId xmlns:p14="http://schemas.microsoft.com/office/powerpoint/2010/main" val="37210268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E2401D-B6BA-5CCD-6154-F653930D4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214" y="987425"/>
            <a:ext cx="5735173" cy="5563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600" dirty="0">
                <a:latin typeface="Garamond" panose="02020404030301010803" pitchFamily="18" charset="0"/>
              </a:rPr>
              <a:t>Principio già riconosciuto ed applicato nell’ordinamento per cui tutti i provvedimenti emanati in ambito di famiglia sono emanati seguendo la regola «rebus sic </a:t>
            </a:r>
            <a:r>
              <a:rPr lang="it-IT" sz="1600" dirty="0" err="1">
                <a:latin typeface="Garamond" panose="02020404030301010803" pitchFamily="18" charset="0"/>
              </a:rPr>
              <a:t>stantibus</a:t>
            </a:r>
            <a:r>
              <a:rPr lang="it-IT" sz="1600" dirty="0">
                <a:latin typeface="Garamond" panose="02020404030301010803" pitchFamily="18" charset="0"/>
              </a:rPr>
              <a:t>» secondo la situazione che si è cristallizzata al momento della rimessione in decisione. </a:t>
            </a:r>
          </a:p>
          <a:p>
            <a:pPr marL="0" indent="0">
              <a:buNone/>
            </a:pPr>
            <a:r>
              <a:rPr lang="it-IT" sz="1600" dirty="0">
                <a:latin typeface="Garamond" panose="02020404030301010803" pitchFamily="18" charset="0"/>
              </a:rPr>
              <a:t>E’ evidente pertanto che se sopravvengono nuove circostanze, in ogni momento le parti hanno uno strumento ((che già conosciamo </a:t>
            </a:r>
            <a:r>
              <a:rPr lang="it-IT" sz="1600">
                <a:latin typeface="Garamond" panose="02020404030301010803" pitchFamily="18" charset="0"/>
              </a:rPr>
              <a:t>e applichiamo )per </a:t>
            </a:r>
            <a:r>
              <a:rPr lang="it-IT" sz="1600" dirty="0">
                <a:latin typeface="Garamond" panose="02020404030301010803" pitchFamily="18" charset="0"/>
              </a:rPr>
              <a:t>adeguare il provvedimento alla nuova situazione venutasi a creare</a:t>
            </a:r>
          </a:p>
          <a:p>
            <a:pPr marL="0" indent="0">
              <a:buNone/>
            </a:pPr>
            <a:endParaRPr lang="it-IT" sz="16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it-IT" sz="1600" dirty="0">
                <a:latin typeface="Garamond" panose="02020404030301010803" pitchFamily="18" charset="0"/>
              </a:rPr>
              <a:t>Forma: la forma prevista dalla Sezione I quindi dagli articoli 473 bis 11 e seguenti 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90EF693-AF65-2D20-52CD-3F5C21A739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0223" y="987425"/>
            <a:ext cx="4694664" cy="5747912"/>
          </a:xfrm>
        </p:spPr>
        <p:txBody>
          <a:bodyPr>
            <a:noAutofit/>
          </a:bodyPr>
          <a:lstStyle/>
          <a:p>
            <a:pPr algn="just"/>
            <a:r>
              <a:rPr lang="it-IT" b="1" i="1" dirty="0">
                <a:latin typeface="Garamond" panose="02020404030301010803" pitchFamily="18" charset="0"/>
              </a:rPr>
              <a:t>ART. 473 BIS 29  MODIFICABILITA’ DEI PROVVEDIMENTI</a:t>
            </a:r>
          </a:p>
          <a:p>
            <a:pPr algn="just"/>
            <a:endParaRPr lang="it-IT" b="1" i="1" dirty="0">
              <a:latin typeface="Garamond" panose="02020404030301010803" pitchFamily="18" charset="0"/>
            </a:endParaRPr>
          </a:p>
          <a:p>
            <a:pPr algn="just"/>
            <a:endParaRPr lang="it-IT" b="1" i="1" dirty="0">
              <a:latin typeface="Garamond" panose="02020404030301010803" pitchFamily="18" charset="0"/>
            </a:endParaRPr>
          </a:p>
          <a:p>
            <a:pPr algn="just"/>
            <a:r>
              <a:rPr lang="it-IT" b="1" i="1" dirty="0">
                <a:latin typeface="Garamond" panose="02020404030301010803" pitchFamily="18" charset="0"/>
              </a:rPr>
              <a:t>Qualora sopravvengano giustificati motivi, le parti possono in ogni tempo chiedere, con le forme previste nella presente sezione, la revisione dei provvedimenti a tutela dei minori e in materia di contributi economici. </a:t>
            </a:r>
          </a:p>
        </p:txBody>
      </p:sp>
    </p:spTree>
    <p:extLst>
      <p:ext uri="{BB962C8B-B14F-4D97-AF65-F5344CB8AC3E}">
        <p14:creationId xmlns:p14="http://schemas.microsoft.com/office/powerpoint/2010/main" val="3911444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46432AA0-0CD1-DA65-82A9-7940B8B42202}"/>
              </a:ext>
            </a:extLst>
          </p:cNvPr>
          <p:cNvSpPr txBox="1"/>
          <p:nvPr/>
        </p:nvSpPr>
        <p:spPr>
          <a:xfrm>
            <a:off x="1219200" y="1572322"/>
            <a:ext cx="103929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dirty="0">
                <a:solidFill>
                  <a:srgbClr val="00B050"/>
                </a:solidFill>
                <a:latin typeface="Garamond" panose="02020404030301010803" pitchFamily="18" charset="0"/>
              </a:rPr>
              <a:t>GRAZIE PER L’ATTENZIONE </a:t>
            </a:r>
          </a:p>
        </p:txBody>
      </p:sp>
    </p:spTree>
    <p:extLst>
      <p:ext uri="{BB962C8B-B14F-4D97-AF65-F5344CB8AC3E}">
        <p14:creationId xmlns:p14="http://schemas.microsoft.com/office/powerpoint/2010/main" val="35169615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4033E2CB01FB547AFFF77D605BE078B" ma:contentTypeVersion="2" ma:contentTypeDescription="Creare un nuovo documento." ma:contentTypeScope="" ma:versionID="17ec9e5640ef19394c6a8a73924f299b">
  <xsd:schema xmlns:xsd="http://www.w3.org/2001/XMLSchema" xmlns:xs="http://www.w3.org/2001/XMLSchema" xmlns:p="http://schemas.microsoft.com/office/2006/metadata/properties" xmlns:ns3="1007d4b9-81ee-424a-a788-d06017b10b3f" targetNamespace="http://schemas.microsoft.com/office/2006/metadata/properties" ma:root="true" ma:fieldsID="222502c9685de3033238c2754fc546ce" ns3:_="">
    <xsd:import namespace="1007d4b9-81ee-424a-a788-d06017b10b3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07d4b9-81ee-424a-a788-d06017b10b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CF8271-8291-477A-8AAC-45A6F6F78D9D}">
  <ds:schemaRefs>
    <ds:schemaRef ds:uri="http://schemas.microsoft.com/office/2006/metadata/properties"/>
    <ds:schemaRef ds:uri="http://schemas.microsoft.com/office/2006/documentManagement/types"/>
    <ds:schemaRef ds:uri="1007d4b9-81ee-424a-a788-d06017b10b3f"/>
    <ds:schemaRef ds:uri="http://purl.org/dc/dcmitype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C81929A-9A41-4744-ADA6-A4A3E58AB1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57F8975-040E-4DE8-9C19-2EE71244CD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007d4b9-81ee-424a-a788-d06017b10b3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1000</Words>
  <Application>Microsoft Macintosh PowerPoint</Application>
  <PresentationFormat>Widescreen</PresentationFormat>
  <Paragraphs>50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Garamond</vt:lpstr>
      <vt:lpstr>Tema di Office</vt:lpstr>
      <vt:lpstr>MODIFICA/REVOCA E RECLAMO DEI PROVVEDIMENTI PROVVISORI ED URGENTI DATI DAL GIUDICE CON ORDINANZA AI SENSI DELL’ ART. 473 BIS 22 C.P.C. </vt:lpstr>
      <vt:lpstr>Art. 473-bis 23 MODIFICA DEI PROVVEDIMENTI TEMPORANEI E URGENTI   I provvedimenti temporanei e urgenti possono essere modificati o revocati dal collegio o dal giudice delegato in presenza di fatti sopravvenuti o nuovi accertamenti istruttori.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sfsdfs</dc:title>
  <dc:creator>ISELLA FOLLADOR</dc:creator>
  <cp:lastModifiedBy>Annalisa Arduini</cp:lastModifiedBy>
  <cp:revision>42</cp:revision>
  <dcterms:created xsi:type="dcterms:W3CDTF">2023-02-09T17:11:36Z</dcterms:created>
  <dcterms:modified xsi:type="dcterms:W3CDTF">2023-03-07T08:49:03Z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0x010100D4033E2CB01FB547AFFF77D605BE078B</vt:lpwstr>
  </property>
</Properties>
</file>