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91" r:id="rId5"/>
    <p:sldId id="281" r:id="rId6"/>
    <p:sldId id="280" r:id="rId7"/>
    <p:sldId id="292" r:id="rId8"/>
    <p:sldId id="293" r:id="rId9"/>
    <p:sldId id="294" r:id="rId10"/>
    <p:sldId id="295" r:id="rId11"/>
    <p:sldId id="297" r:id="rId12"/>
    <p:sldId id="296" r:id="rId13"/>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60DEB7F-A790-45E9-9B33-A7B466348FD1}" v="12" dt="2023-02-22T16:47:47.10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3" autoAdjust="0"/>
    <p:restoredTop sz="94660"/>
  </p:normalViewPr>
  <p:slideViewPr>
    <p:cSldViewPr snapToGrid="0">
      <p:cViewPr varScale="1">
        <p:scale>
          <a:sx n="114" d="100"/>
          <a:sy n="114" d="100"/>
        </p:scale>
        <p:origin x="512"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7F4D734-7890-BAED-42B2-A13CE3EBB85E}"/>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1A8B5190-2D86-3E77-B58C-13D2ADB7E5E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0613AAD5-4ADE-D9B7-7701-77A81609BE57}"/>
              </a:ext>
            </a:extLst>
          </p:cNvPr>
          <p:cNvSpPr>
            <a:spLocks noGrp="1"/>
          </p:cNvSpPr>
          <p:nvPr>
            <p:ph type="dt" sz="half" idx="10"/>
          </p:nvPr>
        </p:nvSpPr>
        <p:spPr/>
        <p:txBody>
          <a:bodyPr/>
          <a:lstStyle/>
          <a:p>
            <a:fld id="{91E04C56-6824-413F-BA03-C1CEDA2F4E25}" type="datetimeFigureOut">
              <a:rPr lang="it-IT" smtClean="0"/>
              <a:t>05/03/23</a:t>
            </a:fld>
            <a:endParaRPr lang="it-IT"/>
          </a:p>
        </p:txBody>
      </p:sp>
      <p:sp>
        <p:nvSpPr>
          <p:cNvPr id="5" name="Segnaposto piè di pagina 4">
            <a:extLst>
              <a:ext uri="{FF2B5EF4-FFF2-40B4-BE49-F238E27FC236}">
                <a16:creationId xmlns:a16="http://schemas.microsoft.com/office/drawing/2014/main" id="{FC726C19-D785-84F4-0646-9F1A4B76103D}"/>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417849F2-A6B2-950E-73B4-E0DCA2060C8C}"/>
              </a:ext>
            </a:extLst>
          </p:cNvPr>
          <p:cNvSpPr>
            <a:spLocks noGrp="1"/>
          </p:cNvSpPr>
          <p:nvPr>
            <p:ph type="sldNum" sz="quarter" idx="12"/>
          </p:nvPr>
        </p:nvSpPr>
        <p:spPr/>
        <p:txBody>
          <a:bodyPr/>
          <a:lstStyle/>
          <a:p>
            <a:fld id="{6E912A63-6CCE-4463-9ECA-03FDDEC0A55F}" type="slidenum">
              <a:rPr lang="it-IT" smtClean="0"/>
              <a:t>‹N›</a:t>
            </a:fld>
            <a:endParaRPr lang="it-IT"/>
          </a:p>
        </p:txBody>
      </p:sp>
    </p:spTree>
    <p:extLst>
      <p:ext uri="{BB962C8B-B14F-4D97-AF65-F5344CB8AC3E}">
        <p14:creationId xmlns:p14="http://schemas.microsoft.com/office/powerpoint/2010/main" val="21966588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F797BFD-F27D-0F8B-2396-DED6DB1DA4F0}"/>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CEFE816E-54E4-1B69-DC72-7FFB8F3C278A}"/>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1075B5AE-9F5B-0FB2-758A-22AE17A1D845}"/>
              </a:ext>
            </a:extLst>
          </p:cNvPr>
          <p:cNvSpPr>
            <a:spLocks noGrp="1"/>
          </p:cNvSpPr>
          <p:nvPr>
            <p:ph type="dt" sz="half" idx="10"/>
          </p:nvPr>
        </p:nvSpPr>
        <p:spPr/>
        <p:txBody>
          <a:bodyPr/>
          <a:lstStyle/>
          <a:p>
            <a:fld id="{91E04C56-6824-413F-BA03-C1CEDA2F4E25}" type="datetimeFigureOut">
              <a:rPr lang="it-IT" smtClean="0"/>
              <a:t>05/03/23</a:t>
            </a:fld>
            <a:endParaRPr lang="it-IT"/>
          </a:p>
        </p:txBody>
      </p:sp>
      <p:sp>
        <p:nvSpPr>
          <p:cNvPr id="5" name="Segnaposto piè di pagina 4">
            <a:extLst>
              <a:ext uri="{FF2B5EF4-FFF2-40B4-BE49-F238E27FC236}">
                <a16:creationId xmlns:a16="http://schemas.microsoft.com/office/drawing/2014/main" id="{C05CE992-5F4C-6EF5-700E-5D516D1CD07D}"/>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79F8ECCD-D333-ABB7-9591-1A087C238F14}"/>
              </a:ext>
            </a:extLst>
          </p:cNvPr>
          <p:cNvSpPr>
            <a:spLocks noGrp="1"/>
          </p:cNvSpPr>
          <p:nvPr>
            <p:ph type="sldNum" sz="quarter" idx="12"/>
          </p:nvPr>
        </p:nvSpPr>
        <p:spPr/>
        <p:txBody>
          <a:bodyPr/>
          <a:lstStyle/>
          <a:p>
            <a:fld id="{6E912A63-6CCE-4463-9ECA-03FDDEC0A55F}" type="slidenum">
              <a:rPr lang="it-IT" smtClean="0"/>
              <a:t>‹N›</a:t>
            </a:fld>
            <a:endParaRPr lang="it-IT"/>
          </a:p>
        </p:txBody>
      </p:sp>
    </p:spTree>
    <p:extLst>
      <p:ext uri="{BB962C8B-B14F-4D97-AF65-F5344CB8AC3E}">
        <p14:creationId xmlns:p14="http://schemas.microsoft.com/office/powerpoint/2010/main" val="42522351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8F128759-E7A7-77F6-2F2F-BD61DA60F82B}"/>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7407F8D3-6F02-A312-7475-110F586DEE02}"/>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21406E4F-2525-7566-9C4C-812506C830AE}"/>
              </a:ext>
            </a:extLst>
          </p:cNvPr>
          <p:cNvSpPr>
            <a:spLocks noGrp="1"/>
          </p:cNvSpPr>
          <p:nvPr>
            <p:ph type="dt" sz="half" idx="10"/>
          </p:nvPr>
        </p:nvSpPr>
        <p:spPr/>
        <p:txBody>
          <a:bodyPr/>
          <a:lstStyle/>
          <a:p>
            <a:fld id="{91E04C56-6824-413F-BA03-C1CEDA2F4E25}" type="datetimeFigureOut">
              <a:rPr lang="it-IT" smtClean="0"/>
              <a:t>05/03/23</a:t>
            </a:fld>
            <a:endParaRPr lang="it-IT"/>
          </a:p>
        </p:txBody>
      </p:sp>
      <p:sp>
        <p:nvSpPr>
          <p:cNvPr id="5" name="Segnaposto piè di pagina 4">
            <a:extLst>
              <a:ext uri="{FF2B5EF4-FFF2-40B4-BE49-F238E27FC236}">
                <a16:creationId xmlns:a16="http://schemas.microsoft.com/office/drawing/2014/main" id="{1CB56F03-24DB-1DEC-DD38-BA816734178D}"/>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E214B18B-6326-2191-BF37-9E6996C2DC20}"/>
              </a:ext>
            </a:extLst>
          </p:cNvPr>
          <p:cNvSpPr>
            <a:spLocks noGrp="1"/>
          </p:cNvSpPr>
          <p:nvPr>
            <p:ph type="sldNum" sz="quarter" idx="12"/>
          </p:nvPr>
        </p:nvSpPr>
        <p:spPr/>
        <p:txBody>
          <a:bodyPr/>
          <a:lstStyle/>
          <a:p>
            <a:fld id="{6E912A63-6CCE-4463-9ECA-03FDDEC0A55F}" type="slidenum">
              <a:rPr lang="it-IT" smtClean="0"/>
              <a:t>‹N›</a:t>
            </a:fld>
            <a:endParaRPr lang="it-IT"/>
          </a:p>
        </p:txBody>
      </p:sp>
    </p:spTree>
    <p:extLst>
      <p:ext uri="{BB962C8B-B14F-4D97-AF65-F5344CB8AC3E}">
        <p14:creationId xmlns:p14="http://schemas.microsoft.com/office/powerpoint/2010/main" val="39588313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10D28AA-68D0-1BFF-ADD7-88334A1F6DA3}"/>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F377B12C-57ED-86F4-BB53-AB639185673C}"/>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71CBBA5E-BEE2-4A92-BA85-C1D8FCF97B24}"/>
              </a:ext>
            </a:extLst>
          </p:cNvPr>
          <p:cNvSpPr>
            <a:spLocks noGrp="1"/>
          </p:cNvSpPr>
          <p:nvPr>
            <p:ph type="dt" sz="half" idx="10"/>
          </p:nvPr>
        </p:nvSpPr>
        <p:spPr/>
        <p:txBody>
          <a:bodyPr/>
          <a:lstStyle/>
          <a:p>
            <a:fld id="{91E04C56-6824-413F-BA03-C1CEDA2F4E25}" type="datetimeFigureOut">
              <a:rPr lang="it-IT" smtClean="0"/>
              <a:t>05/03/23</a:t>
            </a:fld>
            <a:endParaRPr lang="it-IT"/>
          </a:p>
        </p:txBody>
      </p:sp>
      <p:sp>
        <p:nvSpPr>
          <p:cNvPr id="5" name="Segnaposto piè di pagina 4">
            <a:extLst>
              <a:ext uri="{FF2B5EF4-FFF2-40B4-BE49-F238E27FC236}">
                <a16:creationId xmlns:a16="http://schemas.microsoft.com/office/drawing/2014/main" id="{839978A6-600E-E736-4C71-CDE6F6F64467}"/>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CA1CD880-E687-088C-2FBB-E6C53B6CF4D5}"/>
              </a:ext>
            </a:extLst>
          </p:cNvPr>
          <p:cNvSpPr>
            <a:spLocks noGrp="1"/>
          </p:cNvSpPr>
          <p:nvPr>
            <p:ph type="sldNum" sz="quarter" idx="12"/>
          </p:nvPr>
        </p:nvSpPr>
        <p:spPr/>
        <p:txBody>
          <a:bodyPr/>
          <a:lstStyle/>
          <a:p>
            <a:fld id="{6E912A63-6CCE-4463-9ECA-03FDDEC0A55F}" type="slidenum">
              <a:rPr lang="it-IT" smtClean="0"/>
              <a:t>‹N›</a:t>
            </a:fld>
            <a:endParaRPr lang="it-IT"/>
          </a:p>
        </p:txBody>
      </p:sp>
    </p:spTree>
    <p:extLst>
      <p:ext uri="{BB962C8B-B14F-4D97-AF65-F5344CB8AC3E}">
        <p14:creationId xmlns:p14="http://schemas.microsoft.com/office/powerpoint/2010/main" val="13769704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9E70C32-C371-C52F-CFF1-8FDB58B24DA5}"/>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BFA8137A-AE4C-ADF9-5F14-9ECD3E0032E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2FBB89A2-04A1-A1AB-05F2-E70CD0500620}"/>
              </a:ext>
            </a:extLst>
          </p:cNvPr>
          <p:cNvSpPr>
            <a:spLocks noGrp="1"/>
          </p:cNvSpPr>
          <p:nvPr>
            <p:ph type="dt" sz="half" idx="10"/>
          </p:nvPr>
        </p:nvSpPr>
        <p:spPr/>
        <p:txBody>
          <a:bodyPr/>
          <a:lstStyle/>
          <a:p>
            <a:fld id="{91E04C56-6824-413F-BA03-C1CEDA2F4E25}" type="datetimeFigureOut">
              <a:rPr lang="it-IT" smtClean="0"/>
              <a:t>05/03/23</a:t>
            </a:fld>
            <a:endParaRPr lang="it-IT"/>
          </a:p>
        </p:txBody>
      </p:sp>
      <p:sp>
        <p:nvSpPr>
          <p:cNvPr id="5" name="Segnaposto piè di pagina 4">
            <a:extLst>
              <a:ext uri="{FF2B5EF4-FFF2-40B4-BE49-F238E27FC236}">
                <a16:creationId xmlns:a16="http://schemas.microsoft.com/office/drawing/2014/main" id="{81A01C16-1247-1943-49AA-CA49C64A018F}"/>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9582D6B8-00F2-F76E-1E12-E5D037341C16}"/>
              </a:ext>
            </a:extLst>
          </p:cNvPr>
          <p:cNvSpPr>
            <a:spLocks noGrp="1"/>
          </p:cNvSpPr>
          <p:nvPr>
            <p:ph type="sldNum" sz="quarter" idx="12"/>
          </p:nvPr>
        </p:nvSpPr>
        <p:spPr/>
        <p:txBody>
          <a:bodyPr/>
          <a:lstStyle/>
          <a:p>
            <a:fld id="{6E912A63-6CCE-4463-9ECA-03FDDEC0A55F}" type="slidenum">
              <a:rPr lang="it-IT" smtClean="0"/>
              <a:t>‹N›</a:t>
            </a:fld>
            <a:endParaRPr lang="it-IT"/>
          </a:p>
        </p:txBody>
      </p:sp>
    </p:spTree>
    <p:extLst>
      <p:ext uri="{BB962C8B-B14F-4D97-AF65-F5344CB8AC3E}">
        <p14:creationId xmlns:p14="http://schemas.microsoft.com/office/powerpoint/2010/main" val="463445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84BC948-4B6A-58DC-B919-B424B3F37506}"/>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CF8D03FE-F465-5005-7B62-973D755560D0}"/>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4CED90AD-9268-6BC4-C5D9-0FE632D0AA02}"/>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0CC4386C-5BC9-148C-0A51-EE0FADCFD89B}"/>
              </a:ext>
            </a:extLst>
          </p:cNvPr>
          <p:cNvSpPr>
            <a:spLocks noGrp="1"/>
          </p:cNvSpPr>
          <p:nvPr>
            <p:ph type="dt" sz="half" idx="10"/>
          </p:nvPr>
        </p:nvSpPr>
        <p:spPr/>
        <p:txBody>
          <a:bodyPr/>
          <a:lstStyle/>
          <a:p>
            <a:fld id="{91E04C56-6824-413F-BA03-C1CEDA2F4E25}" type="datetimeFigureOut">
              <a:rPr lang="it-IT" smtClean="0"/>
              <a:t>05/03/23</a:t>
            </a:fld>
            <a:endParaRPr lang="it-IT"/>
          </a:p>
        </p:txBody>
      </p:sp>
      <p:sp>
        <p:nvSpPr>
          <p:cNvPr id="6" name="Segnaposto piè di pagina 5">
            <a:extLst>
              <a:ext uri="{FF2B5EF4-FFF2-40B4-BE49-F238E27FC236}">
                <a16:creationId xmlns:a16="http://schemas.microsoft.com/office/drawing/2014/main" id="{99FE9E11-92D7-099A-F639-7030446C595E}"/>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D6F74D45-B7E9-7BD1-662E-165BA8289FCF}"/>
              </a:ext>
            </a:extLst>
          </p:cNvPr>
          <p:cNvSpPr>
            <a:spLocks noGrp="1"/>
          </p:cNvSpPr>
          <p:nvPr>
            <p:ph type="sldNum" sz="quarter" idx="12"/>
          </p:nvPr>
        </p:nvSpPr>
        <p:spPr/>
        <p:txBody>
          <a:bodyPr/>
          <a:lstStyle/>
          <a:p>
            <a:fld id="{6E912A63-6CCE-4463-9ECA-03FDDEC0A55F}" type="slidenum">
              <a:rPr lang="it-IT" smtClean="0"/>
              <a:t>‹N›</a:t>
            </a:fld>
            <a:endParaRPr lang="it-IT"/>
          </a:p>
        </p:txBody>
      </p:sp>
    </p:spTree>
    <p:extLst>
      <p:ext uri="{BB962C8B-B14F-4D97-AF65-F5344CB8AC3E}">
        <p14:creationId xmlns:p14="http://schemas.microsoft.com/office/powerpoint/2010/main" val="3151972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DC3C77F-58BC-6A4A-78E2-C4EA5C24779A}"/>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2695A55A-BF96-0FE9-A9E7-2AF788135A4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8015954B-21F8-CF10-787D-4068B1790E6B}"/>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2E077C13-124D-FA24-1748-1634E8254D2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96C2E3B0-4E0F-3330-83B9-B5840F9FB180}"/>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CC95600B-D6B0-18AB-5121-97352EBF9380}"/>
              </a:ext>
            </a:extLst>
          </p:cNvPr>
          <p:cNvSpPr>
            <a:spLocks noGrp="1"/>
          </p:cNvSpPr>
          <p:nvPr>
            <p:ph type="dt" sz="half" idx="10"/>
          </p:nvPr>
        </p:nvSpPr>
        <p:spPr/>
        <p:txBody>
          <a:bodyPr/>
          <a:lstStyle/>
          <a:p>
            <a:fld id="{91E04C56-6824-413F-BA03-C1CEDA2F4E25}" type="datetimeFigureOut">
              <a:rPr lang="it-IT" smtClean="0"/>
              <a:t>05/03/23</a:t>
            </a:fld>
            <a:endParaRPr lang="it-IT"/>
          </a:p>
        </p:txBody>
      </p:sp>
      <p:sp>
        <p:nvSpPr>
          <p:cNvPr id="8" name="Segnaposto piè di pagina 7">
            <a:extLst>
              <a:ext uri="{FF2B5EF4-FFF2-40B4-BE49-F238E27FC236}">
                <a16:creationId xmlns:a16="http://schemas.microsoft.com/office/drawing/2014/main" id="{E83BB35D-6511-DED7-451D-93CA4EEE876B}"/>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2F0117BA-641A-0BE4-5C7B-FF1B40A623CE}"/>
              </a:ext>
            </a:extLst>
          </p:cNvPr>
          <p:cNvSpPr>
            <a:spLocks noGrp="1"/>
          </p:cNvSpPr>
          <p:nvPr>
            <p:ph type="sldNum" sz="quarter" idx="12"/>
          </p:nvPr>
        </p:nvSpPr>
        <p:spPr/>
        <p:txBody>
          <a:bodyPr/>
          <a:lstStyle/>
          <a:p>
            <a:fld id="{6E912A63-6CCE-4463-9ECA-03FDDEC0A55F}" type="slidenum">
              <a:rPr lang="it-IT" smtClean="0"/>
              <a:t>‹N›</a:t>
            </a:fld>
            <a:endParaRPr lang="it-IT"/>
          </a:p>
        </p:txBody>
      </p:sp>
    </p:spTree>
    <p:extLst>
      <p:ext uri="{BB962C8B-B14F-4D97-AF65-F5344CB8AC3E}">
        <p14:creationId xmlns:p14="http://schemas.microsoft.com/office/powerpoint/2010/main" val="28260022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AC3259E-FF86-CF4B-DACE-AA4048A3593D}"/>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E52BC748-0611-0940-DE63-EA3D8DEF30FC}"/>
              </a:ext>
            </a:extLst>
          </p:cNvPr>
          <p:cNvSpPr>
            <a:spLocks noGrp="1"/>
          </p:cNvSpPr>
          <p:nvPr>
            <p:ph type="dt" sz="half" idx="10"/>
          </p:nvPr>
        </p:nvSpPr>
        <p:spPr/>
        <p:txBody>
          <a:bodyPr/>
          <a:lstStyle/>
          <a:p>
            <a:fld id="{91E04C56-6824-413F-BA03-C1CEDA2F4E25}" type="datetimeFigureOut">
              <a:rPr lang="it-IT" smtClean="0"/>
              <a:t>05/03/23</a:t>
            </a:fld>
            <a:endParaRPr lang="it-IT"/>
          </a:p>
        </p:txBody>
      </p:sp>
      <p:sp>
        <p:nvSpPr>
          <p:cNvPr id="4" name="Segnaposto piè di pagina 3">
            <a:extLst>
              <a:ext uri="{FF2B5EF4-FFF2-40B4-BE49-F238E27FC236}">
                <a16:creationId xmlns:a16="http://schemas.microsoft.com/office/drawing/2014/main" id="{5B1BCB4D-D017-5F37-BF7E-320B81C7D6D4}"/>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F57FD3D8-2E30-FE51-7ED7-FD33411AC37A}"/>
              </a:ext>
            </a:extLst>
          </p:cNvPr>
          <p:cNvSpPr>
            <a:spLocks noGrp="1"/>
          </p:cNvSpPr>
          <p:nvPr>
            <p:ph type="sldNum" sz="quarter" idx="12"/>
          </p:nvPr>
        </p:nvSpPr>
        <p:spPr/>
        <p:txBody>
          <a:bodyPr/>
          <a:lstStyle/>
          <a:p>
            <a:fld id="{6E912A63-6CCE-4463-9ECA-03FDDEC0A55F}" type="slidenum">
              <a:rPr lang="it-IT" smtClean="0"/>
              <a:t>‹N›</a:t>
            </a:fld>
            <a:endParaRPr lang="it-IT"/>
          </a:p>
        </p:txBody>
      </p:sp>
    </p:spTree>
    <p:extLst>
      <p:ext uri="{BB962C8B-B14F-4D97-AF65-F5344CB8AC3E}">
        <p14:creationId xmlns:p14="http://schemas.microsoft.com/office/powerpoint/2010/main" val="9223811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007BCD49-D2E4-711F-ACEE-FED67C384CCF}"/>
              </a:ext>
            </a:extLst>
          </p:cNvPr>
          <p:cNvSpPr>
            <a:spLocks noGrp="1"/>
          </p:cNvSpPr>
          <p:nvPr>
            <p:ph type="dt" sz="half" idx="10"/>
          </p:nvPr>
        </p:nvSpPr>
        <p:spPr/>
        <p:txBody>
          <a:bodyPr/>
          <a:lstStyle/>
          <a:p>
            <a:fld id="{91E04C56-6824-413F-BA03-C1CEDA2F4E25}" type="datetimeFigureOut">
              <a:rPr lang="it-IT" smtClean="0"/>
              <a:t>05/03/23</a:t>
            </a:fld>
            <a:endParaRPr lang="it-IT"/>
          </a:p>
        </p:txBody>
      </p:sp>
      <p:sp>
        <p:nvSpPr>
          <p:cNvPr id="3" name="Segnaposto piè di pagina 2">
            <a:extLst>
              <a:ext uri="{FF2B5EF4-FFF2-40B4-BE49-F238E27FC236}">
                <a16:creationId xmlns:a16="http://schemas.microsoft.com/office/drawing/2014/main" id="{265C1CE2-B9F8-79C2-7B57-D63DB9FC6779}"/>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DF229A85-C2D0-A61E-0E72-4B72C2F61887}"/>
              </a:ext>
            </a:extLst>
          </p:cNvPr>
          <p:cNvSpPr>
            <a:spLocks noGrp="1"/>
          </p:cNvSpPr>
          <p:nvPr>
            <p:ph type="sldNum" sz="quarter" idx="12"/>
          </p:nvPr>
        </p:nvSpPr>
        <p:spPr/>
        <p:txBody>
          <a:bodyPr/>
          <a:lstStyle/>
          <a:p>
            <a:fld id="{6E912A63-6CCE-4463-9ECA-03FDDEC0A55F}" type="slidenum">
              <a:rPr lang="it-IT" smtClean="0"/>
              <a:t>‹N›</a:t>
            </a:fld>
            <a:endParaRPr lang="it-IT"/>
          </a:p>
        </p:txBody>
      </p:sp>
    </p:spTree>
    <p:extLst>
      <p:ext uri="{BB962C8B-B14F-4D97-AF65-F5344CB8AC3E}">
        <p14:creationId xmlns:p14="http://schemas.microsoft.com/office/powerpoint/2010/main" val="3965161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796CDAA-B431-1E08-CE58-E63BB39DF20A}"/>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BF784140-B3A3-F854-7EDE-2B3112A19A8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527907F9-A055-D8A6-1616-E8324ABA6E8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A9671BC6-8FEB-1F39-4AEE-24032C09A084}"/>
              </a:ext>
            </a:extLst>
          </p:cNvPr>
          <p:cNvSpPr>
            <a:spLocks noGrp="1"/>
          </p:cNvSpPr>
          <p:nvPr>
            <p:ph type="dt" sz="half" idx="10"/>
          </p:nvPr>
        </p:nvSpPr>
        <p:spPr/>
        <p:txBody>
          <a:bodyPr/>
          <a:lstStyle/>
          <a:p>
            <a:fld id="{91E04C56-6824-413F-BA03-C1CEDA2F4E25}" type="datetimeFigureOut">
              <a:rPr lang="it-IT" smtClean="0"/>
              <a:t>05/03/23</a:t>
            </a:fld>
            <a:endParaRPr lang="it-IT"/>
          </a:p>
        </p:txBody>
      </p:sp>
      <p:sp>
        <p:nvSpPr>
          <p:cNvPr id="6" name="Segnaposto piè di pagina 5">
            <a:extLst>
              <a:ext uri="{FF2B5EF4-FFF2-40B4-BE49-F238E27FC236}">
                <a16:creationId xmlns:a16="http://schemas.microsoft.com/office/drawing/2014/main" id="{90291818-8FE0-AB11-6FA5-8DDADC17D12C}"/>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A999CAAD-1D87-43E6-8F72-A7F85DE5DC2F}"/>
              </a:ext>
            </a:extLst>
          </p:cNvPr>
          <p:cNvSpPr>
            <a:spLocks noGrp="1"/>
          </p:cNvSpPr>
          <p:nvPr>
            <p:ph type="sldNum" sz="quarter" idx="12"/>
          </p:nvPr>
        </p:nvSpPr>
        <p:spPr/>
        <p:txBody>
          <a:bodyPr/>
          <a:lstStyle/>
          <a:p>
            <a:fld id="{6E912A63-6CCE-4463-9ECA-03FDDEC0A55F}" type="slidenum">
              <a:rPr lang="it-IT" smtClean="0"/>
              <a:t>‹N›</a:t>
            </a:fld>
            <a:endParaRPr lang="it-IT"/>
          </a:p>
        </p:txBody>
      </p:sp>
    </p:spTree>
    <p:extLst>
      <p:ext uri="{BB962C8B-B14F-4D97-AF65-F5344CB8AC3E}">
        <p14:creationId xmlns:p14="http://schemas.microsoft.com/office/powerpoint/2010/main" val="26655334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1EA1ABA-F9DE-CA81-3A5F-8D742F15F211}"/>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C890F125-6A8C-EF7C-3755-74B9F1285B8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46F28FEE-1829-960B-2FDB-A89C4326A42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C07576DE-F5FA-836A-E076-C1FA1FC2F5FC}"/>
              </a:ext>
            </a:extLst>
          </p:cNvPr>
          <p:cNvSpPr>
            <a:spLocks noGrp="1"/>
          </p:cNvSpPr>
          <p:nvPr>
            <p:ph type="dt" sz="half" idx="10"/>
          </p:nvPr>
        </p:nvSpPr>
        <p:spPr/>
        <p:txBody>
          <a:bodyPr/>
          <a:lstStyle/>
          <a:p>
            <a:fld id="{91E04C56-6824-413F-BA03-C1CEDA2F4E25}" type="datetimeFigureOut">
              <a:rPr lang="it-IT" smtClean="0"/>
              <a:t>05/03/23</a:t>
            </a:fld>
            <a:endParaRPr lang="it-IT"/>
          </a:p>
        </p:txBody>
      </p:sp>
      <p:sp>
        <p:nvSpPr>
          <p:cNvPr id="6" name="Segnaposto piè di pagina 5">
            <a:extLst>
              <a:ext uri="{FF2B5EF4-FFF2-40B4-BE49-F238E27FC236}">
                <a16:creationId xmlns:a16="http://schemas.microsoft.com/office/drawing/2014/main" id="{024017B5-2E54-CE30-FB09-6803374C2F97}"/>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ED5DD543-BB7F-F41E-29D0-6398B3DC5B3E}"/>
              </a:ext>
            </a:extLst>
          </p:cNvPr>
          <p:cNvSpPr>
            <a:spLocks noGrp="1"/>
          </p:cNvSpPr>
          <p:nvPr>
            <p:ph type="sldNum" sz="quarter" idx="12"/>
          </p:nvPr>
        </p:nvSpPr>
        <p:spPr/>
        <p:txBody>
          <a:bodyPr/>
          <a:lstStyle/>
          <a:p>
            <a:fld id="{6E912A63-6CCE-4463-9ECA-03FDDEC0A55F}" type="slidenum">
              <a:rPr lang="it-IT" smtClean="0"/>
              <a:t>‹N›</a:t>
            </a:fld>
            <a:endParaRPr lang="it-IT"/>
          </a:p>
        </p:txBody>
      </p:sp>
    </p:spTree>
    <p:extLst>
      <p:ext uri="{BB962C8B-B14F-4D97-AF65-F5344CB8AC3E}">
        <p14:creationId xmlns:p14="http://schemas.microsoft.com/office/powerpoint/2010/main" val="41957575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CD13D466-FA08-D187-2B21-3606DDFC529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80054D48-1B22-E72E-9D4A-F76CA45DB87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DCF5BB2D-4ECA-19EF-9FF4-0FB22E05BB8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E04C56-6824-413F-BA03-C1CEDA2F4E25}" type="datetimeFigureOut">
              <a:rPr lang="it-IT" smtClean="0"/>
              <a:t>05/03/23</a:t>
            </a:fld>
            <a:endParaRPr lang="it-IT"/>
          </a:p>
        </p:txBody>
      </p:sp>
      <p:sp>
        <p:nvSpPr>
          <p:cNvPr id="5" name="Segnaposto piè di pagina 4">
            <a:extLst>
              <a:ext uri="{FF2B5EF4-FFF2-40B4-BE49-F238E27FC236}">
                <a16:creationId xmlns:a16="http://schemas.microsoft.com/office/drawing/2014/main" id="{4165B802-759C-DA7E-B37C-E6371D81511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3E695ED5-F11B-A83F-328B-16F5A8381C8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912A63-6CCE-4463-9ECA-03FDDEC0A55F}" type="slidenum">
              <a:rPr lang="it-IT" smtClean="0"/>
              <a:t>‹N›</a:t>
            </a:fld>
            <a:endParaRPr lang="it-IT"/>
          </a:p>
        </p:txBody>
      </p:sp>
    </p:spTree>
    <p:extLst>
      <p:ext uri="{BB962C8B-B14F-4D97-AF65-F5344CB8AC3E}">
        <p14:creationId xmlns:p14="http://schemas.microsoft.com/office/powerpoint/2010/main" val="4499605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0"/>
                <a:lumOff val="100000"/>
              </a:schemeClr>
            </a:gs>
            <a:gs pos="35000">
              <a:schemeClr val="accent6">
                <a:lumMod val="0"/>
                <a:lumOff val="100000"/>
              </a:schemeClr>
            </a:gs>
            <a:gs pos="100000">
              <a:schemeClr val="accent6">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AC1C2B8-4524-F4D4-4A54-058CD7FCFC53}"/>
              </a:ext>
            </a:extLst>
          </p:cNvPr>
          <p:cNvSpPr>
            <a:spLocks noGrp="1"/>
          </p:cNvSpPr>
          <p:nvPr>
            <p:ph type="title"/>
          </p:nvPr>
        </p:nvSpPr>
        <p:spPr>
          <a:xfrm>
            <a:off x="3252867" y="457200"/>
            <a:ext cx="4167110" cy="1600200"/>
          </a:xfrm>
        </p:spPr>
        <p:txBody>
          <a:bodyPr/>
          <a:lstStyle/>
          <a:p>
            <a:r>
              <a:rPr lang="it-IT" sz="3000" b="1" dirty="0">
                <a:solidFill>
                  <a:srgbClr val="00B050"/>
                </a:solidFill>
                <a:latin typeface="Garamond" panose="02020404030301010803" pitchFamily="18" charset="0"/>
              </a:rPr>
              <a:t>RIFORMA CARTABIA</a:t>
            </a:r>
            <a:br>
              <a:rPr lang="it-IT" dirty="0"/>
            </a:br>
            <a:endParaRPr lang="it-IT" dirty="0"/>
          </a:p>
        </p:txBody>
      </p:sp>
      <p:sp>
        <p:nvSpPr>
          <p:cNvPr id="3" name="Segnaposto contenuto 2">
            <a:extLst>
              <a:ext uri="{FF2B5EF4-FFF2-40B4-BE49-F238E27FC236}">
                <a16:creationId xmlns:a16="http://schemas.microsoft.com/office/drawing/2014/main" id="{9A23D5FA-64D2-1A66-C6FA-2D0C1939642C}"/>
              </a:ext>
            </a:extLst>
          </p:cNvPr>
          <p:cNvSpPr>
            <a:spLocks noGrp="1"/>
          </p:cNvSpPr>
          <p:nvPr>
            <p:ph idx="1"/>
          </p:nvPr>
        </p:nvSpPr>
        <p:spPr>
          <a:xfrm>
            <a:off x="5475248" y="1092820"/>
            <a:ext cx="5880139" cy="4768229"/>
          </a:xfrm>
        </p:spPr>
        <p:txBody>
          <a:bodyPr>
            <a:normAutofit fontScale="77500" lnSpcReduction="20000"/>
          </a:bodyPr>
          <a:lstStyle/>
          <a:p>
            <a:pPr marL="0" indent="0">
              <a:buNone/>
            </a:pPr>
            <a:endParaRPr lang="it-IT" b="1" dirty="0"/>
          </a:p>
          <a:p>
            <a:pPr marL="0" indent="0">
              <a:buNone/>
            </a:pPr>
            <a:endParaRPr lang="it-IT" b="1" dirty="0"/>
          </a:p>
          <a:p>
            <a:pPr marL="0" indent="0">
              <a:buNone/>
            </a:pPr>
            <a:endParaRPr lang="it-IT" b="1" dirty="0"/>
          </a:p>
          <a:p>
            <a:pPr marL="0" indent="0">
              <a:buNone/>
            </a:pPr>
            <a:r>
              <a:rPr lang="it-IT" b="1" dirty="0"/>
              <a:t>AMBITO DI APPLICAZIONE</a:t>
            </a:r>
            <a:r>
              <a:rPr lang="it-IT" dirty="0"/>
              <a:t>:</a:t>
            </a:r>
          </a:p>
          <a:p>
            <a:pPr marL="0" indent="0">
              <a:buNone/>
            </a:pPr>
            <a:r>
              <a:rPr lang="it-IT" dirty="0"/>
              <a:t>a) SEPARAZIONE</a:t>
            </a:r>
          </a:p>
          <a:p>
            <a:pPr marL="0" indent="0">
              <a:buNone/>
            </a:pPr>
            <a:r>
              <a:rPr lang="it-IT" dirty="0"/>
              <a:t>b) SCIOGLIMENTO O CESSAZIONE DEGLI EFFETTI CIVILI DEL MATRIMONIO</a:t>
            </a:r>
          </a:p>
          <a:p>
            <a:pPr marL="0" indent="0">
              <a:buNone/>
            </a:pPr>
            <a:r>
              <a:rPr lang="it-IT" dirty="0"/>
              <a:t>c) SCIOGLIMENTO DELL’UNIONE CIVILE</a:t>
            </a:r>
          </a:p>
          <a:p>
            <a:pPr marL="0" indent="0">
              <a:buNone/>
            </a:pPr>
            <a:r>
              <a:rPr lang="it-IT" dirty="0"/>
              <a:t>d) REGOLAMENTAZIONE DELL’ESERCIZIO DELLA RESPONSABILITA’ GENITORIALE DI FIGLI NATI FUORI DAL MATRIMONIO</a:t>
            </a:r>
          </a:p>
          <a:p>
            <a:pPr marL="0" indent="0">
              <a:buNone/>
            </a:pPr>
            <a:r>
              <a:rPr lang="it-IT" dirty="0"/>
              <a:t>e) MODIFICA DELLE RELATIVE CONDIZIONI</a:t>
            </a:r>
          </a:p>
        </p:txBody>
      </p:sp>
      <p:sp>
        <p:nvSpPr>
          <p:cNvPr id="4" name="Segnaposto testo 3">
            <a:extLst>
              <a:ext uri="{FF2B5EF4-FFF2-40B4-BE49-F238E27FC236}">
                <a16:creationId xmlns:a16="http://schemas.microsoft.com/office/drawing/2014/main" id="{B9266FB6-AEB4-54D3-3F21-4A038A04A164}"/>
              </a:ext>
            </a:extLst>
          </p:cNvPr>
          <p:cNvSpPr>
            <a:spLocks noGrp="1"/>
          </p:cNvSpPr>
          <p:nvPr>
            <p:ph type="body" sz="half" idx="2"/>
          </p:nvPr>
        </p:nvSpPr>
        <p:spPr/>
        <p:txBody>
          <a:bodyPr>
            <a:normAutofit/>
          </a:bodyPr>
          <a:lstStyle/>
          <a:p>
            <a:r>
              <a:rPr lang="it-IT" sz="2000" i="1" dirty="0"/>
              <a:t>LIBRO SECONDO - TITOLO IV BIS - CAPO III DISPOSIZIONI SPECIALI -SEZIONE II</a:t>
            </a:r>
          </a:p>
          <a:p>
            <a:r>
              <a:rPr lang="it-IT" sz="2000" i="1" dirty="0"/>
              <a:t>(ARTT. 473 BIS DA 47 A 51)</a:t>
            </a:r>
          </a:p>
        </p:txBody>
      </p:sp>
      <p:sp>
        <p:nvSpPr>
          <p:cNvPr id="5" name="CasellaDiTesto 4">
            <a:extLst>
              <a:ext uri="{FF2B5EF4-FFF2-40B4-BE49-F238E27FC236}">
                <a16:creationId xmlns:a16="http://schemas.microsoft.com/office/drawing/2014/main" id="{AA99501B-6B41-0274-E961-3F84248806F0}"/>
              </a:ext>
            </a:extLst>
          </p:cNvPr>
          <p:cNvSpPr txBox="1"/>
          <p:nvPr/>
        </p:nvSpPr>
        <p:spPr>
          <a:xfrm>
            <a:off x="2764221" y="5868989"/>
            <a:ext cx="8765627" cy="369332"/>
          </a:xfrm>
          <a:prstGeom prst="rect">
            <a:avLst/>
          </a:prstGeom>
          <a:noFill/>
        </p:spPr>
        <p:txBody>
          <a:bodyPr wrap="square" rtlCol="0">
            <a:spAutoFit/>
          </a:bodyPr>
          <a:lstStyle/>
          <a:p>
            <a:r>
              <a:rPr lang="it-IT" i="1" dirty="0"/>
              <a:t>A CURA DI AVV. GRAZIELLA CANTIELLO E AVV. ANNALISA ARDUINI </a:t>
            </a:r>
          </a:p>
        </p:txBody>
      </p:sp>
      <p:sp>
        <p:nvSpPr>
          <p:cNvPr id="6" name="CasellaDiTesto 5">
            <a:extLst>
              <a:ext uri="{FF2B5EF4-FFF2-40B4-BE49-F238E27FC236}">
                <a16:creationId xmlns:a16="http://schemas.microsoft.com/office/drawing/2014/main" id="{0A7B4B97-D4AB-72C7-8985-E54CCE8339AA}"/>
              </a:ext>
            </a:extLst>
          </p:cNvPr>
          <p:cNvSpPr txBox="1"/>
          <p:nvPr/>
        </p:nvSpPr>
        <p:spPr>
          <a:xfrm>
            <a:off x="1494263" y="501805"/>
            <a:ext cx="184731" cy="369332"/>
          </a:xfrm>
          <a:prstGeom prst="rect">
            <a:avLst/>
          </a:prstGeom>
          <a:noFill/>
        </p:spPr>
        <p:txBody>
          <a:bodyPr wrap="none" rtlCol="0">
            <a:spAutoFit/>
          </a:bodyPr>
          <a:lstStyle/>
          <a:p>
            <a:endParaRPr lang="it-IT" dirty="0"/>
          </a:p>
        </p:txBody>
      </p:sp>
      <p:sp>
        <p:nvSpPr>
          <p:cNvPr id="7" name="CasellaDiTesto 6">
            <a:extLst>
              <a:ext uri="{FF2B5EF4-FFF2-40B4-BE49-F238E27FC236}">
                <a16:creationId xmlns:a16="http://schemas.microsoft.com/office/drawing/2014/main" id="{940709F2-1193-9F8F-D61D-62D7799DF514}"/>
              </a:ext>
            </a:extLst>
          </p:cNvPr>
          <p:cNvSpPr txBox="1"/>
          <p:nvPr/>
        </p:nvSpPr>
        <p:spPr>
          <a:xfrm>
            <a:off x="1940312" y="1761893"/>
            <a:ext cx="184731" cy="369332"/>
          </a:xfrm>
          <a:prstGeom prst="rect">
            <a:avLst/>
          </a:prstGeom>
          <a:noFill/>
        </p:spPr>
        <p:txBody>
          <a:bodyPr wrap="none" rtlCol="0">
            <a:spAutoFit/>
          </a:bodyPr>
          <a:lstStyle/>
          <a:p>
            <a:endParaRPr lang="it-IT" dirty="0"/>
          </a:p>
        </p:txBody>
      </p:sp>
    </p:spTree>
    <p:extLst>
      <p:ext uri="{BB962C8B-B14F-4D97-AF65-F5344CB8AC3E}">
        <p14:creationId xmlns:p14="http://schemas.microsoft.com/office/powerpoint/2010/main" val="30402355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0"/>
                <a:lumOff val="100000"/>
              </a:schemeClr>
            </a:gs>
            <a:gs pos="35000">
              <a:schemeClr val="accent6">
                <a:lumMod val="0"/>
                <a:lumOff val="100000"/>
              </a:schemeClr>
            </a:gs>
            <a:gs pos="100000">
              <a:schemeClr val="accent6">
                <a:lumMod val="100000"/>
              </a:schemeClr>
            </a:gs>
          </a:gsLst>
          <a:path path="circle">
            <a:fillToRect l="50000" t="-80000" r="50000" b="180000"/>
          </a:path>
        </a:gradFill>
        <a:effectLst/>
      </p:bgPr>
    </p:bg>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A0A1BF1-43B3-0E8E-CDEF-23EFC8D81033}"/>
              </a:ext>
            </a:extLst>
          </p:cNvPr>
          <p:cNvSpPr>
            <a:spLocks noGrp="1"/>
          </p:cNvSpPr>
          <p:nvPr>
            <p:ph type="title"/>
          </p:nvPr>
        </p:nvSpPr>
        <p:spPr>
          <a:xfrm>
            <a:off x="557561" y="1260088"/>
            <a:ext cx="4625627" cy="3245003"/>
          </a:xfrm>
        </p:spPr>
        <p:txBody>
          <a:bodyPr>
            <a:noAutofit/>
          </a:bodyPr>
          <a:lstStyle/>
          <a:p>
            <a:r>
              <a:rPr lang="it-IT" sz="1600" b="1" dirty="0">
                <a:latin typeface="Garamond" panose="02020404030301010803" pitchFamily="18" charset="0"/>
              </a:rPr>
              <a:t>Art. 473-bis 47</a:t>
            </a:r>
            <a:br>
              <a:rPr lang="it-IT" sz="1600" b="1" dirty="0">
                <a:latin typeface="Garamond" panose="02020404030301010803" pitchFamily="18" charset="0"/>
              </a:rPr>
            </a:br>
            <a:r>
              <a:rPr lang="it-IT" sz="1600" b="1" dirty="0">
                <a:latin typeface="Garamond" panose="02020404030301010803" pitchFamily="18" charset="0"/>
              </a:rPr>
              <a:t>COMPETENZA </a:t>
            </a:r>
            <a:br>
              <a:rPr lang="it-IT" sz="1600" dirty="0">
                <a:latin typeface="Garamond" panose="02020404030301010803" pitchFamily="18" charset="0"/>
              </a:rPr>
            </a:br>
            <a:br>
              <a:rPr lang="it-IT" sz="1600" dirty="0">
                <a:latin typeface="Garamond" panose="02020404030301010803" pitchFamily="18" charset="0"/>
              </a:rPr>
            </a:br>
            <a:r>
              <a:rPr lang="it-IT" sz="1600" b="1" i="1" dirty="0">
                <a:effectLst/>
                <a:latin typeface="Garamond" panose="02020404030301010803" pitchFamily="18" charset="0"/>
              </a:rPr>
              <a:t>Per le domande di separazione personale dei coniugi, scioglimento o cessazione degli effetti civili del matrimonio, scioglimento dell'unione civile e regolamentazione dell'esercizio della </a:t>
            </a:r>
            <a:r>
              <a:rPr lang="it-IT" sz="1600" b="1" i="1" dirty="0" err="1">
                <a:effectLst/>
                <a:latin typeface="Garamond" panose="02020404030301010803" pitchFamily="18" charset="0"/>
              </a:rPr>
              <a:t>responsabilita'</a:t>
            </a:r>
            <a:r>
              <a:rPr lang="it-IT" sz="1600" b="1" i="1" dirty="0">
                <a:effectLst/>
                <a:latin typeface="Garamond" panose="02020404030301010803" pitchFamily="18" charset="0"/>
              </a:rPr>
              <a:t> genitoriale nei confronti dei figli nati fuori dal matrimonio, </a:t>
            </a:r>
            <a:r>
              <a:rPr lang="it-IT" sz="1600" b="1" i="1" dirty="0" err="1">
                <a:effectLst/>
                <a:latin typeface="Garamond" panose="02020404030301010803" pitchFamily="18" charset="0"/>
              </a:rPr>
              <a:t>nonche</a:t>
            </a:r>
            <a:r>
              <a:rPr lang="it-IT" sz="1600" b="1" i="1" dirty="0">
                <a:effectLst/>
                <a:latin typeface="Garamond" panose="02020404030301010803" pitchFamily="18" charset="0"/>
              </a:rPr>
              <a:t>' per quelle di modifica delle relative condizioni, </a:t>
            </a:r>
            <a:r>
              <a:rPr lang="it-IT" sz="1600" b="1" i="1" dirty="0" err="1">
                <a:effectLst/>
                <a:latin typeface="Garamond" panose="02020404030301010803" pitchFamily="18" charset="0"/>
              </a:rPr>
              <a:t>e'</a:t>
            </a:r>
            <a:r>
              <a:rPr lang="it-IT" sz="1600" b="1" i="1" dirty="0">
                <a:effectLst/>
                <a:latin typeface="Garamond" panose="02020404030301010803" pitchFamily="18" charset="0"/>
              </a:rPr>
              <a:t> competente il tribunale individuato ai sensi dell'articolo 473-bis.11, primo comma. In mancanza di figli minori, </a:t>
            </a:r>
            <a:r>
              <a:rPr lang="it-IT" sz="1600" b="1" i="1" dirty="0" err="1">
                <a:effectLst/>
                <a:latin typeface="Garamond" panose="02020404030301010803" pitchFamily="18" charset="0"/>
              </a:rPr>
              <a:t>e'</a:t>
            </a:r>
            <a:r>
              <a:rPr lang="it-IT" sz="1600" b="1" i="1" dirty="0">
                <a:effectLst/>
                <a:latin typeface="Garamond" panose="02020404030301010803" pitchFamily="18" charset="0"/>
              </a:rPr>
              <a:t> competente il tribunale del luogo di residenza del convenuto. In caso di </a:t>
            </a:r>
            <a:r>
              <a:rPr lang="it-IT" sz="1600" b="1" i="1" dirty="0" err="1">
                <a:effectLst/>
                <a:latin typeface="Garamond" panose="02020404030301010803" pitchFamily="18" charset="0"/>
              </a:rPr>
              <a:t>irreperibilita'</a:t>
            </a:r>
            <a:r>
              <a:rPr lang="it-IT" sz="1600" b="1" i="1" dirty="0">
                <a:effectLst/>
                <a:latin typeface="Garamond" panose="02020404030301010803" pitchFamily="18" charset="0"/>
              </a:rPr>
              <a:t> o residenza all'estero del convenuto, </a:t>
            </a:r>
            <a:r>
              <a:rPr lang="it-IT" sz="1600" b="1" i="1" dirty="0" err="1">
                <a:effectLst/>
                <a:latin typeface="Garamond" panose="02020404030301010803" pitchFamily="18" charset="0"/>
              </a:rPr>
              <a:t>e'</a:t>
            </a:r>
            <a:r>
              <a:rPr lang="it-IT" sz="1600" b="1" i="1" dirty="0">
                <a:effectLst/>
                <a:latin typeface="Garamond" panose="02020404030301010803" pitchFamily="18" charset="0"/>
              </a:rPr>
              <a:t> competente il tribunale del luogo di residenza dell'attore o, nel caso in cui l'attore sia residente all'estero, qualunque tribunale della Repubblica.</a:t>
            </a:r>
            <a:endParaRPr lang="it-IT" sz="1600" dirty="0">
              <a:latin typeface="Garamond" panose="02020404030301010803" pitchFamily="18" charset="0"/>
            </a:endParaRPr>
          </a:p>
        </p:txBody>
      </p:sp>
      <p:sp>
        <p:nvSpPr>
          <p:cNvPr id="3" name="Segnaposto contenuto 2">
            <a:extLst>
              <a:ext uri="{FF2B5EF4-FFF2-40B4-BE49-F238E27FC236}">
                <a16:creationId xmlns:a16="http://schemas.microsoft.com/office/drawing/2014/main" id="{1645948C-1663-2E24-F2CC-1D1369464D2F}"/>
              </a:ext>
            </a:extLst>
          </p:cNvPr>
          <p:cNvSpPr>
            <a:spLocks noGrp="1"/>
          </p:cNvSpPr>
          <p:nvPr>
            <p:ph idx="1"/>
          </p:nvPr>
        </p:nvSpPr>
        <p:spPr/>
        <p:txBody>
          <a:bodyPr>
            <a:normAutofit/>
          </a:bodyPr>
          <a:lstStyle/>
          <a:p>
            <a:r>
              <a:rPr lang="it-IT" sz="1600" dirty="0">
                <a:latin typeface="Garamond" panose="02020404030301010803" pitchFamily="18" charset="0"/>
              </a:rPr>
              <a:t>La norma individua il </a:t>
            </a:r>
            <a:r>
              <a:rPr lang="it-IT" sz="1600" b="1" u="sng" dirty="0">
                <a:latin typeface="Garamond" panose="02020404030301010803" pitchFamily="18" charset="0"/>
              </a:rPr>
              <a:t>tribunale competente per territorio</a:t>
            </a:r>
            <a:r>
              <a:rPr lang="it-IT" sz="1600" dirty="0">
                <a:latin typeface="Garamond" panose="02020404030301010803" pitchFamily="18" charset="0"/>
              </a:rPr>
              <a:t> nei procedimenti della crisi familiare. Il criterio principale resta quello generale individuato dalla riforma del Titolo individuato ai sensi dell’art. 473 bis 11 (disposizioni comuni al giudizio di primo grado) ovvero quello di </a:t>
            </a:r>
            <a:r>
              <a:rPr lang="it-IT" sz="1600" u="sng" dirty="0">
                <a:highlight>
                  <a:srgbClr val="FFFF00"/>
                </a:highlight>
                <a:latin typeface="Garamond" panose="02020404030301010803" pitchFamily="18" charset="0"/>
              </a:rPr>
              <a:t>residenza abituale del minore. </a:t>
            </a:r>
          </a:p>
          <a:p>
            <a:pPr marL="0" indent="0">
              <a:buNone/>
            </a:pPr>
            <a:endParaRPr lang="it-IT" sz="1600" u="sng" dirty="0">
              <a:highlight>
                <a:srgbClr val="FFFF00"/>
              </a:highlight>
              <a:latin typeface="Garamond" panose="02020404030301010803" pitchFamily="18" charset="0"/>
            </a:endParaRPr>
          </a:p>
          <a:p>
            <a:r>
              <a:rPr lang="it-IT" sz="1600" dirty="0">
                <a:latin typeface="Garamond" panose="02020404030301010803" pitchFamily="18" charset="0"/>
              </a:rPr>
              <a:t>I </a:t>
            </a:r>
            <a:r>
              <a:rPr lang="it-IT" sz="1600" u="sng" dirty="0">
                <a:highlight>
                  <a:srgbClr val="FFFF00"/>
                </a:highlight>
                <a:latin typeface="Garamond" panose="02020404030301010803" pitchFamily="18" charset="0"/>
              </a:rPr>
              <a:t>criteri residuali </a:t>
            </a:r>
            <a:r>
              <a:rPr lang="it-IT" sz="1600" dirty="0">
                <a:latin typeface="Garamond" panose="02020404030301010803" pitchFamily="18" charset="0"/>
              </a:rPr>
              <a:t>restano i medesimi già utilizzati sino ad ora nei procedimenti di separazione cessazione degli effetti civili e scioglimento dell’unione civile. </a:t>
            </a:r>
          </a:p>
        </p:txBody>
      </p:sp>
    </p:spTree>
    <p:extLst>
      <p:ext uri="{BB962C8B-B14F-4D97-AF65-F5344CB8AC3E}">
        <p14:creationId xmlns:p14="http://schemas.microsoft.com/office/powerpoint/2010/main" val="38483290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0"/>
                <a:lumOff val="100000"/>
              </a:schemeClr>
            </a:gs>
            <a:gs pos="35000">
              <a:schemeClr val="accent6">
                <a:lumMod val="0"/>
                <a:lumOff val="100000"/>
              </a:schemeClr>
            </a:gs>
            <a:gs pos="100000">
              <a:schemeClr val="accent6">
                <a:lumMod val="100000"/>
              </a:schemeClr>
            </a:gs>
          </a:gsLst>
          <a:path path="circle">
            <a:fillToRect l="50000" t="-80000" r="50000" b="180000"/>
          </a:path>
        </a:gradFill>
        <a:effectLst/>
      </p:bgPr>
    </p:bg>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04E2401D-B6BA-5CCD-6154-F653930D4E15}"/>
              </a:ext>
            </a:extLst>
          </p:cNvPr>
          <p:cNvSpPr>
            <a:spLocks noGrp="1"/>
          </p:cNvSpPr>
          <p:nvPr>
            <p:ph idx="1"/>
          </p:nvPr>
        </p:nvSpPr>
        <p:spPr/>
        <p:txBody>
          <a:bodyPr>
            <a:normAutofit/>
          </a:bodyPr>
          <a:lstStyle/>
          <a:p>
            <a:pPr>
              <a:buFontTx/>
              <a:buChar char="-"/>
            </a:pPr>
            <a:r>
              <a:rPr lang="it-IT" sz="1600" dirty="0">
                <a:latin typeface="Garamond" panose="02020404030301010803" pitchFamily="18" charset="0"/>
              </a:rPr>
              <a:t>Estensione ai procedimenti della crisi familiare la previsione </a:t>
            </a:r>
            <a:r>
              <a:rPr lang="it-IT" sz="1600" dirty="0">
                <a:highlight>
                  <a:srgbClr val="FFFF00"/>
                </a:highlight>
                <a:latin typeface="Garamond" panose="02020404030301010803" pitchFamily="18" charset="0"/>
              </a:rPr>
              <a:t>dell’art. 473 bis 12 3 comma c</a:t>
            </a:r>
            <a:r>
              <a:rPr lang="it-IT" sz="1600" dirty="0">
                <a:latin typeface="Garamond" panose="02020404030301010803" pitchFamily="18" charset="0"/>
              </a:rPr>
              <a:t>he prevede che al ricorso siano allegati i seguenti documenti</a:t>
            </a:r>
          </a:p>
          <a:p>
            <a:pPr>
              <a:buFontTx/>
              <a:buChar char="-"/>
            </a:pPr>
            <a:endParaRPr lang="it-IT" sz="1600" dirty="0">
              <a:latin typeface="Garamond" panose="02020404030301010803" pitchFamily="18" charset="0"/>
            </a:endParaRPr>
          </a:p>
          <a:p>
            <a:pPr>
              <a:buFontTx/>
              <a:buChar char="-"/>
            </a:pPr>
            <a:endParaRPr lang="it-IT" sz="1600" dirty="0">
              <a:latin typeface="Garamond" panose="02020404030301010803" pitchFamily="18" charset="0"/>
            </a:endParaRPr>
          </a:p>
          <a:p>
            <a:pPr>
              <a:buFontTx/>
              <a:buChar char="-"/>
            </a:pPr>
            <a:r>
              <a:rPr lang="it-IT" sz="1600" u="sng" dirty="0">
                <a:latin typeface="Garamond" panose="02020404030301010803" pitchFamily="18" charset="0"/>
              </a:rPr>
              <a:t>dichiarazioni dei </a:t>
            </a:r>
            <a:r>
              <a:rPr lang="it-IT" sz="1600" u="sng" dirty="0">
                <a:solidFill>
                  <a:srgbClr val="FF0000"/>
                </a:solidFill>
                <a:latin typeface="Garamond" panose="02020404030301010803" pitchFamily="18" charset="0"/>
              </a:rPr>
              <a:t>redditi</a:t>
            </a:r>
            <a:r>
              <a:rPr lang="it-IT" sz="1600" u="sng" dirty="0">
                <a:latin typeface="Garamond" panose="02020404030301010803" pitchFamily="18" charset="0"/>
              </a:rPr>
              <a:t> degli ultimi 3 anni </a:t>
            </a:r>
          </a:p>
          <a:p>
            <a:pPr>
              <a:buFontTx/>
              <a:buChar char="-"/>
            </a:pPr>
            <a:r>
              <a:rPr lang="it-IT" sz="1600" u="sng" dirty="0">
                <a:latin typeface="Garamond" panose="02020404030301010803" pitchFamily="18" charset="0"/>
              </a:rPr>
              <a:t>documentazione attestante la titolarità di </a:t>
            </a:r>
            <a:r>
              <a:rPr lang="it-IT" sz="1600" u="sng" dirty="0">
                <a:solidFill>
                  <a:srgbClr val="FF0000"/>
                </a:solidFill>
                <a:latin typeface="Garamond" panose="02020404030301010803" pitchFamily="18" charset="0"/>
              </a:rPr>
              <a:t>diritti reali </a:t>
            </a:r>
            <a:r>
              <a:rPr lang="it-IT" sz="1600" u="sng" dirty="0">
                <a:latin typeface="Garamond" panose="02020404030301010803" pitchFamily="18" charset="0"/>
              </a:rPr>
              <a:t>su beni immobili e beni mobili registrati ,nonché di </a:t>
            </a:r>
            <a:r>
              <a:rPr lang="it-IT" sz="1600" u="sng" dirty="0">
                <a:solidFill>
                  <a:srgbClr val="FF0000"/>
                </a:solidFill>
                <a:latin typeface="Garamond" panose="02020404030301010803" pitchFamily="18" charset="0"/>
              </a:rPr>
              <a:t>quote sociali</a:t>
            </a:r>
          </a:p>
          <a:p>
            <a:pPr>
              <a:buFontTx/>
              <a:buChar char="-"/>
            </a:pPr>
            <a:r>
              <a:rPr lang="it-IT" sz="1600" u="sng" dirty="0">
                <a:latin typeface="Garamond" panose="02020404030301010803" pitchFamily="18" charset="0"/>
              </a:rPr>
              <a:t>estratti conto dei </a:t>
            </a:r>
            <a:r>
              <a:rPr lang="it-IT" sz="1600" u="sng" dirty="0">
                <a:solidFill>
                  <a:srgbClr val="FF0000"/>
                </a:solidFill>
                <a:latin typeface="Garamond" panose="02020404030301010803" pitchFamily="18" charset="0"/>
              </a:rPr>
              <a:t>rapporti bancari e finanziari </a:t>
            </a:r>
            <a:r>
              <a:rPr lang="it-IT" sz="1600" u="sng" dirty="0">
                <a:latin typeface="Garamond" panose="02020404030301010803" pitchFamily="18" charset="0"/>
              </a:rPr>
              <a:t>relativi agi ultimi tre anni </a:t>
            </a:r>
          </a:p>
        </p:txBody>
      </p:sp>
      <p:sp>
        <p:nvSpPr>
          <p:cNvPr id="4" name="Segnaposto testo 3">
            <a:extLst>
              <a:ext uri="{FF2B5EF4-FFF2-40B4-BE49-F238E27FC236}">
                <a16:creationId xmlns:a16="http://schemas.microsoft.com/office/drawing/2014/main" id="{290EF693-AF65-2D20-52CD-3F5C21A73903}"/>
              </a:ext>
            </a:extLst>
          </p:cNvPr>
          <p:cNvSpPr>
            <a:spLocks noGrp="1"/>
          </p:cNvSpPr>
          <p:nvPr>
            <p:ph type="body" sz="half" idx="2"/>
          </p:nvPr>
        </p:nvSpPr>
        <p:spPr>
          <a:xfrm>
            <a:off x="753524" y="1194759"/>
            <a:ext cx="3932237" cy="3811588"/>
          </a:xfrm>
        </p:spPr>
        <p:txBody>
          <a:bodyPr>
            <a:normAutofit/>
          </a:bodyPr>
          <a:lstStyle/>
          <a:p>
            <a:r>
              <a:rPr lang="it-IT" b="1" dirty="0">
                <a:latin typeface="Garamond" panose="02020404030301010803" pitchFamily="18" charset="0"/>
              </a:rPr>
              <a:t>Art. 473-bis 48</a:t>
            </a:r>
            <a:br>
              <a:rPr lang="it-IT" b="1" dirty="0">
                <a:latin typeface="Garamond" panose="02020404030301010803" pitchFamily="18" charset="0"/>
              </a:rPr>
            </a:br>
            <a:r>
              <a:rPr lang="it-IT" b="1" dirty="0">
                <a:latin typeface="Garamond" panose="02020404030301010803" pitchFamily="18" charset="0"/>
              </a:rPr>
              <a:t>PRODUZIONI DOCUMENTALI </a:t>
            </a:r>
          </a:p>
          <a:p>
            <a:endParaRPr lang="it-IT" b="1" dirty="0">
              <a:latin typeface="Garamond" panose="02020404030301010803" pitchFamily="18" charset="0"/>
            </a:endParaRPr>
          </a:p>
          <a:p>
            <a:pPr algn="just"/>
            <a:r>
              <a:rPr lang="it-IT" b="1" i="1" dirty="0">
                <a:effectLst/>
                <a:latin typeface="Garamond" panose="02020404030301010803" pitchFamily="18" charset="0"/>
              </a:rPr>
              <a:t>Nei procedimenti di cui alla presente sezione, al ricorso e alla comparsa di costituzione e risposta </a:t>
            </a:r>
            <a:r>
              <a:rPr lang="it-IT" b="1" i="1" dirty="0" err="1">
                <a:effectLst/>
                <a:latin typeface="Garamond" panose="02020404030301010803" pitchFamily="18" charset="0"/>
              </a:rPr>
              <a:t>e'</a:t>
            </a:r>
            <a:r>
              <a:rPr lang="it-IT" b="1" i="1" dirty="0">
                <a:effectLst/>
                <a:latin typeface="Garamond" panose="02020404030301010803" pitchFamily="18" charset="0"/>
              </a:rPr>
              <a:t> sempre allegata la documentazione prevista dall'articolo 473-bis.12, terzo comma.</a:t>
            </a:r>
            <a:r>
              <a:rPr lang="it-IT" b="0" i="0" u="none" strike="noStrike" baseline="0" dirty="0">
                <a:solidFill>
                  <a:srgbClr val="000000"/>
                </a:solidFill>
                <a:latin typeface="Garamond" panose="02020404030301010803" pitchFamily="18" charset="0"/>
              </a:rPr>
              <a:t>	</a:t>
            </a:r>
          </a:p>
          <a:p>
            <a:endParaRPr lang="it-IT" dirty="0"/>
          </a:p>
        </p:txBody>
      </p:sp>
    </p:spTree>
    <p:extLst>
      <p:ext uri="{BB962C8B-B14F-4D97-AF65-F5344CB8AC3E}">
        <p14:creationId xmlns:p14="http://schemas.microsoft.com/office/powerpoint/2010/main" val="27913840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0"/>
                <a:lumOff val="100000"/>
              </a:schemeClr>
            </a:gs>
            <a:gs pos="35000">
              <a:schemeClr val="accent6">
                <a:lumMod val="0"/>
                <a:lumOff val="100000"/>
              </a:schemeClr>
            </a:gs>
            <a:gs pos="100000">
              <a:schemeClr val="accent6">
                <a:lumMod val="100000"/>
              </a:schemeClr>
            </a:gs>
          </a:gsLst>
          <a:path path="circle">
            <a:fillToRect l="50000" t="-80000" r="50000" b="180000"/>
          </a:path>
        </a:gradFill>
        <a:effectLst/>
      </p:bgPr>
    </p:bg>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04E2401D-B6BA-5CCD-6154-F653930D4E15}"/>
              </a:ext>
            </a:extLst>
          </p:cNvPr>
          <p:cNvSpPr>
            <a:spLocks noGrp="1"/>
          </p:cNvSpPr>
          <p:nvPr>
            <p:ph idx="1"/>
          </p:nvPr>
        </p:nvSpPr>
        <p:spPr>
          <a:xfrm>
            <a:off x="5675970" y="987425"/>
            <a:ext cx="5679417" cy="5451369"/>
          </a:xfrm>
        </p:spPr>
        <p:txBody>
          <a:bodyPr>
            <a:normAutofit lnSpcReduction="10000"/>
          </a:bodyPr>
          <a:lstStyle/>
          <a:p>
            <a:pPr marL="0" indent="0" algn="ctr">
              <a:buNone/>
            </a:pPr>
            <a:r>
              <a:rPr lang="it-IT" sz="1600" dirty="0">
                <a:latin typeface="Garamond" panose="02020404030301010803" pitchFamily="18" charset="0"/>
              </a:rPr>
              <a:t>FINALITA’ ACCELERATORIA DELLA NORMA </a:t>
            </a:r>
          </a:p>
          <a:p>
            <a:pPr>
              <a:buFontTx/>
              <a:buChar char="-"/>
            </a:pPr>
            <a:endParaRPr lang="it-IT" sz="1600" dirty="0">
              <a:latin typeface="Garamond" panose="02020404030301010803" pitchFamily="18" charset="0"/>
            </a:endParaRPr>
          </a:p>
          <a:p>
            <a:pPr>
              <a:buFontTx/>
              <a:buChar char="-"/>
            </a:pPr>
            <a:r>
              <a:rPr lang="it-IT" sz="1600" dirty="0">
                <a:latin typeface="Garamond" panose="02020404030301010803" pitchFamily="18" charset="0"/>
              </a:rPr>
              <a:t>Viene introdotta la </a:t>
            </a:r>
            <a:r>
              <a:rPr lang="it-IT" sz="1600" b="1" u="sng" dirty="0">
                <a:latin typeface="Garamond" panose="02020404030301010803" pitchFamily="18" charset="0"/>
              </a:rPr>
              <a:t>possibilità di cumulare </a:t>
            </a:r>
            <a:r>
              <a:rPr lang="it-IT" sz="1600" dirty="0">
                <a:latin typeface="Garamond" panose="02020404030301010803" pitchFamily="18" charset="0"/>
              </a:rPr>
              <a:t>la domanda di separazione e di divorzio ( lo </a:t>
            </a:r>
            <a:r>
              <a:rPr lang="it-IT" sz="1600" dirty="0" err="1">
                <a:latin typeface="Garamond" panose="02020404030301010803" pitchFamily="18" charset="0"/>
              </a:rPr>
              <a:t>puo</a:t>
            </a:r>
            <a:r>
              <a:rPr lang="it-IT" sz="1600" dirty="0">
                <a:latin typeface="Garamond" panose="02020404030301010803" pitchFamily="18" charset="0"/>
              </a:rPr>
              <a:t> fare anche il convenuto con domanda riconvenzionale )</a:t>
            </a:r>
          </a:p>
          <a:p>
            <a:pPr>
              <a:buFontTx/>
              <a:buChar char="-"/>
            </a:pPr>
            <a:r>
              <a:rPr lang="it-IT" sz="1600" dirty="0">
                <a:latin typeface="Garamond" panose="02020404030301010803" pitchFamily="18" charset="0"/>
              </a:rPr>
              <a:t>La domanda di divorzio sarà </a:t>
            </a:r>
            <a:r>
              <a:rPr lang="it-IT" sz="1600" dirty="0">
                <a:highlight>
                  <a:srgbClr val="FFFF00"/>
                </a:highlight>
                <a:latin typeface="Garamond" panose="02020404030301010803" pitchFamily="18" charset="0"/>
              </a:rPr>
              <a:t>procedibile</a:t>
            </a:r>
            <a:r>
              <a:rPr lang="it-IT" sz="1600" dirty="0">
                <a:latin typeface="Garamond" panose="02020404030301010803" pitchFamily="18" charset="0"/>
              </a:rPr>
              <a:t> solo all’esito del passaggio in giudicato della sentenza parziale che abbia pronunciato la separazione fermo restando il rispetto del termine di cui all’art. 3 L. 898/70 ( 12 mesi o 6 mesi a seconda che fosse separazione giudiziale o consensuale) </a:t>
            </a:r>
          </a:p>
          <a:p>
            <a:pPr>
              <a:buFontTx/>
              <a:buChar char="-"/>
            </a:pPr>
            <a:r>
              <a:rPr lang="it-IT" sz="1600" dirty="0">
                <a:latin typeface="Garamond" panose="02020404030301010803" pitchFamily="18" charset="0"/>
              </a:rPr>
              <a:t>art. </a:t>
            </a:r>
            <a:r>
              <a:rPr lang="it-IT" sz="1600" u="sng" dirty="0">
                <a:latin typeface="Garamond" panose="02020404030301010803" pitchFamily="18" charset="0"/>
              </a:rPr>
              <a:t>40 cpc </a:t>
            </a:r>
            <a:r>
              <a:rPr lang="it-IT" sz="1600" dirty="0">
                <a:latin typeface="Garamond" panose="02020404030301010803" pitchFamily="18" charset="0"/>
              </a:rPr>
              <a:t>connessione di cause nel caso in cui i due giudizi siano radicati avanti giudici diversi (quindi </a:t>
            </a:r>
            <a:r>
              <a:rPr lang="it-IT" sz="1600" i="1" u="sng" dirty="0">
                <a:solidFill>
                  <a:srgbClr val="FF0000"/>
                </a:solidFill>
                <a:latin typeface="Garamond" panose="02020404030301010803" pitchFamily="18" charset="0"/>
              </a:rPr>
              <a:t>riassunzione avanti al G. della causa principale o a quello preventivamente adito – se figli minori art. 473 bis 11 )</a:t>
            </a:r>
          </a:p>
          <a:p>
            <a:pPr>
              <a:buFontTx/>
              <a:buChar char="-"/>
            </a:pPr>
            <a:r>
              <a:rPr lang="it-IT" sz="1600" dirty="0">
                <a:latin typeface="Garamond" panose="02020404030301010803" pitchFamily="18" charset="0"/>
              </a:rPr>
              <a:t>Art. </a:t>
            </a:r>
            <a:r>
              <a:rPr lang="it-IT" sz="1600" u="sng" dirty="0">
                <a:latin typeface="Garamond" panose="02020404030301010803" pitchFamily="18" charset="0"/>
              </a:rPr>
              <a:t>274 cpc </a:t>
            </a:r>
            <a:r>
              <a:rPr lang="it-IT" sz="1600" dirty="0">
                <a:solidFill>
                  <a:srgbClr val="FF0000"/>
                </a:solidFill>
                <a:latin typeface="Garamond" panose="02020404030301010803" pitchFamily="18" charset="0"/>
              </a:rPr>
              <a:t>Riunione</a:t>
            </a:r>
            <a:r>
              <a:rPr lang="it-IT" sz="1600" dirty="0">
                <a:latin typeface="Garamond" panose="02020404030301010803" pitchFamily="18" charset="0"/>
              </a:rPr>
              <a:t> se pendono avanti lo stesso G. </a:t>
            </a:r>
          </a:p>
          <a:p>
            <a:pPr>
              <a:buFontTx/>
              <a:buChar char="-"/>
            </a:pPr>
            <a:r>
              <a:rPr lang="it-IT" sz="1600" dirty="0">
                <a:latin typeface="Garamond" panose="02020404030301010803" pitchFamily="18" charset="0"/>
              </a:rPr>
              <a:t>Sentenza contiene capi autonomi e decorrenza temporale dei contributi economici</a:t>
            </a:r>
          </a:p>
          <a:p>
            <a:pPr>
              <a:buFontTx/>
              <a:buChar char="-"/>
            </a:pPr>
            <a:endParaRPr lang="it-IT" sz="1600" dirty="0">
              <a:latin typeface="Garamond" panose="02020404030301010803" pitchFamily="18" charset="0"/>
            </a:endParaRPr>
          </a:p>
          <a:p>
            <a:pPr>
              <a:buFontTx/>
              <a:buChar char="-"/>
            </a:pPr>
            <a:endParaRPr lang="it-IT" sz="1600" dirty="0">
              <a:latin typeface="Garamond" panose="02020404030301010803" pitchFamily="18" charset="0"/>
            </a:endParaRPr>
          </a:p>
          <a:p>
            <a:pPr>
              <a:buFontTx/>
              <a:buChar char="-"/>
            </a:pPr>
            <a:r>
              <a:rPr lang="it-IT" sz="1600" dirty="0">
                <a:solidFill>
                  <a:schemeClr val="accent6"/>
                </a:solidFill>
                <a:latin typeface="Garamond" panose="02020404030301010803" pitchFamily="18" charset="0"/>
              </a:rPr>
              <a:t>………………………………S. E  G.  U   E …………….</a:t>
            </a:r>
          </a:p>
        </p:txBody>
      </p:sp>
      <p:sp>
        <p:nvSpPr>
          <p:cNvPr id="4" name="Segnaposto testo 3">
            <a:extLst>
              <a:ext uri="{FF2B5EF4-FFF2-40B4-BE49-F238E27FC236}">
                <a16:creationId xmlns:a16="http://schemas.microsoft.com/office/drawing/2014/main" id="{290EF693-AF65-2D20-52CD-3F5C21A73903}"/>
              </a:ext>
            </a:extLst>
          </p:cNvPr>
          <p:cNvSpPr>
            <a:spLocks noGrp="1"/>
          </p:cNvSpPr>
          <p:nvPr>
            <p:ph type="body" sz="half" idx="2"/>
          </p:nvPr>
        </p:nvSpPr>
        <p:spPr>
          <a:xfrm>
            <a:off x="836613" y="401445"/>
            <a:ext cx="4571728" cy="6322740"/>
          </a:xfrm>
        </p:spPr>
        <p:txBody>
          <a:bodyPr>
            <a:noAutofit/>
          </a:bodyPr>
          <a:lstStyle/>
          <a:p>
            <a:r>
              <a:rPr lang="it-IT" b="1" dirty="0">
                <a:latin typeface="Garamond" panose="02020404030301010803" pitchFamily="18" charset="0"/>
              </a:rPr>
              <a:t>Art. 473-bis 49</a:t>
            </a:r>
            <a:br>
              <a:rPr lang="it-IT" b="1" dirty="0">
                <a:latin typeface="Garamond" panose="02020404030301010803" pitchFamily="18" charset="0"/>
              </a:rPr>
            </a:br>
            <a:r>
              <a:rPr lang="it-IT" b="1" dirty="0">
                <a:latin typeface="Garamond" panose="02020404030301010803" pitchFamily="18" charset="0"/>
              </a:rPr>
              <a:t>CUMULO DI DOMANDE DI SEPARAZIONE E SCIOGLIMENTO O CESSAZIONE DEGLI EFFETTI CIVILI DEL MATRIMONIO</a:t>
            </a:r>
          </a:p>
          <a:p>
            <a:pPr algn="just"/>
            <a:r>
              <a:rPr lang="it-IT" b="1" i="1" dirty="0">
                <a:latin typeface="Garamond" panose="02020404030301010803" pitchFamily="18" charset="0"/>
              </a:rPr>
              <a:t>1° c. Negli atti introduttivi del procedimento di separazione personale le parti </a:t>
            </a:r>
            <a:r>
              <a:rPr lang="it-IT" b="1" i="1" u="sng" dirty="0">
                <a:highlight>
                  <a:srgbClr val="FFFF00"/>
                </a:highlight>
                <a:latin typeface="Garamond" panose="02020404030301010803" pitchFamily="18" charset="0"/>
              </a:rPr>
              <a:t>possono</a:t>
            </a:r>
            <a:r>
              <a:rPr lang="it-IT" b="1" i="1" dirty="0">
                <a:latin typeface="Garamond" panose="02020404030301010803" pitchFamily="18" charset="0"/>
              </a:rPr>
              <a:t> proporre anche domanda di scioglimento o cessazione degli effetti civili del matrimonio e le domande a questa connesse. Le domande </a:t>
            </a:r>
            <a:r>
              <a:rPr lang="it-IT" b="1" i="1" dirty="0" err="1">
                <a:latin typeface="Garamond" panose="02020404030301010803" pitchFamily="18" charset="0"/>
              </a:rPr>
              <a:t>cosi'</a:t>
            </a:r>
            <a:r>
              <a:rPr lang="it-IT" b="1" i="1" dirty="0">
                <a:latin typeface="Garamond" panose="02020404030301010803" pitchFamily="18" charset="0"/>
              </a:rPr>
              <a:t> proposte sono procedibili decorso il termine a tal fine previsto dalla legge, e previo passaggio in giudicato della sentenza che pronuncia la separazione personale. </a:t>
            </a:r>
          </a:p>
          <a:p>
            <a:pPr algn="just"/>
            <a:r>
              <a:rPr lang="it-IT" b="1" i="1" dirty="0">
                <a:latin typeface="Garamond" panose="02020404030301010803" pitchFamily="18" charset="0"/>
              </a:rPr>
              <a:t>2° c. Se il giudizio di separazione e quello di scioglimento o cessazione degli effetti civili del matrimonio sono proposti tra le stesse parti davanti a giudici diversi, si applica l'articolo 40. In presenza di figli minori, la rimessione avviene in favore del giudice individuato ai sensi dell'articolo 473-bis.11, primo comma. </a:t>
            </a:r>
          </a:p>
          <a:p>
            <a:pPr algn="just"/>
            <a:r>
              <a:rPr lang="it-IT" b="1" i="1" dirty="0">
                <a:latin typeface="Garamond" panose="02020404030301010803" pitchFamily="18" charset="0"/>
              </a:rPr>
              <a:t>3° c. Se i procedimenti di cui al secondo comma pendono davanti allo stesso giudice, si applica l'articolo 274. </a:t>
            </a:r>
          </a:p>
          <a:p>
            <a:pPr algn="just"/>
            <a:r>
              <a:rPr lang="it-IT" b="1" i="1" dirty="0">
                <a:latin typeface="Garamond" panose="02020404030301010803" pitchFamily="18" charset="0"/>
              </a:rPr>
              <a:t>4° c. La sentenza emessa all'esito dei procedimenti di cui al presente articolo contiene autonomi capi per le diverse domande e determina la decorrenza dei diversi contributi economici eventualmente previsti</a:t>
            </a:r>
          </a:p>
        </p:txBody>
      </p:sp>
    </p:spTree>
    <p:extLst>
      <p:ext uri="{BB962C8B-B14F-4D97-AF65-F5344CB8AC3E}">
        <p14:creationId xmlns:p14="http://schemas.microsoft.com/office/powerpoint/2010/main" val="40527707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0"/>
                <a:lumOff val="100000"/>
              </a:schemeClr>
            </a:gs>
            <a:gs pos="35000">
              <a:schemeClr val="accent6">
                <a:lumMod val="0"/>
                <a:lumOff val="100000"/>
              </a:schemeClr>
            </a:gs>
            <a:gs pos="100000">
              <a:schemeClr val="accent6">
                <a:lumMod val="100000"/>
              </a:schemeClr>
            </a:gs>
          </a:gsLst>
          <a:path path="circle">
            <a:fillToRect l="50000" t="-80000" r="50000" b="180000"/>
          </a:path>
        </a:gradFill>
        <a:effectLst/>
      </p:bgPr>
    </p:bg>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04E2401D-B6BA-5CCD-6154-F653930D4E15}"/>
              </a:ext>
            </a:extLst>
          </p:cNvPr>
          <p:cNvSpPr>
            <a:spLocks noGrp="1"/>
          </p:cNvSpPr>
          <p:nvPr>
            <p:ph idx="1"/>
          </p:nvPr>
        </p:nvSpPr>
        <p:spPr>
          <a:xfrm>
            <a:off x="5675970" y="987425"/>
            <a:ext cx="5679417" cy="5451369"/>
          </a:xfrm>
        </p:spPr>
        <p:txBody>
          <a:bodyPr>
            <a:normAutofit/>
          </a:bodyPr>
          <a:lstStyle/>
          <a:p>
            <a:pPr marL="0" indent="0" algn="ctr">
              <a:buNone/>
            </a:pPr>
            <a:r>
              <a:rPr lang="it-IT" sz="1600" dirty="0">
                <a:latin typeface="Garamond" panose="02020404030301010803" pitchFamily="18" charset="0"/>
              </a:rPr>
              <a:t>DUBBI – QUESITI</a:t>
            </a:r>
          </a:p>
          <a:p>
            <a:pPr marL="0" indent="0" algn="ctr">
              <a:buNone/>
            </a:pPr>
            <a:endParaRPr lang="it-IT" sz="1600" dirty="0">
              <a:latin typeface="Garamond" panose="02020404030301010803" pitchFamily="18" charset="0"/>
            </a:endParaRPr>
          </a:p>
          <a:p>
            <a:pPr marL="0" indent="0">
              <a:buNone/>
            </a:pPr>
            <a:r>
              <a:rPr lang="it-IT" sz="1600" dirty="0">
                <a:latin typeface="Garamond" panose="02020404030301010803" pitchFamily="18" charset="0"/>
              </a:rPr>
              <a:t>Convenuto propone domanda »riconvenzionale» nella comparsa di costituzione e risposta, quindi il ricorrente deve prendere posizione rispetto alla domanda ad es. chiedendo un assegno divorzile</a:t>
            </a:r>
          </a:p>
          <a:p>
            <a:pPr marL="0" indent="0">
              <a:buNone/>
            </a:pPr>
            <a:r>
              <a:rPr lang="it-IT" sz="1600" dirty="0">
                <a:latin typeface="Garamond" panose="02020404030301010803" pitchFamily="18" charset="0"/>
              </a:rPr>
              <a:t>Le parti quindi si trovano a dover formulare tutte le istanze istruttorie e a fornire tutte le produzioni documentali di cui </a:t>
            </a:r>
            <a:r>
              <a:rPr lang="it-IT" sz="1600" dirty="0" err="1">
                <a:latin typeface="Garamond" panose="02020404030301010803" pitchFamily="18" charset="0"/>
              </a:rPr>
              <a:t>all.art</a:t>
            </a:r>
            <a:r>
              <a:rPr lang="it-IT" sz="1600" dirty="0">
                <a:latin typeface="Garamond" panose="02020404030301010803" pitchFamily="18" charset="0"/>
              </a:rPr>
              <a:t> 473 bis 17 sia per l’una che per l’altra fase . (pensiamo alle difficoltà di motivare la richiesta di un assegno di mantenimento per la fase di separazione e ad esempio l’una tantum del divorzio). </a:t>
            </a:r>
          </a:p>
          <a:p>
            <a:pPr marL="0" indent="0">
              <a:buNone/>
            </a:pPr>
            <a:r>
              <a:rPr lang="it-IT" sz="1600" dirty="0">
                <a:latin typeface="Garamond" panose="02020404030301010803" pitchFamily="18" charset="0"/>
              </a:rPr>
              <a:t>Non è coerente con la lettura della norma ipotizzare una riapertura di termini istruttori nella fase del divorzio, attesa la finalità acceleratoria dell’introduzione di questa norma </a:t>
            </a:r>
          </a:p>
          <a:p>
            <a:pPr marL="0" indent="0">
              <a:buNone/>
            </a:pPr>
            <a:endParaRPr lang="it-IT" sz="1600" dirty="0">
              <a:latin typeface="Garamond" panose="02020404030301010803" pitchFamily="18" charset="0"/>
            </a:endParaRPr>
          </a:p>
          <a:p>
            <a:pPr marL="0" indent="0">
              <a:buNone/>
            </a:pPr>
            <a:r>
              <a:rPr lang="it-IT" sz="1600" dirty="0">
                <a:latin typeface="Garamond" panose="02020404030301010803" pitchFamily="18" charset="0"/>
              </a:rPr>
              <a:t>Passaggio dalla separazione al divorzio non appena si verifica la condizione di procedibilità senza soluzione di continuità o su impulso di parte? Domanda aperta </a:t>
            </a:r>
          </a:p>
        </p:txBody>
      </p:sp>
      <p:sp>
        <p:nvSpPr>
          <p:cNvPr id="4" name="Segnaposto testo 3">
            <a:extLst>
              <a:ext uri="{FF2B5EF4-FFF2-40B4-BE49-F238E27FC236}">
                <a16:creationId xmlns:a16="http://schemas.microsoft.com/office/drawing/2014/main" id="{290EF693-AF65-2D20-52CD-3F5C21A73903}"/>
              </a:ext>
            </a:extLst>
          </p:cNvPr>
          <p:cNvSpPr>
            <a:spLocks noGrp="1"/>
          </p:cNvSpPr>
          <p:nvPr>
            <p:ph type="body" sz="half" idx="2"/>
          </p:nvPr>
        </p:nvSpPr>
        <p:spPr>
          <a:xfrm>
            <a:off x="836613" y="501805"/>
            <a:ext cx="4605182" cy="6244683"/>
          </a:xfrm>
        </p:spPr>
        <p:txBody>
          <a:bodyPr>
            <a:noAutofit/>
          </a:bodyPr>
          <a:lstStyle/>
          <a:p>
            <a:r>
              <a:rPr lang="it-IT" b="1" dirty="0">
                <a:latin typeface="Garamond" panose="02020404030301010803" pitchFamily="18" charset="0"/>
              </a:rPr>
              <a:t>Art. 473-bis 49</a:t>
            </a:r>
            <a:br>
              <a:rPr lang="it-IT" b="1" dirty="0">
                <a:latin typeface="Garamond" panose="02020404030301010803" pitchFamily="18" charset="0"/>
              </a:rPr>
            </a:br>
            <a:r>
              <a:rPr lang="it-IT" b="1" dirty="0">
                <a:latin typeface="Garamond" panose="02020404030301010803" pitchFamily="18" charset="0"/>
              </a:rPr>
              <a:t>CUMULO DI DOMANDE DI SEPARAZIONE E SCIOGLIMENTO O CESSAZIONE DEGLI EFFETTI CIVILI DEL MATRIMONIO</a:t>
            </a:r>
          </a:p>
          <a:p>
            <a:pPr algn="just"/>
            <a:r>
              <a:rPr lang="it-IT" b="1" i="1" dirty="0">
                <a:latin typeface="Garamond" panose="02020404030301010803" pitchFamily="18" charset="0"/>
              </a:rPr>
              <a:t>1° c. Negli atti introduttivi del procedimento di separazione personale le parti </a:t>
            </a:r>
            <a:r>
              <a:rPr lang="it-IT" b="1" i="1" u="sng" dirty="0">
                <a:highlight>
                  <a:srgbClr val="FFFF00"/>
                </a:highlight>
                <a:latin typeface="Garamond" panose="02020404030301010803" pitchFamily="18" charset="0"/>
              </a:rPr>
              <a:t>possono</a:t>
            </a:r>
            <a:r>
              <a:rPr lang="it-IT" b="1" i="1" dirty="0">
                <a:latin typeface="Garamond" panose="02020404030301010803" pitchFamily="18" charset="0"/>
              </a:rPr>
              <a:t> proporre anche domanda di scioglimento o cessazione degli effetti civili del matrimonio e le domande a questa connesse. Le domande </a:t>
            </a:r>
            <a:r>
              <a:rPr lang="it-IT" b="1" i="1" dirty="0" err="1">
                <a:latin typeface="Garamond" panose="02020404030301010803" pitchFamily="18" charset="0"/>
              </a:rPr>
              <a:t>cosi'</a:t>
            </a:r>
            <a:r>
              <a:rPr lang="it-IT" b="1" i="1" dirty="0">
                <a:latin typeface="Garamond" panose="02020404030301010803" pitchFamily="18" charset="0"/>
              </a:rPr>
              <a:t> proposte sono procedibili decorso il termine a tal fine previsto dalla legge, e previo passaggio in giudicato della sentenza che pronuncia la separazione personale. </a:t>
            </a:r>
          </a:p>
          <a:p>
            <a:pPr algn="just"/>
            <a:r>
              <a:rPr lang="it-IT" b="1" i="1" dirty="0">
                <a:latin typeface="Garamond" panose="02020404030301010803" pitchFamily="18" charset="0"/>
              </a:rPr>
              <a:t>2° c. Se il giudizio di separazione e quello di scioglimento o cessazione degli effetti civili del matrimonio sono proposti tra le stesse parti davanti a giudici diversi, si applica l'articolo 40. In presenza di figli minori, la rimessione avviene in favore del giudice individuato ai sensi dell'articolo 473-bis.11, primo comma. </a:t>
            </a:r>
          </a:p>
          <a:p>
            <a:pPr algn="just"/>
            <a:r>
              <a:rPr lang="it-IT" b="1" i="1" dirty="0">
                <a:latin typeface="Garamond" panose="02020404030301010803" pitchFamily="18" charset="0"/>
              </a:rPr>
              <a:t>3° c. Se i procedimenti di cui al secondo comma pendono davanti allo stesso giudice, si applica l'articolo 274.</a:t>
            </a:r>
          </a:p>
          <a:p>
            <a:pPr algn="just"/>
            <a:r>
              <a:rPr lang="it-IT" b="1" i="1" dirty="0">
                <a:latin typeface="Garamond" panose="02020404030301010803" pitchFamily="18" charset="0"/>
              </a:rPr>
              <a:t> 4° c. La sentenza emessa all'esito dei procedimenti di cui al presente articolo contiene autonomi capi per le diverse domande e determina la decorrenza dei diversi contributi economici eventualmente previsti</a:t>
            </a:r>
          </a:p>
        </p:txBody>
      </p:sp>
    </p:spTree>
    <p:extLst>
      <p:ext uri="{BB962C8B-B14F-4D97-AF65-F5344CB8AC3E}">
        <p14:creationId xmlns:p14="http://schemas.microsoft.com/office/powerpoint/2010/main" val="23607344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0"/>
                <a:lumOff val="100000"/>
              </a:schemeClr>
            </a:gs>
            <a:gs pos="35000">
              <a:schemeClr val="accent6">
                <a:lumMod val="0"/>
                <a:lumOff val="100000"/>
              </a:schemeClr>
            </a:gs>
            <a:gs pos="100000">
              <a:schemeClr val="accent6">
                <a:lumMod val="100000"/>
              </a:schemeClr>
            </a:gs>
          </a:gsLst>
          <a:path path="circle">
            <a:fillToRect l="50000" t="-80000" r="50000" b="180000"/>
          </a:path>
        </a:gradFill>
        <a:effectLst/>
      </p:bgPr>
    </p:bg>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04E2401D-B6BA-5CCD-6154-F653930D4E15}"/>
              </a:ext>
            </a:extLst>
          </p:cNvPr>
          <p:cNvSpPr>
            <a:spLocks noGrp="1"/>
          </p:cNvSpPr>
          <p:nvPr>
            <p:ph idx="1"/>
          </p:nvPr>
        </p:nvSpPr>
        <p:spPr/>
        <p:txBody>
          <a:bodyPr>
            <a:normAutofit/>
          </a:bodyPr>
          <a:lstStyle/>
          <a:p>
            <a:pPr>
              <a:buFontTx/>
              <a:buChar char="-"/>
            </a:pPr>
            <a:r>
              <a:rPr lang="it-IT" sz="1600" dirty="0"/>
              <a:t>Richiamo alla norma delle disposizioni comuni ex </a:t>
            </a:r>
            <a:r>
              <a:rPr lang="it-IT" sz="1600" dirty="0">
                <a:highlight>
                  <a:srgbClr val="FFFF00"/>
                </a:highlight>
              </a:rPr>
              <a:t>art. 473 bis 22 </a:t>
            </a:r>
          </a:p>
          <a:p>
            <a:pPr>
              <a:buFontTx/>
              <a:buChar char="-"/>
            </a:pPr>
            <a:endParaRPr lang="it-IT" sz="1600" dirty="0">
              <a:highlight>
                <a:srgbClr val="FFFF00"/>
              </a:highlight>
            </a:endParaRPr>
          </a:p>
          <a:p>
            <a:pPr>
              <a:buFontTx/>
              <a:buChar char="-"/>
            </a:pPr>
            <a:endParaRPr lang="it-IT" sz="1600" dirty="0">
              <a:highlight>
                <a:srgbClr val="FFFF00"/>
              </a:highlight>
            </a:endParaRPr>
          </a:p>
          <a:p>
            <a:pPr>
              <a:buFontTx/>
              <a:buChar char="-"/>
            </a:pPr>
            <a:r>
              <a:rPr lang="it-IT" sz="1600" dirty="0"/>
              <a:t>Il Giudice deve </a:t>
            </a:r>
            <a:r>
              <a:rPr lang="it-IT" sz="1600" dirty="0">
                <a:solidFill>
                  <a:srgbClr val="FF0000"/>
                </a:solidFill>
              </a:rPr>
              <a:t>indicare le informazioni</a:t>
            </a:r>
            <a:r>
              <a:rPr lang="it-IT" sz="1600" dirty="0"/>
              <a:t> che ogni genitore è tenuto a comunicare all’altro (norma finalizzata ad evitare i contenziosi tra i genitori per mancanza o idoneità della selezione di informazioni) </a:t>
            </a:r>
          </a:p>
          <a:p>
            <a:pPr>
              <a:buFontTx/>
              <a:buChar char="-"/>
            </a:pPr>
            <a:endParaRPr lang="it-IT" sz="1600" dirty="0"/>
          </a:p>
          <a:p>
            <a:pPr>
              <a:buFontTx/>
              <a:buChar char="-"/>
            </a:pPr>
            <a:r>
              <a:rPr lang="it-IT" sz="1600" dirty="0"/>
              <a:t>Possibilità di formulare una proposta di piano genitoriale che tenga conto di quello proposto dalle parti. Se le parti lo accettano ma non lo rispettano </a:t>
            </a:r>
            <a:r>
              <a:rPr lang="it-IT" sz="1600" dirty="0" err="1"/>
              <a:t>vd</a:t>
            </a:r>
            <a:r>
              <a:rPr lang="it-IT" sz="1600" dirty="0"/>
              <a:t>. art. 473 bis 39 (provvedimenti in caso di inadempienze e violazioni) </a:t>
            </a:r>
          </a:p>
        </p:txBody>
      </p:sp>
      <p:sp>
        <p:nvSpPr>
          <p:cNvPr id="4" name="Segnaposto testo 3">
            <a:extLst>
              <a:ext uri="{FF2B5EF4-FFF2-40B4-BE49-F238E27FC236}">
                <a16:creationId xmlns:a16="http://schemas.microsoft.com/office/drawing/2014/main" id="{290EF693-AF65-2D20-52CD-3F5C21A73903}"/>
              </a:ext>
            </a:extLst>
          </p:cNvPr>
          <p:cNvSpPr>
            <a:spLocks noGrp="1"/>
          </p:cNvSpPr>
          <p:nvPr>
            <p:ph type="body" sz="half" idx="2"/>
          </p:nvPr>
        </p:nvSpPr>
        <p:spPr>
          <a:xfrm>
            <a:off x="753524" y="1194759"/>
            <a:ext cx="3932237" cy="3811588"/>
          </a:xfrm>
        </p:spPr>
        <p:txBody>
          <a:bodyPr>
            <a:normAutofit/>
          </a:bodyPr>
          <a:lstStyle/>
          <a:p>
            <a:r>
              <a:rPr lang="it-IT" b="1" dirty="0">
                <a:latin typeface="Garamond" panose="02020404030301010803" pitchFamily="18" charset="0"/>
              </a:rPr>
              <a:t>Art. 473-bis 50</a:t>
            </a:r>
            <a:br>
              <a:rPr lang="it-IT" b="1" dirty="0">
                <a:latin typeface="Garamond" panose="02020404030301010803" pitchFamily="18" charset="0"/>
              </a:rPr>
            </a:br>
            <a:r>
              <a:rPr lang="it-IT" b="1" dirty="0">
                <a:latin typeface="Garamond" panose="02020404030301010803" pitchFamily="18" charset="0"/>
              </a:rPr>
              <a:t>PROVVEDIMENTI TEMPORANEI E URGENTI</a:t>
            </a:r>
          </a:p>
          <a:p>
            <a:endParaRPr lang="it-IT" sz="1400" b="1" dirty="0">
              <a:latin typeface="Garamond" panose="02020404030301010803" pitchFamily="18" charset="0"/>
            </a:endParaRPr>
          </a:p>
          <a:p>
            <a:pPr algn="just"/>
            <a:r>
              <a:rPr lang="it-IT" b="1" i="1" dirty="0" err="1"/>
              <a:t>ll</a:t>
            </a:r>
            <a:r>
              <a:rPr lang="it-IT" b="1" i="1" dirty="0"/>
              <a:t> giudice, quando adotta i provvedimenti temporanei e urgenti di cui all'articolo 473- bis.22, primo comma, indica le informazioni che ciascun genitore </a:t>
            </a:r>
            <a:r>
              <a:rPr lang="it-IT" b="1" i="1" dirty="0" err="1"/>
              <a:t>e'</a:t>
            </a:r>
            <a:r>
              <a:rPr lang="it-IT" b="1" i="1" dirty="0"/>
              <a:t> tenuto a comunicare all'altro e </a:t>
            </a:r>
            <a:r>
              <a:rPr lang="it-IT" b="1" i="1" dirty="0" err="1"/>
              <a:t>puo'</a:t>
            </a:r>
            <a:r>
              <a:rPr lang="it-IT" b="1" i="1" dirty="0"/>
              <a:t> formulare una proposta di piano genitoriale tenendo conto di quelli allegati dalle parti. Se queste accettano la proposta, il mancato rispetto delle condizioni previste nel piano genitoriale costituisce comportamento sanzionabile ai sensi dell'articolo 473-bis.39. </a:t>
            </a:r>
          </a:p>
        </p:txBody>
      </p:sp>
    </p:spTree>
    <p:extLst>
      <p:ext uri="{BB962C8B-B14F-4D97-AF65-F5344CB8AC3E}">
        <p14:creationId xmlns:p14="http://schemas.microsoft.com/office/powerpoint/2010/main" val="21161486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0"/>
                <a:lumOff val="100000"/>
              </a:schemeClr>
            </a:gs>
            <a:gs pos="35000">
              <a:schemeClr val="accent6">
                <a:lumMod val="0"/>
                <a:lumOff val="100000"/>
              </a:schemeClr>
            </a:gs>
            <a:gs pos="100000">
              <a:schemeClr val="accent6">
                <a:lumMod val="100000"/>
              </a:schemeClr>
            </a:gs>
          </a:gsLst>
          <a:path path="circle">
            <a:fillToRect l="50000" t="-80000" r="50000" b="180000"/>
          </a:path>
        </a:gradFill>
        <a:effectLst/>
      </p:bgPr>
    </p:bg>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04E2401D-B6BA-5CCD-6154-F653930D4E15}"/>
              </a:ext>
            </a:extLst>
          </p:cNvPr>
          <p:cNvSpPr>
            <a:spLocks noGrp="1"/>
          </p:cNvSpPr>
          <p:nvPr>
            <p:ph idx="1"/>
          </p:nvPr>
        </p:nvSpPr>
        <p:spPr>
          <a:xfrm>
            <a:off x="6568068" y="688463"/>
            <a:ext cx="4404731" cy="5712337"/>
          </a:xfrm>
        </p:spPr>
        <p:txBody>
          <a:bodyPr>
            <a:normAutofit/>
          </a:bodyPr>
          <a:lstStyle/>
          <a:p>
            <a:pPr marL="0" indent="0" algn="just">
              <a:buNone/>
            </a:pPr>
            <a:r>
              <a:rPr lang="it-IT" sz="1600" dirty="0">
                <a:solidFill>
                  <a:srgbClr val="FF0000"/>
                </a:solidFill>
                <a:latin typeface="Garamond" panose="02020404030301010803" pitchFamily="18" charset="0"/>
              </a:rPr>
              <a:t>- Criterio di competenza territoriale</a:t>
            </a:r>
            <a:r>
              <a:rPr lang="it-IT" sz="1600" dirty="0">
                <a:latin typeface="Garamond" panose="02020404030301010803" pitchFamily="18" charset="0"/>
              </a:rPr>
              <a:t>: rispetta comunque art. 473 bis 11 (il minore risiede o ha domicilio presso l’uno o l’altro genitore) </a:t>
            </a:r>
          </a:p>
          <a:p>
            <a:pPr marL="0" indent="0" algn="just">
              <a:buNone/>
            </a:pPr>
            <a:r>
              <a:rPr lang="it-IT" sz="1600" dirty="0">
                <a:latin typeface="Garamond" panose="02020404030301010803" pitchFamily="18" charset="0"/>
              </a:rPr>
              <a:t>- Ricorso </a:t>
            </a:r>
            <a:r>
              <a:rPr lang="it-IT" sz="1600" dirty="0">
                <a:solidFill>
                  <a:srgbClr val="FF0000"/>
                </a:solidFill>
                <a:latin typeface="Garamond" panose="02020404030301010803" pitchFamily="18" charset="0"/>
              </a:rPr>
              <a:t>(SOTTOSCRITTO ANCHE DALLE PARTI)</a:t>
            </a:r>
            <a:r>
              <a:rPr lang="it-IT" sz="1600" dirty="0">
                <a:latin typeface="Garamond" panose="02020404030301010803" pitchFamily="18" charset="0"/>
              </a:rPr>
              <a:t> contiene </a:t>
            </a:r>
            <a:r>
              <a:rPr lang="it-IT" sz="1600" dirty="0">
                <a:solidFill>
                  <a:srgbClr val="FF0000"/>
                </a:solidFill>
                <a:latin typeface="Garamond" panose="02020404030301010803" pitchFamily="18" charset="0"/>
              </a:rPr>
              <a:t>indicazioni di cui al 473 bis 12 :</a:t>
            </a:r>
          </a:p>
          <a:p>
            <a:pPr marL="0" indent="0" algn="just">
              <a:buNone/>
            </a:pPr>
            <a:r>
              <a:rPr lang="it-IT" sz="1600" dirty="0">
                <a:solidFill>
                  <a:srgbClr val="FF0000"/>
                </a:solidFill>
                <a:latin typeface="Garamond" panose="02020404030301010803" pitchFamily="18" charset="0"/>
              </a:rPr>
              <a:t>I comma</a:t>
            </a:r>
            <a:r>
              <a:rPr lang="it-IT" sz="1600" dirty="0">
                <a:latin typeface="Garamond" panose="02020404030301010803" pitchFamily="18" charset="0"/>
              </a:rPr>
              <a:t>: 1 (</a:t>
            </a:r>
            <a:r>
              <a:rPr lang="it-IT" sz="1600" dirty="0">
                <a:solidFill>
                  <a:srgbClr val="FF0000"/>
                </a:solidFill>
                <a:latin typeface="Garamond" panose="02020404030301010803" pitchFamily="18" charset="0"/>
              </a:rPr>
              <a:t>Ufficio giudiziario</a:t>
            </a:r>
            <a:r>
              <a:rPr lang="it-IT" sz="1600" dirty="0">
                <a:latin typeface="Garamond" panose="02020404030301010803" pitchFamily="18" charset="0"/>
              </a:rPr>
              <a:t>), 2 (</a:t>
            </a:r>
            <a:r>
              <a:rPr lang="it-IT" sz="1600" dirty="0">
                <a:solidFill>
                  <a:srgbClr val="FF0000"/>
                </a:solidFill>
                <a:latin typeface="Garamond" panose="02020404030301010803" pitchFamily="18" charset="0"/>
              </a:rPr>
              <a:t>dati delle parti) </a:t>
            </a:r>
            <a:r>
              <a:rPr lang="it-IT" sz="1600" dirty="0">
                <a:latin typeface="Garamond" panose="02020404030301010803" pitchFamily="18" charset="0"/>
              </a:rPr>
              <a:t>3 (</a:t>
            </a:r>
            <a:r>
              <a:rPr lang="it-IT" sz="1600" dirty="0">
                <a:solidFill>
                  <a:srgbClr val="FF0000"/>
                </a:solidFill>
                <a:latin typeface="Garamond" panose="02020404030301010803" pitchFamily="18" charset="0"/>
              </a:rPr>
              <a:t>dati del procuratore e indicazione procura</a:t>
            </a:r>
            <a:r>
              <a:rPr lang="it-IT" sz="1600" dirty="0">
                <a:latin typeface="Garamond" panose="02020404030301010803" pitchFamily="18" charset="0"/>
              </a:rPr>
              <a:t>) 5 (</a:t>
            </a:r>
            <a:r>
              <a:rPr lang="it-IT" sz="1600" dirty="0">
                <a:solidFill>
                  <a:srgbClr val="FF0000"/>
                </a:solidFill>
                <a:latin typeface="Garamond" panose="02020404030301010803" pitchFamily="18" charset="0"/>
              </a:rPr>
              <a:t>chiara e sintetica esposizione dei fatti e degli  elementi di diritto e conclusioni</a:t>
            </a:r>
            <a:r>
              <a:rPr lang="it-IT" sz="1600" dirty="0">
                <a:latin typeface="Garamond" panose="02020404030301010803" pitchFamily="18" charset="0"/>
              </a:rPr>
              <a:t>) ;</a:t>
            </a:r>
          </a:p>
          <a:p>
            <a:pPr marL="0" indent="0" algn="just">
              <a:buNone/>
            </a:pPr>
            <a:r>
              <a:rPr lang="it-IT" sz="1600" dirty="0">
                <a:solidFill>
                  <a:srgbClr val="FF0000"/>
                </a:solidFill>
                <a:latin typeface="Garamond" panose="02020404030301010803" pitchFamily="18" charset="0"/>
              </a:rPr>
              <a:t>II comma</a:t>
            </a:r>
            <a:r>
              <a:rPr lang="it-IT" sz="1600" dirty="0">
                <a:latin typeface="Garamond" panose="02020404030301010803" pitchFamily="18" charset="0"/>
              </a:rPr>
              <a:t>: </a:t>
            </a:r>
            <a:r>
              <a:rPr lang="it-IT" sz="1600" dirty="0">
                <a:solidFill>
                  <a:srgbClr val="FF0000"/>
                </a:solidFill>
                <a:latin typeface="Garamond" panose="02020404030301010803" pitchFamily="18" charset="0"/>
              </a:rPr>
              <a:t>esistenza di altri procedimenti pendenti tra le parti </a:t>
            </a:r>
            <a:r>
              <a:rPr lang="it-IT" sz="1600" dirty="0">
                <a:latin typeface="Garamond" panose="02020404030301010803" pitchFamily="18" charset="0"/>
              </a:rPr>
              <a:t>ed allegazione di eventuali provvedimenti anche provvisori;</a:t>
            </a:r>
          </a:p>
          <a:p>
            <a:pPr marL="0" indent="0" algn="just">
              <a:buNone/>
            </a:pPr>
            <a:r>
              <a:rPr lang="it-IT" sz="1600" dirty="0">
                <a:solidFill>
                  <a:srgbClr val="FF0000"/>
                </a:solidFill>
                <a:latin typeface="Garamond" panose="02020404030301010803" pitchFamily="18" charset="0"/>
              </a:rPr>
              <a:t>Indicazione di disponibilità reddituali e patrimoniali triennio e oneri delle parti e condizioni inerenti prole e rapporti economici (Quindi non è necessaria l’allegazione di cui all’art. 473 bis 12 comma 3 a meno che non vengano chiesti chiarimenti dal Giudice). </a:t>
            </a:r>
          </a:p>
          <a:p>
            <a:pPr marL="0" indent="0" algn="just">
              <a:buNone/>
            </a:pPr>
            <a:r>
              <a:rPr lang="it-IT" sz="1600" dirty="0">
                <a:solidFill>
                  <a:srgbClr val="FF0000"/>
                </a:solidFill>
                <a:latin typeface="Garamond" panose="02020404030301010803" pitchFamily="18" charset="0"/>
              </a:rPr>
              <a:t>- Possibilità di </a:t>
            </a:r>
            <a:r>
              <a:rPr lang="it-IT" sz="1600" dirty="0" err="1">
                <a:solidFill>
                  <a:srgbClr val="FF0000"/>
                </a:solidFill>
                <a:latin typeface="Garamond" panose="02020404030301010803" pitchFamily="18" charset="0"/>
              </a:rPr>
              <a:t>dep</a:t>
            </a:r>
            <a:r>
              <a:rPr lang="it-IT" sz="1600" dirty="0">
                <a:solidFill>
                  <a:srgbClr val="FF0000"/>
                </a:solidFill>
                <a:latin typeface="Garamond" panose="02020404030301010803" pitchFamily="18" charset="0"/>
              </a:rPr>
              <a:t> note scritte (non comparizione in udienza) </a:t>
            </a:r>
          </a:p>
          <a:p>
            <a:pPr marL="0" indent="0">
              <a:buNone/>
            </a:pPr>
            <a:endParaRPr lang="it-IT" sz="1600" dirty="0">
              <a:solidFill>
                <a:srgbClr val="FF0000"/>
              </a:solidFill>
            </a:endParaRPr>
          </a:p>
          <a:p>
            <a:pPr marL="0" indent="0">
              <a:buNone/>
            </a:pPr>
            <a:endParaRPr lang="it-IT" sz="1600" dirty="0">
              <a:solidFill>
                <a:srgbClr val="FF0000"/>
              </a:solidFill>
            </a:endParaRPr>
          </a:p>
          <a:p>
            <a:pPr marL="0" indent="0">
              <a:buNone/>
            </a:pPr>
            <a:endParaRPr lang="it-IT" sz="1600" dirty="0"/>
          </a:p>
        </p:txBody>
      </p:sp>
      <p:sp>
        <p:nvSpPr>
          <p:cNvPr id="4" name="Segnaposto testo 3">
            <a:extLst>
              <a:ext uri="{FF2B5EF4-FFF2-40B4-BE49-F238E27FC236}">
                <a16:creationId xmlns:a16="http://schemas.microsoft.com/office/drawing/2014/main" id="{290EF693-AF65-2D20-52CD-3F5C21A73903}"/>
              </a:ext>
            </a:extLst>
          </p:cNvPr>
          <p:cNvSpPr>
            <a:spLocks noGrp="1"/>
          </p:cNvSpPr>
          <p:nvPr>
            <p:ph type="body" sz="half" idx="2"/>
          </p:nvPr>
        </p:nvSpPr>
        <p:spPr>
          <a:xfrm>
            <a:off x="608557" y="688463"/>
            <a:ext cx="5959511" cy="7373869"/>
          </a:xfrm>
        </p:spPr>
        <p:txBody>
          <a:bodyPr>
            <a:noAutofit/>
          </a:bodyPr>
          <a:lstStyle/>
          <a:p>
            <a:r>
              <a:rPr lang="it-IT" b="1" dirty="0">
                <a:latin typeface="Garamond" panose="02020404030301010803" pitchFamily="18" charset="0"/>
              </a:rPr>
              <a:t>Art. 473-bis 51 PROCEDIMENTO SU DOMANDA CONGIUNTA</a:t>
            </a:r>
            <a:br>
              <a:rPr lang="it-IT" b="1" dirty="0">
                <a:latin typeface="Garamond" panose="02020404030301010803" pitchFamily="18" charset="0"/>
              </a:rPr>
            </a:br>
            <a:endParaRPr lang="it-IT" b="1" dirty="0">
              <a:latin typeface="Garamond" panose="02020404030301010803" pitchFamily="18" charset="0"/>
            </a:endParaRPr>
          </a:p>
          <a:p>
            <a:pPr algn="just"/>
            <a:r>
              <a:rPr lang="it-IT" b="1" i="1" dirty="0">
                <a:latin typeface="Garamond" panose="02020404030301010803" pitchFamily="18" charset="0"/>
              </a:rPr>
              <a:t>1°c. La domanda congiunta relativa ai procedimenti di cui all'articolo 473-bis.47 si propone con ricorso al tribunale del luogo di </a:t>
            </a:r>
            <a:r>
              <a:rPr lang="it-IT" b="1" i="1" dirty="0">
                <a:highlight>
                  <a:srgbClr val="FFFF00"/>
                </a:highlight>
                <a:latin typeface="Garamond" panose="02020404030301010803" pitchFamily="18" charset="0"/>
              </a:rPr>
              <a:t>residenza o di domicilio dell'una o dell'altra parte</a:t>
            </a:r>
            <a:r>
              <a:rPr lang="it-IT" b="1" i="1" dirty="0">
                <a:latin typeface="Garamond" panose="02020404030301010803" pitchFamily="18" charset="0"/>
              </a:rPr>
              <a:t>. </a:t>
            </a:r>
          </a:p>
          <a:p>
            <a:pPr algn="just"/>
            <a:r>
              <a:rPr lang="it-IT" b="1" i="1" dirty="0">
                <a:latin typeface="Garamond" panose="02020404030301010803" pitchFamily="18" charset="0"/>
              </a:rPr>
              <a:t>2°c. Il ricorso </a:t>
            </a:r>
            <a:r>
              <a:rPr lang="it-IT" b="1" i="1" dirty="0" err="1">
                <a:latin typeface="Garamond" panose="02020404030301010803" pitchFamily="18" charset="0"/>
              </a:rPr>
              <a:t>e'</a:t>
            </a:r>
            <a:r>
              <a:rPr lang="it-IT" b="1" i="1" dirty="0">
                <a:latin typeface="Garamond" panose="02020404030301010803" pitchFamily="18" charset="0"/>
              </a:rPr>
              <a:t> sottoscritto anche dalle parti e contiene le indicazioni di cui all'articolo </a:t>
            </a:r>
            <a:r>
              <a:rPr lang="it-IT" b="1" i="1" dirty="0">
                <a:highlight>
                  <a:srgbClr val="FFFF00"/>
                </a:highlight>
                <a:latin typeface="Garamond" panose="02020404030301010803" pitchFamily="18" charset="0"/>
              </a:rPr>
              <a:t>473- bis.12, primo comma, numeri 1), 2), 3) e 5), e secondo comma, e quelle relative alle </a:t>
            </a:r>
            <a:r>
              <a:rPr lang="it-IT" b="1" i="1" dirty="0" err="1">
                <a:highlight>
                  <a:srgbClr val="FFFF00"/>
                </a:highlight>
                <a:latin typeface="Garamond" panose="02020404030301010803" pitchFamily="18" charset="0"/>
              </a:rPr>
              <a:t>disponibilita'</a:t>
            </a:r>
            <a:r>
              <a:rPr lang="it-IT" b="1" i="1" dirty="0">
                <a:highlight>
                  <a:srgbClr val="FFFF00"/>
                </a:highlight>
                <a:latin typeface="Garamond" panose="02020404030301010803" pitchFamily="18" charset="0"/>
              </a:rPr>
              <a:t> reddituali e patrimoniali dell'ultimo triennio e degli oneri a carico delle parti, </a:t>
            </a:r>
            <a:r>
              <a:rPr lang="it-IT" b="1" i="1" dirty="0" err="1">
                <a:highlight>
                  <a:srgbClr val="FFFF00"/>
                </a:highlight>
                <a:latin typeface="Garamond" panose="02020404030301010803" pitchFamily="18" charset="0"/>
              </a:rPr>
              <a:t>nonche</a:t>
            </a:r>
            <a:r>
              <a:rPr lang="it-IT" b="1" i="1" dirty="0">
                <a:highlight>
                  <a:srgbClr val="FFFF00"/>
                </a:highlight>
                <a:latin typeface="Garamond" panose="02020404030301010803" pitchFamily="18" charset="0"/>
              </a:rPr>
              <a:t>' le condizioni inerenti alla prole e ai rapporti economici</a:t>
            </a:r>
            <a:r>
              <a:rPr lang="it-IT" b="1" i="1" dirty="0">
                <a:latin typeface="Garamond" panose="02020404030301010803" pitchFamily="18" charset="0"/>
              </a:rPr>
              <a:t>. Con il ricorso le parti possono anche regolamentare, in tutto o in parte, i loro rapporti patrimoniali. </a:t>
            </a:r>
            <a:r>
              <a:rPr lang="it-IT" b="1" i="1" dirty="0">
                <a:highlight>
                  <a:srgbClr val="FFFF00"/>
                </a:highlight>
                <a:latin typeface="Garamond" panose="02020404030301010803" pitchFamily="18" charset="0"/>
              </a:rPr>
              <a:t>Se intendono avvalersi della </a:t>
            </a:r>
            <a:r>
              <a:rPr lang="it-IT" b="1" i="1" dirty="0" err="1">
                <a:highlight>
                  <a:srgbClr val="FFFF00"/>
                </a:highlight>
                <a:latin typeface="Garamond" panose="02020404030301010803" pitchFamily="18" charset="0"/>
              </a:rPr>
              <a:t>facolta'</a:t>
            </a:r>
            <a:r>
              <a:rPr lang="it-IT" b="1" i="1" dirty="0">
                <a:highlight>
                  <a:srgbClr val="FFFF00"/>
                </a:highlight>
                <a:latin typeface="Garamond" panose="02020404030301010803" pitchFamily="18" charset="0"/>
              </a:rPr>
              <a:t> di sostituire l'udienza con il deposito di note scritte, devono farne richiesta nel ricorso, dichiarando di non volersi riconciliare e depositando i documenti di cui all'articolo 473-bis.13, terzo comma</a:t>
            </a:r>
            <a:r>
              <a:rPr lang="it-IT" b="1" i="1" dirty="0">
                <a:latin typeface="Garamond" panose="02020404030301010803" pitchFamily="18" charset="0"/>
              </a:rPr>
              <a:t>. </a:t>
            </a:r>
          </a:p>
        </p:txBody>
      </p:sp>
    </p:spTree>
    <p:extLst>
      <p:ext uri="{BB962C8B-B14F-4D97-AF65-F5344CB8AC3E}">
        <p14:creationId xmlns:p14="http://schemas.microsoft.com/office/powerpoint/2010/main" val="3992776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0"/>
                <a:lumOff val="100000"/>
              </a:schemeClr>
            </a:gs>
            <a:gs pos="35000">
              <a:schemeClr val="accent6">
                <a:lumMod val="0"/>
                <a:lumOff val="100000"/>
              </a:schemeClr>
            </a:gs>
            <a:gs pos="100000">
              <a:schemeClr val="accent6">
                <a:lumMod val="100000"/>
              </a:schemeClr>
            </a:gs>
          </a:gsLst>
          <a:path path="circle">
            <a:fillToRect l="50000" t="-80000" r="50000" b="180000"/>
          </a:path>
        </a:gradFill>
        <a:effectLst/>
      </p:bgPr>
    </p:bg>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04E2401D-B6BA-5CCD-6154-F653930D4E15}"/>
              </a:ext>
            </a:extLst>
          </p:cNvPr>
          <p:cNvSpPr>
            <a:spLocks noGrp="1"/>
          </p:cNvSpPr>
          <p:nvPr>
            <p:ph idx="1"/>
          </p:nvPr>
        </p:nvSpPr>
        <p:spPr>
          <a:xfrm>
            <a:off x="6568068" y="688463"/>
            <a:ext cx="4404731" cy="5712337"/>
          </a:xfrm>
        </p:spPr>
        <p:txBody>
          <a:bodyPr>
            <a:normAutofit/>
          </a:bodyPr>
          <a:lstStyle/>
          <a:p>
            <a:pPr marL="0" indent="0" algn="just">
              <a:buNone/>
            </a:pPr>
            <a:r>
              <a:rPr lang="it-IT" sz="1600" dirty="0">
                <a:latin typeface="Garamond" panose="02020404030301010803" pitchFamily="18" charset="0"/>
              </a:rPr>
              <a:t>Fissazione udienza e trasmissione atti al PM che si esprime 3 gg prima dell’udienza </a:t>
            </a:r>
          </a:p>
          <a:p>
            <a:pPr marL="0" indent="0" algn="just">
              <a:buNone/>
            </a:pPr>
            <a:r>
              <a:rPr lang="it-IT" sz="1600" dirty="0">
                <a:latin typeface="Garamond" panose="02020404030301010803" pitchFamily="18" charset="0"/>
              </a:rPr>
              <a:t>Giudice rimette in decisione, ma può sempre chiedere chiarimenti e invitare a depositare </a:t>
            </a:r>
            <a:r>
              <a:rPr lang="it-IT" sz="1600" dirty="0" err="1">
                <a:latin typeface="Garamond" panose="02020404030301010803" pitchFamily="18" charset="0"/>
              </a:rPr>
              <a:t>docc</a:t>
            </a:r>
            <a:r>
              <a:rPr lang="it-IT" sz="1600" dirty="0">
                <a:latin typeface="Garamond" panose="02020404030301010803" pitchFamily="18" charset="0"/>
              </a:rPr>
              <a:t>. 12 terzo comma.</a:t>
            </a:r>
          </a:p>
          <a:p>
            <a:pPr marL="0" indent="0" algn="just">
              <a:buNone/>
            </a:pPr>
            <a:r>
              <a:rPr lang="it-IT" sz="1600" dirty="0">
                <a:latin typeface="Garamond" panose="02020404030301010803" pitchFamily="18" charset="0"/>
              </a:rPr>
              <a:t>Sentenza che omologa (separazione) o prende atto (divorzio) degli accordi delle parti. </a:t>
            </a:r>
          </a:p>
          <a:p>
            <a:pPr marL="0" indent="0" algn="just">
              <a:buNone/>
            </a:pPr>
            <a:endParaRPr lang="it-IT" sz="1600" dirty="0">
              <a:latin typeface="Garamond" panose="02020404030301010803" pitchFamily="18" charset="0"/>
            </a:endParaRPr>
          </a:p>
          <a:p>
            <a:pPr marL="0" indent="0" algn="just">
              <a:buNone/>
            </a:pPr>
            <a:endParaRPr lang="it-IT" sz="1600" dirty="0">
              <a:latin typeface="Garamond" panose="02020404030301010803" pitchFamily="18" charset="0"/>
            </a:endParaRPr>
          </a:p>
          <a:p>
            <a:pPr marL="0" indent="0" algn="just">
              <a:buNone/>
            </a:pPr>
            <a:r>
              <a:rPr lang="it-IT" sz="1600" dirty="0">
                <a:latin typeface="Garamond" panose="02020404030301010803" pitchFamily="18" charset="0"/>
              </a:rPr>
              <a:t>MODIFICA DELLE CONDIZIONI: </a:t>
            </a:r>
          </a:p>
          <a:p>
            <a:pPr marL="0" indent="0" algn="just">
              <a:buNone/>
            </a:pPr>
            <a:r>
              <a:rPr lang="it-IT" sz="1600" dirty="0">
                <a:latin typeface="Garamond" panose="02020404030301010803" pitchFamily="18" charset="0"/>
              </a:rPr>
              <a:t>Il </a:t>
            </a:r>
            <a:r>
              <a:rPr lang="it-IT" sz="1600" dirty="0" err="1">
                <a:latin typeface="Garamond" panose="02020404030301010803" pitchFamily="18" charset="0"/>
              </a:rPr>
              <a:t>Pres</a:t>
            </a:r>
            <a:r>
              <a:rPr lang="it-IT" sz="1600" dirty="0">
                <a:latin typeface="Garamond" panose="02020404030301010803" pitchFamily="18" charset="0"/>
              </a:rPr>
              <a:t>. Designa il relatore che acquisisce il parere del PM e riferisce in camera i consiglio. Dispone comparizione personale se vi è istanza congiunta o se siano necessari chiarimenti. </a:t>
            </a:r>
          </a:p>
        </p:txBody>
      </p:sp>
      <p:sp>
        <p:nvSpPr>
          <p:cNvPr id="4" name="Segnaposto testo 3">
            <a:extLst>
              <a:ext uri="{FF2B5EF4-FFF2-40B4-BE49-F238E27FC236}">
                <a16:creationId xmlns:a16="http://schemas.microsoft.com/office/drawing/2014/main" id="{290EF693-AF65-2D20-52CD-3F5C21A73903}"/>
              </a:ext>
            </a:extLst>
          </p:cNvPr>
          <p:cNvSpPr>
            <a:spLocks noGrp="1"/>
          </p:cNvSpPr>
          <p:nvPr>
            <p:ph type="body" sz="half" idx="2"/>
          </p:nvPr>
        </p:nvSpPr>
        <p:spPr>
          <a:xfrm>
            <a:off x="608557" y="688463"/>
            <a:ext cx="5959511" cy="7373869"/>
          </a:xfrm>
        </p:spPr>
        <p:txBody>
          <a:bodyPr>
            <a:noAutofit/>
          </a:bodyPr>
          <a:lstStyle/>
          <a:p>
            <a:pPr algn="just"/>
            <a:r>
              <a:rPr lang="it-IT" b="1" dirty="0">
                <a:latin typeface="Garamond" panose="02020404030301010803" pitchFamily="18" charset="0"/>
              </a:rPr>
              <a:t>Art. 473-bis 51 PROCEDIMENTO SU DOMANDA CONGIUNTA</a:t>
            </a:r>
            <a:br>
              <a:rPr lang="it-IT" b="1" dirty="0">
                <a:latin typeface="Garamond" panose="02020404030301010803" pitchFamily="18" charset="0"/>
              </a:rPr>
            </a:br>
            <a:endParaRPr lang="it-IT" b="1" dirty="0">
              <a:latin typeface="Garamond" panose="02020404030301010803" pitchFamily="18" charset="0"/>
            </a:endParaRPr>
          </a:p>
          <a:p>
            <a:pPr algn="just"/>
            <a:endParaRPr lang="it-IT" b="1" i="1" dirty="0">
              <a:latin typeface="Garamond" panose="02020404030301010803" pitchFamily="18" charset="0"/>
            </a:endParaRPr>
          </a:p>
          <a:p>
            <a:pPr algn="just"/>
            <a:r>
              <a:rPr lang="it-IT" b="1" i="1" dirty="0">
                <a:latin typeface="Garamond" panose="02020404030301010803" pitchFamily="18" charset="0"/>
              </a:rPr>
              <a:t>3°c. A seguito del deposito, il presidente fissa l'udienza per la comparizione delle parti davanti al giudice relatore e dispone la trasmissione degli atti al pubblico ministero, il quale esprime il proprio parere entro tre giorni prima della data dell'udienza. All'udienza il giudice, sentite le parti e preso atto della loro </a:t>
            </a:r>
            <a:r>
              <a:rPr lang="it-IT" b="1" i="1" dirty="0" err="1">
                <a:latin typeface="Garamond" panose="02020404030301010803" pitchFamily="18" charset="0"/>
              </a:rPr>
              <a:t>volonta'</a:t>
            </a:r>
            <a:r>
              <a:rPr lang="it-IT" b="1" i="1" dirty="0">
                <a:latin typeface="Garamond" panose="02020404030301010803" pitchFamily="18" charset="0"/>
              </a:rPr>
              <a:t> di non riconciliarsi, rimette la causa in decisione. Il giudice </a:t>
            </a:r>
            <a:r>
              <a:rPr lang="it-IT" b="1" i="1" dirty="0" err="1">
                <a:latin typeface="Garamond" panose="02020404030301010803" pitchFamily="18" charset="0"/>
              </a:rPr>
              <a:t>puo'</a:t>
            </a:r>
            <a:r>
              <a:rPr lang="it-IT" b="1" i="1" dirty="0">
                <a:latin typeface="Garamond" panose="02020404030301010803" pitchFamily="18" charset="0"/>
              </a:rPr>
              <a:t> sempre chiedere i chiarimenti necessari e invitare le parti a depositare la documentazione di cui all'articolo 473-bis.12, terzo comma. I</a:t>
            </a:r>
          </a:p>
          <a:p>
            <a:pPr algn="just"/>
            <a:r>
              <a:rPr lang="it-IT" b="1" i="1" dirty="0">
                <a:latin typeface="Garamond" panose="02020404030301010803" pitchFamily="18" charset="0"/>
              </a:rPr>
              <a:t>4°c.  </a:t>
            </a:r>
            <a:r>
              <a:rPr lang="it-IT" b="1" i="1">
                <a:latin typeface="Garamond" panose="02020404030301010803" pitchFamily="18" charset="0"/>
              </a:rPr>
              <a:t>Il collegio </a:t>
            </a:r>
            <a:r>
              <a:rPr lang="it-IT" b="1" i="1" dirty="0">
                <a:latin typeface="Garamond" panose="02020404030301010803" pitchFamily="18" charset="0"/>
              </a:rPr>
              <a:t>provvede con sentenza con la quale omologa o prende atto degli accordi intervenuti tra le parti. Se gli accordi sono in contrasto con gli interessi dei figli, convoca le parti indicando loro le modificazioni da adottare, e, in caso di inidonea soluzione, rigetta allo stato la domanda. </a:t>
            </a:r>
          </a:p>
          <a:p>
            <a:pPr algn="just"/>
            <a:r>
              <a:rPr lang="it-IT" b="1" i="1" dirty="0">
                <a:latin typeface="Garamond" panose="02020404030301010803" pitchFamily="18" charset="0"/>
              </a:rPr>
              <a:t>5°c. In caso di domanda congiunta di modifica delle condizioni inerenti all'esercizio della </a:t>
            </a:r>
            <a:r>
              <a:rPr lang="it-IT" b="1" i="1" dirty="0" err="1">
                <a:latin typeface="Garamond" panose="02020404030301010803" pitchFamily="18" charset="0"/>
              </a:rPr>
              <a:t>responsabilita'</a:t>
            </a:r>
            <a:r>
              <a:rPr lang="it-IT" b="1" i="1" dirty="0">
                <a:latin typeface="Garamond" panose="02020404030301010803" pitchFamily="18" charset="0"/>
              </a:rPr>
              <a:t> genitoriale nei confronti dei figli e ai contributi economici in favore di questi o delle parti, il presidente designa il relatore che, acquisito il parere del pubblico ministero, riferisce in camera di consiglio. Il giudice dispone la comparizione personale delle parti quando queste ne fanno richiesta congiunta o sono necessari chiarimenti in merito alle nuove condizioni proposte. </a:t>
            </a:r>
          </a:p>
          <a:p>
            <a:endParaRPr lang="it-IT" sz="1400" b="1" i="1" dirty="0">
              <a:latin typeface="Garamond" panose="02020404030301010803" pitchFamily="18" charset="0"/>
            </a:endParaRPr>
          </a:p>
        </p:txBody>
      </p:sp>
    </p:spTree>
    <p:extLst>
      <p:ext uri="{BB962C8B-B14F-4D97-AF65-F5344CB8AC3E}">
        <p14:creationId xmlns:p14="http://schemas.microsoft.com/office/powerpoint/2010/main" val="22968275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0"/>
                <a:lumOff val="100000"/>
              </a:schemeClr>
            </a:gs>
            <a:gs pos="35000">
              <a:schemeClr val="accent6">
                <a:lumMod val="0"/>
                <a:lumOff val="100000"/>
              </a:schemeClr>
            </a:gs>
            <a:gs pos="100000">
              <a:schemeClr val="accent6">
                <a:lumMod val="100000"/>
              </a:schemeClr>
            </a:gs>
          </a:gsLst>
          <a:path path="circle">
            <a:fillToRect l="50000" t="-80000" r="50000" b="180000"/>
          </a:path>
        </a:gradFill>
        <a:effectLst/>
      </p:bgPr>
    </p:bg>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46432AA0-0CD1-DA65-82A9-7940B8B42202}"/>
              </a:ext>
            </a:extLst>
          </p:cNvPr>
          <p:cNvSpPr txBox="1"/>
          <p:nvPr/>
        </p:nvSpPr>
        <p:spPr>
          <a:xfrm>
            <a:off x="1219200" y="1572322"/>
            <a:ext cx="10392937" cy="2554545"/>
          </a:xfrm>
          <a:prstGeom prst="rect">
            <a:avLst/>
          </a:prstGeom>
          <a:noFill/>
        </p:spPr>
        <p:txBody>
          <a:bodyPr wrap="square" rtlCol="0">
            <a:spAutoFit/>
          </a:bodyPr>
          <a:lstStyle/>
          <a:p>
            <a:r>
              <a:rPr lang="it-IT" sz="8000" dirty="0">
                <a:solidFill>
                  <a:srgbClr val="00B050"/>
                </a:solidFill>
                <a:latin typeface="Garamond" panose="02020404030301010803" pitchFamily="18" charset="0"/>
              </a:rPr>
              <a:t>GRAZIE PER L’ATTENZIONE </a:t>
            </a:r>
          </a:p>
        </p:txBody>
      </p:sp>
    </p:spTree>
    <p:extLst>
      <p:ext uri="{BB962C8B-B14F-4D97-AF65-F5344CB8AC3E}">
        <p14:creationId xmlns:p14="http://schemas.microsoft.com/office/powerpoint/2010/main" val="3516961593"/>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o" ma:contentTypeID="0x010100D4033E2CB01FB547AFFF77D605BE078B" ma:contentTypeVersion="2" ma:contentTypeDescription="Creare un nuovo documento." ma:contentTypeScope="" ma:versionID="17ec9e5640ef19394c6a8a73924f299b">
  <xsd:schema xmlns:xsd="http://www.w3.org/2001/XMLSchema" xmlns:xs="http://www.w3.org/2001/XMLSchema" xmlns:p="http://schemas.microsoft.com/office/2006/metadata/properties" xmlns:ns3="1007d4b9-81ee-424a-a788-d06017b10b3f" targetNamespace="http://schemas.microsoft.com/office/2006/metadata/properties" ma:root="true" ma:fieldsID="222502c9685de3033238c2754fc546ce" ns3:_="">
    <xsd:import namespace="1007d4b9-81ee-424a-a788-d06017b10b3f"/>
    <xsd:element name="properties">
      <xsd:complexType>
        <xsd:sequence>
          <xsd:element name="documentManagement">
            <xsd:complexType>
              <xsd:all>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007d4b9-81ee-424a-a788-d06017b10b3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C81929A-9A41-4744-ADA6-A4A3E58AB1BA}">
  <ds:schemaRefs>
    <ds:schemaRef ds:uri="http://schemas.microsoft.com/sharepoint/v3/contenttype/forms"/>
  </ds:schemaRefs>
</ds:datastoreItem>
</file>

<file path=customXml/itemProps2.xml><?xml version="1.0" encoding="utf-8"?>
<ds:datastoreItem xmlns:ds="http://schemas.openxmlformats.org/officeDocument/2006/customXml" ds:itemID="{E57F8975-040E-4DE8-9C19-2EE71244CDF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007d4b9-81ee-424a-a788-d06017b10b3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8CF8271-8291-477A-8AAC-45A6F6F78D9D}">
  <ds:schemaRefs>
    <ds:schemaRef ds:uri="http://schemas.microsoft.com/office/2006/metadata/properties"/>
    <ds:schemaRef ds:uri="http://schemas.microsoft.com/office/2006/documentManagement/types"/>
    <ds:schemaRef ds:uri="1007d4b9-81ee-424a-a788-d06017b10b3f"/>
    <ds:schemaRef ds:uri="http://purl.org/dc/dcmitype/"/>
    <ds:schemaRef ds:uri="http://www.w3.org/XML/1998/namespace"/>
    <ds:schemaRef ds:uri="http://schemas.microsoft.com/office/infopath/2007/PartnerControls"/>
    <ds:schemaRef ds:uri="http://schemas.openxmlformats.org/package/2006/metadata/core-properties"/>
    <ds:schemaRef ds:uri="http://purl.org/dc/terms/"/>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224</TotalTime>
  <Words>1920</Words>
  <Application>Microsoft Macintosh PowerPoint</Application>
  <PresentationFormat>Widescreen</PresentationFormat>
  <Paragraphs>85</Paragraphs>
  <Slides>9</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9</vt:i4>
      </vt:variant>
    </vt:vector>
  </HeadingPairs>
  <TitlesOfParts>
    <vt:vector size="14" baseType="lpstr">
      <vt:lpstr>Arial</vt:lpstr>
      <vt:lpstr>Calibri</vt:lpstr>
      <vt:lpstr>Calibri Light</vt:lpstr>
      <vt:lpstr>Garamond</vt:lpstr>
      <vt:lpstr>Tema di Office</vt:lpstr>
      <vt:lpstr>RIFORMA CARTABIA </vt:lpstr>
      <vt:lpstr>Art. 473-bis 47 COMPETENZA   Per le domande di separazione personale dei coniugi, scioglimento o cessazione degli effetti civili del matrimonio, scioglimento dell'unione civile e regolamentazione dell'esercizio della responsabilita' genitoriale nei confronti dei figli nati fuori dal matrimonio, nonche' per quelle di modifica delle relative condizioni, e' competente il tribunale individuato ai sensi dell'articolo 473-bis.11, primo comma. In mancanza di figli minori, e' competente il tribunale del luogo di residenza del convenuto. In caso di irreperibilita' o residenza all'estero del convenuto, e' competente il tribunale del luogo di residenza dell'attore o, nel caso in cui l'attore sia residente all'estero, qualunque tribunale della Repubblica.</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sfsdfs</dc:title>
  <dc:creator>ISELLA FOLLADOR</dc:creator>
  <cp:lastModifiedBy>Annalisa Arduini</cp:lastModifiedBy>
  <cp:revision>25</cp:revision>
  <dcterms:created xsi:type="dcterms:W3CDTF">2023-02-09T17:11:36Z</dcterms:created>
  <dcterms:modified xsi:type="dcterms:W3CDTF">2023-03-05T15:59:31Z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0x010100D4033E2CB01FB547AFFF77D605BE078B</vt:lpwstr>
  </property>
</Properties>
</file>