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3" r:id="rId1"/>
  </p:sldMasterIdLst>
  <p:notesMasterIdLst>
    <p:notesMasterId r:id="rId30"/>
  </p:notesMasterIdLst>
  <p:sldIdLst>
    <p:sldId id="297" r:id="rId2"/>
    <p:sldId id="256" r:id="rId3"/>
    <p:sldId id="286" r:id="rId4"/>
    <p:sldId id="258" r:id="rId5"/>
    <p:sldId id="276" r:id="rId6"/>
    <p:sldId id="281" r:id="rId7"/>
    <p:sldId id="277" r:id="rId8"/>
    <p:sldId id="278" r:id="rId9"/>
    <p:sldId id="282" r:id="rId10"/>
    <p:sldId id="285" r:id="rId11"/>
    <p:sldId id="283" r:id="rId12"/>
    <p:sldId id="261" r:id="rId13"/>
    <p:sldId id="290" r:id="rId14"/>
    <p:sldId id="287" r:id="rId15"/>
    <p:sldId id="264" r:id="rId16"/>
    <p:sldId id="291" r:id="rId17"/>
    <p:sldId id="293" r:id="rId18"/>
    <p:sldId id="298" r:id="rId19"/>
    <p:sldId id="295" r:id="rId20"/>
    <p:sldId id="292" r:id="rId21"/>
    <p:sldId id="265" r:id="rId22"/>
    <p:sldId id="266" r:id="rId23"/>
    <p:sldId id="267" r:id="rId24"/>
    <p:sldId id="268" r:id="rId25"/>
    <p:sldId id="269" r:id="rId26"/>
    <p:sldId id="271" r:id="rId27"/>
    <p:sldId id="288" r:id="rId28"/>
    <p:sldId id="296"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ABFCF23-3B69-468F-B69F-88F6DE6A72F2}" styleName="Stile medio 1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0" autoAdjust="0"/>
    <p:restoredTop sz="86381" autoAdjust="0"/>
  </p:normalViewPr>
  <p:slideViewPr>
    <p:cSldViewPr snapToGrid="0">
      <p:cViewPr varScale="1">
        <p:scale>
          <a:sx n="141" d="100"/>
          <a:sy n="141" d="100"/>
        </p:scale>
        <p:origin x="678" y="114"/>
      </p:cViewPr>
      <p:guideLst/>
    </p:cSldViewPr>
  </p:slideViewPr>
  <p:outlineViewPr>
    <p:cViewPr>
      <p:scale>
        <a:sx n="33" d="100"/>
        <a:sy n="33" d="100"/>
      </p:scale>
      <p:origin x="0" y="-12451"/>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_rels/data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rawing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8D44FB-2BEC-4D80-9332-F2D8D109459C}"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it-IT"/>
        </a:p>
      </dgm:t>
    </dgm:pt>
    <dgm:pt modelId="{326692CE-6DC8-4F7B-838F-A5FFB90BD9D0}">
      <dgm:prSet phldrT="[Testo]"/>
      <dgm:spPr/>
      <dgm:t>
        <a:bodyPr/>
        <a:lstStyle/>
        <a:p>
          <a:pPr algn="just"/>
          <a:r>
            <a:rPr lang="it-IT" b="0" i="0" dirty="0">
              <a:solidFill>
                <a:schemeClr val="tx1"/>
              </a:solidFill>
            </a:rPr>
            <a:t>quando la </a:t>
          </a:r>
          <a:r>
            <a:rPr lang="it-IT" b="1" i="0" dirty="0">
              <a:solidFill>
                <a:schemeClr val="tx1"/>
              </a:solidFill>
            </a:rPr>
            <a:t>materia è molto tecnica</a:t>
          </a:r>
          <a:r>
            <a:rPr lang="it-IT" b="0" i="0" dirty="0">
              <a:solidFill>
                <a:schemeClr val="tx1"/>
              </a:solidFill>
            </a:rPr>
            <a:t>: controversia sanitaria, divisione ereditaria o immobiliare, controversia banca cliente basata su anatocismo e superamento del tasso soglia, valutazione di quote societarie, valutazione dell’esecuzione di un appalto edile, ecc</a:t>
          </a:r>
          <a:r>
            <a:rPr lang="it-IT" b="0" i="0" dirty="0"/>
            <a:t>.</a:t>
          </a:r>
          <a:endParaRPr lang="it-IT" dirty="0"/>
        </a:p>
      </dgm:t>
    </dgm:pt>
    <dgm:pt modelId="{317A5DDD-12CC-4459-A9A1-F250008CBAC3}" type="parTrans" cxnId="{74650876-E6C8-4119-B677-64FE114597C8}">
      <dgm:prSet/>
      <dgm:spPr/>
      <dgm:t>
        <a:bodyPr/>
        <a:lstStyle/>
        <a:p>
          <a:endParaRPr lang="it-IT"/>
        </a:p>
      </dgm:t>
    </dgm:pt>
    <dgm:pt modelId="{FD4E4146-E77E-4FED-995F-60032E2B5E3D}" type="sibTrans" cxnId="{74650876-E6C8-4119-B677-64FE114597C8}">
      <dgm:prSet/>
      <dgm:spPr/>
      <dgm:t>
        <a:bodyPr/>
        <a:lstStyle/>
        <a:p>
          <a:endParaRPr lang="it-IT"/>
        </a:p>
      </dgm:t>
    </dgm:pt>
    <dgm:pt modelId="{62D08D4D-6FD5-42C0-8E19-070560DFAF3D}">
      <dgm:prSet phldrT="[Testo]"/>
      <dgm:spPr/>
      <dgm:t>
        <a:bodyPr/>
        <a:lstStyle/>
        <a:p>
          <a:pPr algn="just"/>
          <a:r>
            <a:rPr lang="it-IT" b="0" i="0" dirty="0">
              <a:solidFill>
                <a:schemeClr val="tx1"/>
              </a:solidFill>
            </a:rPr>
            <a:t>quando il mediatore, di sua iniziativa o sollecitato dalle parti, ritiene opportuno l’intervento di un tecnico per focalizzare, “</a:t>
          </a:r>
          <a:r>
            <a:rPr lang="it-IT" b="1" i="0" dirty="0">
              <a:solidFill>
                <a:schemeClr val="tx1"/>
              </a:solidFill>
            </a:rPr>
            <a:t>quantificare” punti essenziali della controversia</a:t>
          </a:r>
          <a:endParaRPr lang="it-IT" b="1" dirty="0">
            <a:solidFill>
              <a:schemeClr val="tx1"/>
            </a:solidFill>
          </a:endParaRPr>
        </a:p>
      </dgm:t>
    </dgm:pt>
    <dgm:pt modelId="{72A97126-58B2-49C2-9964-DB7CC59A2635}" type="sibTrans" cxnId="{1B070D20-BB78-4623-8FE1-8F988DEE2407}">
      <dgm:prSet/>
      <dgm:spPr/>
      <dgm:t>
        <a:bodyPr/>
        <a:lstStyle/>
        <a:p>
          <a:endParaRPr lang="it-IT"/>
        </a:p>
      </dgm:t>
    </dgm:pt>
    <dgm:pt modelId="{C78565A6-AECE-40AC-8AB9-053851846565}" type="parTrans" cxnId="{1B070D20-BB78-4623-8FE1-8F988DEE2407}">
      <dgm:prSet/>
      <dgm:spPr/>
      <dgm:t>
        <a:bodyPr/>
        <a:lstStyle/>
        <a:p>
          <a:endParaRPr lang="it-IT"/>
        </a:p>
      </dgm:t>
    </dgm:pt>
    <dgm:pt modelId="{3D72FA5E-8F94-4800-A225-516A7CE03F4D}">
      <dgm:prSet phldrT="[Testo]"/>
      <dgm:spPr/>
      <dgm:t>
        <a:bodyPr/>
        <a:lstStyle/>
        <a:p>
          <a:pPr algn="just"/>
          <a:r>
            <a:rPr lang="it-IT" b="1" dirty="0">
              <a:solidFill>
                <a:schemeClr val="tx1"/>
              </a:solidFill>
            </a:rPr>
            <a:t>quando le parti lo richiedono</a:t>
          </a:r>
        </a:p>
      </dgm:t>
    </dgm:pt>
    <dgm:pt modelId="{DB1CD460-3B4F-4513-8FA3-70490161681A}" type="sibTrans" cxnId="{2993B2CA-6FE4-409A-BAED-B4795507F025}">
      <dgm:prSet/>
      <dgm:spPr/>
      <dgm:t>
        <a:bodyPr/>
        <a:lstStyle/>
        <a:p>
          <a:endParaRPr lang="it-IT"/>
        </a:p>
      </dgm:t>
    </dgm:pt>
    <dgm:pt modelId="{1EC86677-B523-4D54-8FF1-45944B3AB5E3}" type="parTrans" cxnId="{2993B2CA-6FE4-409A-BAED-B4795507F025}">
      <dgm:prSet/>
      <dgm:spPr/>
      <dgm:t>
        <a:bodyPr/>
        <a:lstStyle/>
        <a:p>
          <a:endParaRPr lang="it-IT"/>
        </a:p>
      </dgm:t>
    </dgm:pt>
    <dgm:pt modelId="{3F61C8AD-7DBD-4FAD-B3E1-EE5C8223E44D}" type="pres">
      <dgm:prSet presAssocID="{698D44FB-2BEC-4D80-9332-F2D8D109459C}" presName="linear" presStyleCnt="0">
        <dgm:presLayoutVars>
          <dgm:dir/>
          <dgm:resizeHandles val="exact"/>
        </dgm:presLayoutVars>
      </dgm:prSet>
      <dgm:spPr/>
    </dgm:pt>
    <dgm:pt modelId="{75323CB8-AD2D-407A-8526-F3FF9D7E20C7}" type="pres">
      <dgm:prSet presAssocID="{326692CE-6DC8-4F7B-838F-A5FFB90BD9D0}" presName="comp" presStyleCnt="0"/>
      <dgm:spPr/>
    </dgm:pt>
    <dgm:pt modelId="{4F55B00D-BA88-4307-8E0B-3D2B4C597324}" type="pres">
      <dgm:prSet presAssocID="{326692CE-6DC8-4F7B-838F-A5FFB90BD9D0}" presName="box" presStyleLbl="node1" presStyleIdx="0" presStyleCnt="3"/>
      <dgm:spPr/>
    </dgm:pt>
    <dgm:pt modelId="{E784940D-FA1A-473F-8E55-D23C591A32A8}" type="pres">
      <dgm:prSet presAssocID="{326692CE-6DC8-4F7B-838F-A5FFB90BD9D0}" presName="img" presStyleLbl="fgImgPlace1" presStyleIdx="0" presStyleCnt="3"/>
      <dgm:spPr/>
    </dgm:pt>
    <dgm:pt modelId="{ED16F583-607F-4F8A-80D8-F914F495E972}" type="pres">
      <dgm:prSet presAssocID="{326692CE-6DC8-4F7B-838F-A5FFB90BD9D0}" presName="text" presStyleLbl="node1" presStyleIdx="0" presStyleCnt="3">
        <dgm:presLayoutVars>
          <dgm:bulletEnabled val="1"/>
        </dgm:presLayoutVars>
      </dgm:prSet>
      <dgm:spPr/>
    </dgm:pt>
    <dgm:pt modelId="{D4D3D0AE-7186-4125-BE8E-56DCC013BF3A}" type="pres">
      <dgm:prSet presAssocID="{FD4E4146-E77E-4FED-995F-60032E2B5E3D}" presName="spacer" presStyleCnt="0"/>
      <dgm:spPr/>
    </dgm:pt>
    <dgm:pt modelId="{72855CAE-6A38-4C1F-9D3A-468AA9404EDA}" type="pres">
      <dgm:prSet presAssocID="{62D08D4D-6FD5-42C0-8E19-070560DFAF3D}" presName="comp" presStyleCnt="0"/>
      <dgm:spPr/>
    </dgm:pt>
    <dgm:pt modelId="{06E4CCF4-09E1-4BCE-B35C-0065E7E60402}" type="pres">
      <dgm:prSet presAssocID="{62D08D4D-6FD5-42C0-8E19-070560DFAF3D}" presName="box" presStyleLbl="node1" presStyleIdx="1" presStyleCnt="3"/>
      <dgm:spPr/>
    </dgm:pt>
    <dgm:pt modelId="{1FCFF511-D496-4B39-9494-41F5A4ADCB42}" type="pres">
      <dgm:prSet presAssocID="{62D08D4D-6FD5-42C0-8E19-070560DFAF3D}" presName="img" presStyleLbl="fgImgPlace1" presStyleIdx="1" presStyleCnt="3"/>
      <dgm:spPr>
        <a:prstGeom prst="actionButtonForwardNext">
          <a:avLst/>
        </a:prstGeom>
      </dgm:spPr>
    </dgm:pt>
    <dgm:pt modelId="{168AAE95-7455-4549-815C-45C4F5C6F1EC}" type="pres">
      <dgm:prSet presAssocID="{62D08D4D-6FD5-42C0-8E19-070560DFAF3D}" presName="text" presStyleLbl="node1" presStyleIdx="1" presStyleCnt="3">
        <dgm:presLayoutVars>
          <dgm:bulletEnabled val="1"/>
        </dgm:presLayoutVars>
      </dgm:prSet>
      <dgm:spPr/>
    </dgm:pt>
    <dgm:pt modelId="{9C0DBA52-63A3-46B0-8E99-180B56318A02}" type="pres">
      <dgm:prSet presAssocID="{72A97126-58B2-49C2-9964-DB7CC59A2635}" presName="spacer" presStyleCnt="0"/>
      <dgm:spPr/>
    </dgm:pt>
    <dgm:pt modelId="{EBE74A16-9FD8-4B03-9E32-3D3CD9C218DA}" type="pres">
      <dgm:prSet presAssocID="{3D72FA5E-8F94-4800-A225-516A7CE03F4D}" presName="comp" presStyleCnt="0"/>
      <dgm:spPr/>
    </dgm:pt>
    <dgm:pt modelId="{71820675-90A5-42DE-B285-22E99830E3A0}" type="pres">
      <dgm:prSet presAssocID="{3D72FA5E-8F94-4800-A225-516A7CE03F4D}" presName="box" presStyleLbl="node1" presStyleIdx="2" presStyleCnt="3"/>
      <dgm:spPr/>
    </dgm:pt>
    <dgm:pt modelId="{ABF6C28A-6760-45A5-8ABC-8D02461F2904}" type="pres">
      <dgm:prSet presAssocID="{3D72FA5E-8F94-4800-A225-516A7CE03F4D}" presName="img" presStyleLbl="fgImgPlace1" presStyleIdx="2" presStyleCnt="3"/>
      <dgm:spPr/>
    </dgm:pt>
    <dgm:pt modelId="{C7A5D92E-DBEB-4E64-AC0F-423A2527FDE0}" type="pres">
      <dgm:prSet presAssocID="{3D72FA5E-8F94-4800-A225-516A7CE03F4D}" presName="text" presStyleLbl="node1" presStyleIdx="2" presStyleCnt="3">
        <dgm:presLayoutVars>
          <dgm:bulletEnabled val="1"/>
        </dgm:presLayoutVars>
      </dgm:prSet>
      <dgm:spPr/>
    </dgm:pt>
  </dgm:ptLst>
  <dgm:cxnLst>
    <dgm:cxn modelId="{1B070D20-BB78-4623-8FE1-8F988DEE2407}" srcId="{698D44FB-2BEC-4D80-9332-F2D8D109459C}" destId="{62D08D4D-6FD5-42C0-8E19-070560DFAF3D}" srcOrd="1" destOrd="0" parTransId="{C78565A6-AECE-40AC-8AB9-053851846565}" sibTransId="{72A97126-58B2-49C2-9964-DB7CC59A2635}"/>
    <dgm:cxn modelId="{C6F1566F-9D89-4DED-A393-3A4CF498D13B}" type="presOf" srcId="{62D08D4D-6FD5-42C0-8E19-070560DFAF3D}" destId="{06E4CCF4-09E1-4BCE-B35C-0065E7E60402}" srcOrd="0" destOrd="0" presId="urn:microsoft.com/office/officeart/2005/8/layout/vList4"/>
    <dgm:cxn modelId="{74650876-E6C8-4119-B677-64FE114597C8}" srcId="{698D44FB-2BEC-4D80-9332-F2D8D109459C}" destId="{326692CE-6DC8-4F7B-838F-A5FFB90BD9D0}" srcOrd="0" destOrd="0" parTransId="{317A5DDD-12CC-4459-A9A1-F250008CBAC3}" sibTransId="{FD4E4146-E77E-4FED-995F-60032E2B5E3D}"/>
    <dgm:cxn modelId="{3298ADA5-5C55-4831-BE46-EAB47A8A189F}" type="presOf" srcId="{326692CE-6DC8-4F7B-838F-A5FFB90BD9D0}" destId="{4F55B00D-BA88-4307-8E0B-3D2B4C597324}" srcOrd="0" destOrd="0" presId="urn:microsoft.com/office/officeart/2005/8/layout/vList4"/>
    <dgm:cxn modelId="{B75AB2C2-3B3F-4ABA-A863-EE08D2BE161B}" type="presOf" srcId="{698D44FB-2BEC-4D80-9332-F2D8D109459C}" destId="{3F61C8AD-7DBD-4FAD-B3E1-EE5C8223E44D}" srcOrd="0" destOrd="0" presId="urn:microsoft.com/office/officeart/2005/8/layout/vList4"/>
    <dgm:cxn modelId="{2993B2CA-6FE4-409A-BAED-B4795507F025}" srcId="{698D44FB-2BEC-4D80-9332-F2D8D109459C}" destId="{3D72FA5E-8F94-4800-A225-516A7CE03F4D}" srcOrd="2" destOrd="0" parTransId="{1EC86677-B523-4D54-8FF1-45944B3AB5E3}" sibTransId="{DB1CD460-3B4F-4513-8FA3-70490161681A}"/>
    <dgm:cxn modelId="{D6CFCAD2-82E9-4975-B866-C8EDC9DED774}" type="presOf" srcId="{3D72FA5E-8F94-4800-A225-516A7CE03F4D}" destId="{71820675-90A5-42DE-B285-22E99830E3A0}" srcOrd="0" destOrd="0" presId="urn:microsoft.com/office/officeart/2005/8/layout/vList4"/>
    <dgm:cxn modelId="{E7869BD3-20CC-48C2-8D28-19146F6A146F}" type="presOf" srcId="{62D08D4D-6FD5-42C0-8E19-070560DFAF3D}" destId="{168AAE95-7455-4549-815C-45C4F5C6F1EC}" srcOrd="1" destOrd="0" presId="urn:microsoft.com/office/officeart/2005/8/layout/vList4"/>
    <dgm:cxn modelId="{41B35FE9-6C42-4033-8DA3-D9CC47CB90F1}" type="presOf" srcId="{3D72FA5E-8F94-4800-A225-516A7CE03F4D}" destId="{C7A5D92E-DBEB-4E64-AC0F-423A2527FDE0}" srcOrd="1" destOrd="0" presId="urn:microsoft.com/office/officeart/2005/8/layout/vList4"/>
    <dgm:cxn modelId="{3015DBF5-1610-42E8-8EED-238A57BED6B5}" type="presOf" srcId="{326692CE-6DC8-4F7B-838F-A5FFB90BD9D0}" destId="{ED16F583-607F-4F8A-80D8-F914F495E972}" srcOrd="1" destOrd="0" presId="urn:microsoft.com/office/officeart/2005/8/layout/vList4"/>
    <dgm:cxn modelId="{2701880C-0A86-4F96-8C4B-0E252C5C1FFD}" type="presParOf" srcId="{3F61C8AD-7DBD-4FAD-B3E1-EE5C8223E44D}" destId="{75323CB8-AD2D-407A-8526-F3FF9D7E20C7}" srcOrd="0" destOrd="0" presId="urn:microsoft.com/office/officeart/2005/8/layout/vList4"/>
    <dgm:cxn modelId="{41463478-BD43-434C-8BF0-7FC23EFDDED2}" type="presParOf" srcId="{75323CB8-AD2D-407A-8526-F3FF9D7E20C7}" destId="{4F55B00D-BA88-4307-8E0B-3D2B4C597324}" srcOrd="0" destOrd="0" presId="urn:microsoft.com/office/officeart/2005/8/layout/vList4"/>
    <dgm:cxn modelId="{ED7C6928-7771-4FF8-9D5A-0D90E51877B9}" type="presParOf" srcId="{75323CB8-AD2D-407A-8526-F3FF9D7E20C7}" destId="{E784940D-FA1A-473F-8E55-D23C591A32A8}" srcOrd="1" destOrd="0" presId="urn:microsoft.com/office/officeart/2005/8/layout/vList4"/>
    <dgm:cxn modelId="{DEBC9E5C-6D32-46FB-9832-C440BE2B61C9}" type="presParOf" srcId="{75323CB8-AD2D-407A-8526-F3FF9D7E20C7}" destId="{ED16F583-607F-4F8A-80D8-F914F495E972}" srcOrd="2" destOrd="0" presId="urn:microsoft.com/office/officeart/2005/8/layout/vList4"/>
    <dgm:cxn modelId="{2E77C5E2-8307-47F6-8408-1E8B702D1D0B}" type="presParOf" srcId="{3F61C8AD-7DBD-4FAD-B3E1-EE5C8223E44D}" destId="{D4D3D0AE-7186-4125-BE8E-56DCC013BF3A}" srcOrd="1" destOrd="0" presId="urn:microsoft.com/office/officeart/2005/8/layout/vList4"/>
    <dgm:cxn modelId="{069D5267-B62D-4C84-BEAF-976BEEE5B3FB}" type="presParOf" srcId="{3F61C8AD-7DBD-4FAD-B3E1-EE5C8223E44D}" destId="{72855CAE-6A38-4C1F-9D3A-468AA9404EDA}" srcOrd="2" destOrd="0" presId="urn:microsoft.com/office/officeart/2005/8/layout/vList4"/>
    <dgm:cxn modelId="{45FB795B-4018-4BA9-9A05-53A24E38A845}" type="presParOf" srcId="{72855CAE-6A38-4C1F-9D3A-468AA9404EDA}" destId="{06E4CCF4-09E1-4BCE-B35C-0065E7E60402}" srcOrd="0" destOrd="0" presId="urn:microsoft.com/office/officeart/2005/8/layout/vList4"/>
    <dgm:cxn modelId="{ADBB0F33-4975-42E9-A6E6-E1D50CEEE469}" type="presParOf" srcId="{72855CAE-6A38-4C1F-9D3A-468AA9404EDA}" destId="{1FCFF511-D496-4B39-9494-41F5A4ADCB42}" srcOrd="1" destOrd="0" presId="urn:microsoft.com/office/officeart/2005/8/layout/vList4"/>
    <dgm:cxn modelId="{BCE8DC75-F976-4EBC-B283-136B3DABB50A}" type="presParOf" srcId="{72855CAE-6A38-4C1F-9D3A-468AA9404EDA}" destId="{168AAE95-7455-4549-815C-45C4F5C6F1EC}" srcOrd="2" destOrd="0" presId="urn:microsoft.com/office/officeart/2005/8/layout/vList4"/>
    <dgm:cxn modelId="{86B3D493-1BF2-41A6-A960-1AF40462F9A4}" type="presParOf" srcId="{3F61C8AD-7DBD-4FAD-B3E1-EE5C8223E44D}" destId="{9C0DBA52-63A3-46B0-8E99-180B56318A02}" srcOrd="3" destOrd="0" presId="urn:microsoft.com/office/officeart/2005/8/layout/vList4"/>
    <dgm:cxn modelId="{2E4A9C21-E6BB-45ED-A4FC-B4A1A2E5606C}" type="presParOf" srcId="{3F61C8AD-7DBD-4FAD-B3E1-EE5C8223E44D}" destId="{EBE74A16-9FD8-4B03-9E32-3D3CD9C218DA}" srcOrd="4" destOrd="0" presId="urn:microsoft.com/office/officeart/2005/8/layout/vList4"/>
    <dgm:cxn modelId="{5750D15C-6A0F-42E8-9187-1EBF608EFEAC}" type="presParOf" srcId="{EBE74A16-9FD8-4B03-9E32-3D3CD9C218DA}" destId="{71820675-90A5-42DE-B285-22E99830E3A0}" srcOrd="0" destOrd="0" presId="urn:microsoft.com/office/officeart/2005/8/layout/vList4"/>
    <dgm:cxn modelId="{E63F56A6-FAE2-4839-84A2-B063EAA1975D}" type="presParOf" srcId="{EBE74A16-9FD8-4B03-9E32-3D3CD9C218DA}" destId="{ABF6C28A-6760-45A5-8ABC-8D02461F2904}" srcOrd="1" destOrd="0" presId="urn:microsoft.com/office/officeart/2005/8/layout/vList4"/>
    <dgm:cxn modelId="{9A9B2330-CCB9-408C-8C4F-E2B553882655}" type="presParOf" srcId="{EBE74A16-9FD8-4B03-9E32-3D3CD9C218DA}" destId="{C7A5D92E-DBEB-4E64-AC0F-423A2527FDE0}"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F0CF18-66A5-429C-B6F8-6BC34DFEBE23}"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it-IT"/>
        </a:p>
      </dgm:t>
    </dgm:pt>
    <dgm:pt modelId="{E3494BD5-3F67-4079-B0C4-90B2A9E5F06E}">
      <dgm:prSet phldrT="[Testo]" custT="1"/>
      <dgm:spPr/>
      <dgm:t>
        <a:bodyPr/>
        <a:lstStyle/>
        <a:p>
          <a:r>
            <a:rPr lang="it-IT" sz="1600" b="1" dirty="0">
              <a:solidFill>
                <a:schemeClr val="tx1"/>
              </a:solidFill>
            </a:rPr>
            <a:t>1. LA NOMINA</a:t>
          </a:r>
          <a:r>
            <a:rPr lang="it-IT" sz="1400" b="1" dirty="0">
              <a:solidFill>
                <a:schemeClr val="tx1"/>
              </a:solidFill>
            </a:rPr>
            <a:t>:</a:t>
          </a:r>
        </a:p>
        <a:p>
          <a:r>
            <a:rPr lang="it-IT" sz="1400" dirty="0"/>
            <a:t>La legge parla di nomina dell’Organismo, ma il presupposto è il consenso delle parti. </a:t>
          </a:r>
        </a:p>
        <a:p>
          <a:r>
            <a:rPr lang="it-IT" sz="1400" dirty="0" err="1"/>
            <a:t>ll</a:t>
          </a:r>
          <a:r>
            <a:rPr lang="it-IT" sz="1400" dirty="0"/>
            <a:t> </a:t>
          </a:r>
          <a:r>
            <a:rPr lang="it-IT" sz="1400" b="0" i="0" dirty="0"/>
            <a:t>mediatore non può imporre la nomina di un consulente tecnico </a:t>
          </a:r>
        </a:p>
        <a:p>
          <a:r>
            <a:rPr lang="it-IT" sz="1400" b="0" i="0" dirty="0"/>
            <a:t>Scelta del perito: di comune accordo tra le parti o tra i periti di parte o tra una rosa di nomi </a:t>
          </a:r>
        </a:p>
      </dgm:t>
    </dgm:pt>
    <dgm:pt modelId="{1C0F86CE-15E0-4AA0-A988-963534479988}" type="parTrans" cxnId="{967D0DA5-45D0-4A20-96E7-FE536D9E592F}">
      <dgm:prSet/>
      <dgm:spPr/>
      <dgm:t>
        <a:bodyPr/>
        <a:lstStyle/>
        <a:p>
          <a:endParaRPr lang="it-IT"/>
        </a:p>
      </dgm:t>
    </dgm:pt>
    <dgm:pt modelId="{E34F8B4E-1A68-4267-B9CF-F391B584046E}" type="sibTrans" cxnId="{967D0DA5-45D0-4A20-96E7-FE536D9E592F}">
      <dgm:prSet/>
      <dgm:spPr/>
      <dgm:t>
        <a:bodyPr/>
        <a:lstStyle/>
        <a:p>
          <a:endParaRPr lang="it-IT"/>
        </a:p>
      </dgm:t>
    </dgm:pt>
    <dgm:pt modelId="{1B602432-4DA6-4E26-A4A9-C398AC44D1DF}">
      <dgm:prSet phldrT="[Testo]"/>
      <dgm:spPr/>
      <dgm:t>
        <a:bodyPr/>
        <a:lstStyle/>
        <a:p>
          <a:r>
            <a:rPr lang="it-IT" b="1" dirty="0">
              <a:solidFill>
                <a:schemeClr val="tx1"/>
              </a:solidFill>
            </a:rPr>
            <a:t>2. ELENCHI DEL TRIBUNALE:</a:t>
          </a:r>
        </a:p>
        <a:p>
          <a:r>
            <a:rPr lang="it-IT" b="0" i="0" dirty="0"/>
            <a:t>L'esperto deve essere scelto nell'elenco dei periti del tribunale territorialmente competente. </a:t>
          </a:r>
        </a:p>
      </dgm:t>
    </dgm:pt>
    <dgm:pt modelId="{5444F0EB-52C9-4D1B-9840-5A3A86FBA681}" type="parTrans" cxnId="{03640606-E9D1-488F-B36B-980383E5727E}">
      <dgm:prSet/>
      <dgm:spPr/>
      <dgm:t>
        <a:bodyPr/>
        <a:lstStyle/>
        <a:p>
          <a:endParaRPr lang="it-IT"/>
        </a:p>
      </dgm:t>
    </dgm:pt>
    <dgm:pt modelId="{FF4ACDB8-2368-4A9C-8434-1158DD3C0C73}" type="sibTrans" cxnId="{03640606-E9D1-488F-B36B-980383E5727E}">
      <dgm:prSet/>
      <dgm:spPr/>
      <dgm:t>
        <a:bodyPr/>
        <a:lstStyle/>
        <a:p>
          <a:endParaRPr lang="it-IT"/>
        </a:p>
      </dgm:t>
    </dgm:pt>
    <dgm:pt modelId="{D463AC30-C6E8-4AB0-93FC-275B8203B870}">
      <dgm:prSet phldrT="[Testo]"/>
      <dgm:spPr/>
      <dgm:t>
        <a:bodyPr/>
        <a:lstStyle/>
        <a:p>
          <a:r>
            <a:rPr lang="it-IT" b="1" dirty="0">
              <a:solidFill>
                <a:schemeClr val="tx1"/>
              </a:solidFill>
            </a:rPr>
            <a:t>3. Il COMPENSO: </a:t>
          </a:r>
        </a:p>
        <a:p>
          <a:r>
            <a:rPr lang="it-IT" dirty="0"/>
            <a:t>il Regolamento dell’organismo stabilisce le modalità del compenso all’esperto. </a:t>
          </a:r>
        </a:p>
        <a:p>
          <a:r>
            <a:rPr lang="it-IT" dirty="0"/>
            <a:t>Il pagamento del compenso è solidale in capo alle parti</a:t>
          </a:r>
        </a:p>
      </dgm:t>
    </dgm:pt>
    <dgm:pt modelId="{1C7D9D5C-EA1E-40A4-BC35-95DE6C9AD320}" type="parTrans" cxnId="{518A0820-AC7B-4B32-93CF-CCDD11A6AD7F}">
      <dgm:prSet/>
      <dgm:spPr/>
      <dgm:t>
        <a:bodyPr/>
        <a:lstStyle/>
        <a:p>
          <a:endParaRPr lang="it-IT"/>
        </a:p>
      </dgm:t>
    </dgm:pt>
    <dgm:pt modelId="{239FC2D3-52EE-41C3-9BDD-5AA3CFE7E963}" type="sibTrans" cxnId="{518A0820-AC7B-4B32-93CF-CCDD11A6AD7F}">
      <dgm:prSet/>
      <dgm:spPr/>
      <dgm:t>
        <a:bodyPr/>
        <a:lstStyle/>
        <a:p>
          <a:endParaRPr lang="it-IT"/>
        </a:p>
      </dgm:t>
    </dgm:pt>
    <dgm:pt modelId="{1A7F8DAB-B179-42F0-95A7-024BF08CD369}" type="pres">
      <dgm:prSet presAssocID="{2AF0CF18-66A5-429C-B6F8-6BC34DFEBE23}" presName="outerComposite" presStyleCnt="0">
        <dgm:presLayoutVars>
          <dgm:chMax val="5"/>
          <dgm:dir/>
          <dgm:resizeHandles val="exact"/>
        </dgm:presLayoutVars>
      </dgm:prSet>
      <dgm:spPr/>
    </dgm:pt>
    <dgm:pt modelId="{4B7AA8F1-98C0-4628-AA22-5D8002740377}" type="pres">
      <dgm:prSet presAssocID="{2AF0CF18-66A5-429C-B6F8-6BC34DFEBE23}" presName="dummyMaxCanvas" presStyleCnt="0">
        <dgm:presLayoutVars/>
      </dgm:prSet>
      <dgm:spPr/>
    </dgm:pt>
    <dgm:pt modelId="{2450381E-4635-4AB8-9260-044F674CBE68}" type="pres">
      <dgm:prSet presAssocID="{2AF0CF18-66A5-429C-B6F8-6BC34DFEBE23}" presName="ThreeNodes_1" presStyleLbl="node1" presStyleIdx="0" presStyleCnt="3" custScaleX="65319" custScaleY="103877" custLinFactNeighborX="-16997" custLinFactNeighborY="16678">
        <dgm:presLayoutVars>
          <dgm:bulletEnabled val="1"/>
        </dgm:presLayoutVars>
      </dgm:prSet>
      <dgm:spPr/>
    </dgm:pt>
    <dgm:pt modelId="{C03AE957-A7B0-450D-A377-99D24A70960E}" type="pres">
      <dgm:prSet presAssocID="{2AF0CF18-66A5-429C-B6F8-6BC34DFEBE23}" presName="ThreeNodes_2" presStyleLbl="node1" presStyleIdx="1" presStyleCnt="3" custScaleX="56005" custScaleY="55605" custLinFactNeighborX="-30338" custLinFactNeighborY="9630">
        <dgm:presLayoutVars>
          <dgm:bulletEnabled val="1"/>
        </dgm:presLayoutVars>
      </dgm:prSet>
      <dgm:spPr/>
    </dgm:pt>
    <dgm:pt modelId="{138D6B4F-EF84-4F89-92BE-0656B199235A}" type="pres">
      <dgm:prSet presAssocID="{2AF0CF18-66A5-429C-B6F8-6BC34DFEBE23}" presName="ThreeNodes_3" presStyleLbl="node1" presStyleIdx="2" presStyleCnt="3" custScaleY="104078" custLinFactNeighborX="-17357" custLinFactNeighborY="-2081">
        <dgm:presLayoutVars>
          <dgm:bulletEnabled val="1"/>
        </dgm:presLayoutVars>
      </dgm:prSet>
      <dgm:spPr/>
    </dgm:pt>
    <dgm:pt modelId="{0FF69D5A-4701-464A-BC70-CDC93A20BEE6}" type="pres">
      <dgm:prSet presAssocID="{2AF0CF18-66A5-429C-B6F8-6BC34DFEBE23}" presName="ThreeConn_1-2" presStyleLbl="fgAccFollowNode1" presStyleIdx="0" presStyleCnt="2" custScaleX="48699" custScaleY="78697" custLinFactX="-200000" custLinFactNeighborX="-207529" custLinFactNeighborY="38666">
        <dgm:presLayoutVars>
          <dgm:bulletEnabled val="1"/>
        </dgm:presLayoutVars>
      </dgm:prSet>
      <dgm:spPr/>
    </dgm:pt>
    <dgm:pt modelId="{B1852792-6F9F-418C-8638-D4462846B6D1}" type="pres">
      <dgm:prSet presAssocID="{2AF0CF18-66A5-429C-B6F8-6BC34DFEBE23}" presName="ThreeConn_2-3" presStyleLbl="fgAccFollowNode1" presStyleIdx="1" presStyleCnt="2" custScaleX="54095" custScaleY="73851" custLinFactX="-178950" custLinFactNeighborX="-200000" custLinFactNeighborY="-10798">
        <dgm:presLayoutVars>
          <dgm:bulletEnabled val="1"/>
        </dgm:presLayoutVars>
      </dgm:prSet>
      <dgm:spPr/>
    </dgm:pt>
    <dgm:pt modelId="{0242AA96-AFB4-4B31-B6AE-542E0AC4BDD4}" type="pres">
      <dgm:prSet presAssocID="{2AF0CF18-66A5-429C-B6F8-6BC34DFEBE23}" presName="ThreeNodes_1_text" presStyleLbl="node1" presStyleIdx="2" presStyleCnt="3">
        <dgm:presLayoutVars>
          <dgm:bulletEnabled val="1"/>
        </dgm:presLayoutVars>
      </dgm:prSet>
      <dgm:spPr/>
    </dgm:pt>
    <dgm:pt modelId="{05BF3D85-5FB1-4781-8166-562757386A3B}" type="pres">
      <dgm:prSet presAssocID="{2AF0CF18-66A5-429C-B6F8-6BC34DFEBE23}" presName="ThreeNodes_2_text" presStyleLbl="node1" presStyleIdx="2" presStyleCnt="3">
        <dgm:presLayoutVars>
          <dgm:bulletEnabled val="1"/>
        </dgm:presLayoutVars>
      </dgm:prSet>
      <dgm:spPr/>
    </dgm:pt>
    <dgm:pt modelId="{36784CC6-B020-4916-A5F2-9FFF3E1ABDD5}" type="pres">
      <dgm:prSet presAssocID="{2AF0CF18-66A5-429C-B6F8-6BC34DFEBE23}" presName="ThreeNodes_3_text" presStyleLbl="node1" presStyleIdx="2" presStyleCnt="3">
        <dgm:presLayoutVars>
          <dgm:bulletEnabled val="1"/>
        </dgm:presLayoutVars>
      </dgm:prSet>
      <dgm:spPr/>
    </dgm:pt>
  </dgm:ptLst>
  <dgm:cxnLst>
    <dgm:cxn modelId="{03640606-E9D1-488F-B36B-980383E5727E}" srcId="{2AF0CF18-66A5-429C-B6F8-6BC34DFEBE23}" destId="{1B602432-4DA6-4E26-A4A9-C398AC44D1DF}" srcOrd="1" destOrd="0" parTransId="{5444F0EB-52C9-4D1B-9840-5A3A86FBA681}" sibTransId="{FF4ACDB8-2368-4A9C-8434-1158DD3C0C73}"/>
    <dgm:cxn modelId="{518A0820-AC7B-4B32-93CF-CCDD11A6AD7F}" srcId="{2AF0CF18-66A5-429C-B6F8-6BC34DFEBE23}" destId="{D463AC30-C6E8-4AB0-93FC-275B8203B870}" srcOrd="2" destOrd="0" parTransId="{1C7D9D5C-EA1E-40A4-BC35-95DE6C9AD320}" sibTransId="{239FC2D3-52EE-41C3-9BDD-5AA3CFE7E963}"/>
    <dgm:cxn modelId="{8B03DF2D-3742-4D7C-8406-AA2D7E004567}" type="presOf" srcId="{D463AC30-C6E8-4AB0-93FC-275B8203B870}" destId="{138D6B4F-EF84-4F89-92BE-0656B199235A}" srcOrd="0" destOrd="0" presId="urn:microsoft.com/office/officeart/2005/8/layout/vProcess5"/>
    <dgm:cxn modelId="{1A88E562-C264-4868-AFD8-E013039F0D4E}" type="presOf" srcId="{E34F8B4E-1A68-4267-B9CF-F391B584046E}" destId="{0FF69D5A-4701-464A-BC70-CDC93A20BEE6}" srcOrd="0" destOrd="0" presId="urn:microsoft.com/office/officeart/2005/8/layout/vProcess5"/>
    <dgm:cxn modelId="{0AFDE64D-9B06-4DA9-A154-44F2C9C7DA3A}" type="presOf" srcId="{2AF0CF18-66A5-429C-B6F8-6BC34DFEBE23}" destId="{1A7F8DAB-B179-42F0-95A7-024BF08CD369}" srcOrd="0" destOrd="0" presId="urn:microsoft.com/office/officeart/2005/8/layout/vProcess5"/>
    <dgm:cxn modelId="{8E7F4C70-CF78-4EBE-A1BA-F31CEFE0F8A0}" type="presOf" srcId="{FF4ACDB8-2368-4A9C-8434-1158DD3C0C73}" destId="{B1852792-6F9F-418C-8638-D4462846B6D1}" srcOrd="0" destOrd="0" presId="urn:microsoft.com/office/officeart/2005/8/layout/vProcess5"/>
    <dgm:cxn modelId="{2071C450-C3BA-419D-A712-0A78548F94A7}" type="presOf" srcId="{1B602432-4DA6-4E26-A4A9-C398AC44D1DF}" destId="{C03AE957-A7B0-450D-A377-99D24A70960E}" srcOrd="0" destOrd="0" presId="urn:microsoft.com/office/officeart/2005/8/layout/vProcess5"/>
    <dgm:cxn modelId="{69322FA4-42BC-47C6-892B-12C8622B478B}" type="presOf" srcId="{E3494BD5-3F67-4079-B0C4-90B2A9E5F06E}" destId="{0242AA96-AFB4-4B31-B6AE-542E0AC4BDD4}" srcOrd="1" destOrd="0" presId="urn:microsoft.com/office/officeart/2005/8/layout/vProcess5"/>
    <dgm:cxn modelId="{967D0DA5-45D0-4A20-96E7-FE536D9E592F}" srcId="{2AF0CF18-66A5-429C-B6F8-6BC34DFEBE23}" destId="{E3494BD5-3F67-4079-B0C4-90B2A9E5F06E}" srcOrd="0" destOrd="0" parTransId="{1C0F86CE-15E0-4AA0-A988-963534479988}" sibTransId="{E34F8B4E-1A68-4267-B9CF-F391B584046E}"/>
    <dgm:cxn modelId="{D2D9DDC2-1D77-4CBF-B1B2-24977E6BAA34}" type="presOf" srcId="{1B602432-4DA6-4E26-A4A9-C398AC44D1DF}" destId="{05BF3D85-5FB1-4781-8166-562757386A3B}" srcOrd="1" destOrd="0" presId="urn:microsoft.com/office/officeart/2005/8/layout/vProcess5"/>
    <dgm:cxn modelId="{29109ED5-11A1-49DD-825B-69D00C263D1D}" type="presOf" srcId="{E3494BD5-3F67-4079-B0C4-90B2A9E5F06E}" destId="{2450381E-4635-4AB8-9260-044F674CBE68}" srcOrd="0" destOrd="0" presId="urn:microsoft.com/office/officeart/2005/8/layout/vProcess5"/>
    <dgm:cxn modelId="{89A98DF6-B071-4737-9E7B-CAC6F02C8F8E}" type="presOf" srcId="{D463AC30-C6E8-4AB0-93FC-275B8203B870}" destId="{36784CC6-B020-4916-A5F2-9FFF3E1ABDD5}" srcOrd="1" destOrd="0" presId="urn:microsoft.com/office/officeart/2005/8/layout/vProcess5"/>
    <dgm:cxn modelId="{F5497077-2B1D-45AF-BA0B-1E9DDA6EB5D7}" type="presParOf" srcId="{1A7F8DAB-B179-42F0-95A7-024BF08CD369}" destId="{4B7AA8F1-98C0-4628-AA22-5D8002740377}" srcOrd="0" destOrd="0" presId="urn:microsoft.com/office/officeart/2005/8/layout/vProcess5"/>
    <dgm:cxn modelId="{9F3C6C25-5096-497F-8EB4-A673C86B0DB1}" type="presParOf" srcId="{1A7F8DAB-B179-42F0-95A7-024BF08CD369}" destId="{2450381E-4635-4AB8-9260-044F674CBE68}" srcOrd="1" destOrd="0" presId="urn:microsoft.com/office/officeart/2005/8/layout/vProcess5"/>
    <dgm:cxn modelId="{9F56F2C7-77E3-4922-9E1D-D392A70C9E4A}" type="presParOf" srcId="{1A7F8DAB-B179-42F0-95A7-024BF08CD369}" destId="{C03AE957-A7B0-450D-A377-99D24A70960E}" srcOrd="2" destOrd="0" presId="urn:microsoft.com/office/officeart/2005/8/layout/vProcess5"/>
    <dgm:cxn modelId="{9F95F739-D1EE-42B4-AC44-30E89230D41B}" type="presParOf" srcId="{1A7F8DAB-B179-42F0-95A7-024BF08CD369}" destId="{138D6B4F-EF84-4F89-92BE-0656B199235A}" srcOrd="3" destOrd="0" presId="urn:microsoft.com/office/officeart/2005/8/layout/vProcess5"/>
    <dgm:cxn modelId="{C9E9C326-392E-4470-B1F2-3FA02C02B7B9}" type="presParOf" srcId="{1A7F8DAB-B179-42F0-95A7-024BF08CD369}" destId="{0FF69D5A-4701-464A-BC70-CDC93A20BEE6}" srcOrd="4" destOrd="0" presId="urn:microsoft.com/office/officeart/2005/8/layout/vProcess5"/>
    <dgm:cxn modelId="{EDE628B6-D961-4924-B980-4D5F7CB094A1}" type="presParOf" srcId="{1A7F8DAB-B179-42F0-95A7-024BF08CD369}" destId="{B1852792-6F9F-418C-8638-D4462846B6D1}" srcOrd="5" destOrd="0" presId="urn:microsoft.com/office/officeart/2005/8/layout/vProcess5"/>
    <dgm:cxn modelId="{C1BAE0C0-F11A-4770-9EF5-6DDCADD7AE46}" type="presParOf" srcId="{1A7F8DAB-B179-42F0-95A7-024BF08CD369}" destId="{0242AA96-AFB4-4B31-B6AE-542E0AC4BDD4}" srcOrd="6" destOrd="0" presId="urn:microsoft.com/office/officeart/2005/8/layout/vProcess5"/>
    <dgm:cxn modelId="{BE8D2F85-67BC-43FE-86F2-945ADCBCB6B5}" type="presParOf" srcId="{1A7F8DAB-B179-42F0-95A7-024BF08CD369}" destId="{05BF3D85-5FB1-4781-8166-562757386A3B}" srcOrd="7" destOrd="0" presId="urn:microsoft.com/office/officeart/2005/8/layout/vProcess5"/>
    <dgm:cxn modelId="{F9363166-B4DD-4C1D-9D1A-EBD71996C40F}" type="presParOf" srcId="{1A7F8DAB-B179-42F0-95A7-024BF08CD369}" destId="{36784CC6-B020-4916-A5F2-9FFF3E1ABDD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5C996B-5D4F-49AF-AAD4-A5CA513BC75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it-IT"/>
        </a:p>
      </dgm:t>
    </dgm:pt>
    <dgm:pt modelId="{B224DD47-DE67-4C98-8BF2-86F1AA5452A2}">
      <dgm:prSet phldrT="[Testo]"/>
      <dgm:spPr/>
      <dgm:t>
        <a:bodyPr/>
        <a:lstStyle/>
        <a:p>
          <a:r>
            <a:rPr lang="it-IT" b="1" u="sng" dirty="0"/>
            <a:t>DUE ORIENTAMENTI</a:t>
          </a:r>
        </a:p>
      </dgm:t>
    </dgm:pt>
    <dgm:pt modelId="{9F737426-1186-4FF5-B3DF-4D3309758F4A}" type="parTrans" cxnId="{38166215-A00A-4B7C-9D3F-EB44AF60E480}">
      <dgm:prSet/>
      <dgm:spPr/>
      <dgm:t>
        <a:bodyPr/>
        <a:lstStyle/>
        <a:p>
          <a:endParaRPr lang="it-IT"/>
        </a:p>
      </dgm:t>
    </dgm:pt>
    <dgm:pt modelId="{FC7F6523-417B-4BAD-A4F9-1FA2E2BCBB9C}" type="sibTrans" cxnId="{38166215-A00A-4B7C-9D3F-EB44AF60E480}">
      <dgm:prSet/>
      <dgm:spPr/>
      <dgm:t>
        <a:bodyPr/>
        <a:lstStyle/>
        <a:p>
          <a:endParaRPr lang="it-IT"/>
        </a:p>
      </dgm:t>
    </dgm:pt>
    <dgm:pt modelId="{E0BEF222-755F-407D-9D82-C2C14B000294}">
      <dgm:prSet phldrT="[Testo]"/>
      <dgm:spPr/>
      <dgm:t>
        <a:bodyPr/>
        <a:lstStyle/>
        <a:p>
          <a:r>
            <a:rPr lang="it-IT" dirty="0"/>
            <a:t>La CTM è una dichiarazione di scienza i cui effetti possono/debbono </a:t>
          </a:r>
          <a:r>
            <a:rPr lang="it-IT" dirty="0">
              <a:ln>
                <a:solidFill>
                  <a:schemeClr val="accent1"/>
                </a:solidFill>
              </a:ln>
              <a:solidFill>
                <a:schemeClr val="accent1"/>
              </a:solidFill>
            </a:rPr>
            <a:t>rimanere riservati</a:t>
          </a:r>
          <a:r>
            <a:rPr lang="it-IT" dirty="0"/>
            <a:t> nella mediazione</a:t>
          </a:r>
        </a:p>
      </dgm:t>
    </dgm:pt>
    <dgm:pt modelId="{7ECDA5B2-D2C0-41CA-9787-9AF9A2B757CC}" type="parTrans" cxnId="{8AC32E88-8766-41DA-A227-B6F21EBA5DCF}">
      <dgm:prSet/>
      <dgm:spPr/>
      <dgm:t>
        <a:bodyPr/>
        <a:lstStyle/>
        <a:p>
          <a:endParaRPr lang="it-IT"/>
        </a:p>
      </dgm:t>
    </dgm:pt>
    <dgm:pt modelId="{43239B8C-3231-493C-9F6C-E4A9A13E6869}" type="sibTrans" cxnId="{8AC32E88-8766-41DA-A227-B6F21EBA5DCF}">
      <dgm:prSet/>
      <dgm:spPr/>
      <dgm:t>
        <a:bodyPr/>
        <a:lstStyle/>
        <a:p>
          <a:endParaRPr lang="it-IT"/>
        </a:p>
      </dgm:t>
    </dgm:pt>
    <dgm:pt modelId="{96127D89-DD07-4DB9-A578-B10F7974BDC1}">
      <dgm:prSet phldrT="[Testo]"/>
      <dgm:spPr/>
      <dgm:t>
        <a:bodyPr/>
        <a:lstStyle/>
        <a:p>
          <a:r>
            <a:rPr lang="it-IT" dirty="0"/>
            <a:t>La CTM è un documento che </a:t>
          </a:r>
          <a:r>
            <a:rPr lang="it-IT" dirty="0">
              <a:ln>
                <a:solidFill>
                  <a:schemeClr val="accent1"/>
                </a:solidFill>
              </a:ln>
              <a:solidFill>
                <a:schemeClr val="accent1"/>
              </a:solidFill>
            </a:rPr>
            <a:t>può essere esibito </a:t>
          </a:r>
          <a:r>
            <a:rPr lang="it-IT" dirty="0">
              <a:solidFill>
                <a:schemeClr val="tx1"/>
              </a:solidFill>
            </a:rPr>
            <a:t>nel successivo giudizio</a:t>
          </a:r>
        </a:p>
      </dgm:t>
    </dgm:pt>
    <dgm:pt modelId="{0C888C1B-EB46-45FC-B7F9-D149EBD22996}" type="parTrans" cxnId="{FDA889D6-5E5C-4F53-B685-DE2BDA2B02E3}">
      <dgm:prSet/>
      <dgm:spPr/>
      <dgm:t>
        <a:bodyPr/>
        <a:lstStyle/>
        <a:p>
          <a:endParaRPr lang="it-IT"/>
        </a:p>
      </dgm:t>
    </dgm:pt>
    <dgm:pt modelId="{5E95DB2A-C0EB-4E45-B9A1-95D755C824D9}" type="sibTrans" cxnId="{FDA889D6-5E5C-4F53-B685-DE2BDA2B02E3}">
      <dgm:prSet/>
      <dgm:spPr/>
      <dgm:t>
        <a:bodyPr/>
        <a:lstStyle/>
        <a:p>
          <a:endParaRPr lang="it-IT"/>
        </a:p>
      </dgm:t>
    </dgm:pt>
    <dgm:pt modelId="{5F741DE6-0DCC-4CFD-8BAF-F4F9BBEE9251}" type="pres">
      <dgm:prSet presAssocID="{AD5C996B-5D4F-49AF-AAD4-A5CA513BC755}" presName="hierChild1" presStyleCnt="0">
        <dgm:presLayoutVars>
          <dgm:chPref val="1"/>
          <dgm:dir/>
          <dgm:animOne val="branch"/>
          <dgm:animLvl val="lvl"/>
          <dgm:resizeHandles/>
        </dgm:presLayoutVars>
      </dgm:prSet>
      <dgm:spPr/>
    </dgm:pt>
    <dgm:pt modelId="{B4A2183A-93D8-4061-B5A3-72276E5C8A1D}" type="pres">
      <dgm:prSet presAssocID="{B224DD47-DE67-4C98-8BF2-86F1AA5452A2}" presName="hierRoot1" presStyleCnt="0"/>
      <dgm:spPr/>
    </dgm:pt>
    <dgm:pt modelId="{7093CEB0-91BE-474D-984D-84C85EA51B83}" type="pres">
      <dgm:prSet presAssocID="{B224DD47-DE67-4C98-8BF2-86F1AA5452A2}" presName="composite" presStyleCnt="0"/>
      <dgm:spPr/>
    </dgm:pt>
    <dgm:pt modelId="{835A309C-BA4B-40EB-BA9B-F7F3B74D40CC}" type="pres">
      <dgm:prSet presAssocID="{B224DD47-DE67-4C98-8BF2-86F1AA5452A2}" presName="background" presStyleLbl="node0" presStyleIdx="0" presStyleCnt="1"/>
      <dgm:spPr/>
    </dgm:pt>
    <dgm:pt modelId="{D7647E3B-3F70-4E6F-82A9-463BD2D9BCBB}" type="pres">
      <dgm:prSet presAssocID="{B224DD47-DE67-4C98-8BF2-86F1AA5452A2}" presName="text" presStyleLbl="fgAcc0" presStyleIdx="0" presStyleCnt="1">
        <dgm:presLayoutVars>
          <dgm:chPref val="3"/>
        </dgm:presLayoutVars>
      </dgm:prSet>
      <dgm:spPr/>
    </dgm:pt>
    <dgm:pt modelId="{300A25BE-3BE9-4BC5-9D5C-6A29C62AC4B0}" type="pres">
      <dgm:prSet presAssocID="{B224DD47-DE67-4C98-8BF2-86F1AA5452A2}" presName="hierChild2" presStyleCnt="0"/>
      <dgm:spPr/>
    </dgm:pt>
    <dgm:pt modelId="{1495A77A-29A2-4E09-8BBE-84D57669E38E}" type="pres">
      <dgm:prSet presAssocID="{7ECDA5B2-D2C0-41CA-9787-9AF9A2B757CC}" presName="Name10" presStyleLbl="parChTrans1D2" presStyleIdx="0" presStyleCnt="2"/>
      <dgm:spPr/>
    </dgm:pt>
    <dgm:pt modelId="{89F08828-A04F-425A-BEAB-9C731A74FFE5}" type="pres">
      <dgm:prSet presAssocID="{E0BEF222-755F-407D-9D82-C2C14B000294}" presName="hierRoot2" presStyleCnt="0"/>
      <dgm:spPr/>
    </dgm:pt>
    <dgm:pt modelId="{AD634FDA-73DD-4803-A3E1-B8FDF11FE86C}" type="pres">
      <dgm:prSet presAssocID="{E0BEF222-755F-407D-9D82-C2C14B000294}" presName="composite2" presStyleCnt="0"/>
      <dgm:spPr/>
    </dgm:pt>
    <dgm:pt modelId="{441647AD-BCC2-4139-BBE8-D21B009409F1}" type="pres">
      <dgm:prSet presAssocID="{E0BEF222-755F-407D-9D82-C2C14B000294}" presName="background2" presStyleLbl="node2" presStyleIdx="0" presStyleCnt="2"/>
      <dgm:spPr/>
    </dgm:pt>
    <dgm:pt modelId="{8F68263A-310F-4122-BD93-11C1BE87C47F}" type="pres">
      <dgm:prSet presAssocID="{E0BEF222-755F-407D-9D82-C2C14B000294}" presName="text2" presStyleLbl="fgAcc2" presStyleIdx="0" presStyleCnt="2">
        <dgm:presLayoutVars>
          <dgm:chPref val="3"/>
        </dgm:presLayoutVars>
      </dgm:prSet>
      <dgm:spPr/>
    </dgm:pt>
    <dgm:pt modelId="{D96EE57F-DA65-4D23-A09B-D3235AD0E11E}" type="pres">
      <dgm:prSet presAssocID="{E0BEF222-755F-407D-9D82-C2C14B000294}" presName="hierChild3" presStyleCnt="0"/>
      <dgm:spPr/>
    </dgm:pt>
    <dgm:pt modelId="{D6CD1694-F943-427B-973A-7860782AD110}" type="pres">
      <dgm:prSet presAssocID="{0C888C1B-EB46-45FC-B7F9-D149EBD22996}" presName="Name10" presStyleLbl="parChTrans1D2" presStyleIdx="1" presStyleCnt="2"/>
      <dgm:spPr/>
    </dgm:pt>
    <dgm:pt modelId="{D6ACC06F-CC64-4991-B63A-E7A81B0B4623}" type="pres">
      <dgm:prSet presAssocID="{96127D89-DD07-4DB9-A578-B10F7974BDC1}" presName="hierRoot2" presStyleCnt="0"/>
      <dgm:spPr/>
    </dgm:pt>
    <dgm:pt modelId="{A0F7BA8F-2AA9-4119-BB91-A361471F33B4}" type="pres">
      <dgm:prSet presAssocID="{96127D89-DD07-4DB9-A578-B10F7974BDC1}" presName="composite2" presStyleCnt="0"/>
      <dgm:spPr/>
    </dgm:pt>
    <dgm:pt modelId="{915FD41F-29D2-49E9-AF1F-4FEC7596A552}" type="pres">
      <dgm:prSet presAssocID="{96127D89-DD07-4DB9-A578-B10F7974BDC1}" presName="background2" presStyleLbl="node2" presStyleIdx="1" presStyleCnt="2"/>
      <dgm:spPr/>
    </dgm:pt>
    <dgm:pt modelId="{593B0D53-5423-4940-97C5-62D9DF6D2497}" type="pres">
      <dgm:prSet presAssocID="{96127D89-DD07-4DB9-A578-B10F7974BDC1}" presName="text2" presStyleLbl="fgAcc2" presStyleIdx="1" presStyleCnt="2">
        <dgm:presLayoutVars>
          <dgm:chPref val="3"/>
        </dgm:presLayoutVars>
      </dgm:prSet>
      <dgm:spPr/>
    </dgm:pt>
    <dgm:pt modelId="{A97840B7-C4AF-40F4-8628-C971DF786754}" type="pres">
      <dgm:prSet presAssocID="{96127D89-DD07-4DB9-A578-B10F7974BDC1}" presName="hierChild3" presStyleCnt="0"/>
      <dgm:spPr/>
    </dgm:pt>
  </dgm:ptLst>
  <dgm:cxnLst>
    <dgm:cxn modelId="{11F14011-0EC7-4047-8638-DD77CFC5EECA}" type="presOf" srcId="{AD5C996B-5D4F-49AF-AAD4-A5CA513BC755}" destId="{5F741DE6-0DCC-4CFD-8BAF-F4F9BBEE9251}" srcOrd="0" destOrd="0" presId="urn:microsoft.com/office/officeart/2005/8/layout/hierarchy1"/>
    <dgm:cxn modelId="{38166215-A00A-4B7C-9D3F-EB44AF60E480}" srcId="{AD5C996B-5D4F-49AF-AAD4-A5CA513BC755}" destId="{B224DD47-DE67-4C98-8BF2-86F1AA5452A2}" srcOrd="0" destOrd="0" parTransId="{9F737426-1186-4FF5-B3DF-4D3309758F4A}" sibTransId="{FC7F6523-417B-4BAD-A4F9-1FA2E2BCBB9C}"/>
    <dgm:cxn modelId="{7B7FF07A-227B-4E0B-9EF6-8551D9061FE4}" type="presOf" srcId="{E0BEF222-755F-407D-9D82-C2C14B000294}" destId="{8F68263A-310F-4122-BD93-11C1BE87C47F}" srcOrd="0" destOrd="0" presId="urn:microsoft.com/office/officeart/2005/8/layout/hierarchy1"/>
    <dgm:cxn modelId="{FBF02982-E0DB-49B8-8875-962D48D01A7D}" type="presOf" srcId="{0C888C1B-EB46-45FC-B7F9-D149EBD22996}" destId="{D6CD1694-F943-427B-973A-7860782AD110}" srcOrd="0" destOrd="0" presId="urn:microsoft.com/office/officeart/2005/8/layout/hierarchy1"/>
    <dgm:cxn modelId="{8AC32E88-8766-41DA-A227-B6F21EBA5DCF}" srcId="{B224DD47-DE67-4C98-8BF2-86F1AA5452A2}" destId="{E0BEF222-755F-407D-9D82-C2C14B000294}" srcOrd="0" destOrd="0" parTransId="{7ECDA5B2-D2C0-41CA-9787-9AF9A2B757CC}" sibTransId="{43239B8C-3231-493C-9F6C-E4A9A13E6869}"/>
    <dgm:cxn modelId="{EB0755A5-818E-4208-8BAF-043C606C585C}" type="presOf" srcId="{96127D89-DD07-4DB9-A578-B10F7974BDC1}" destId="{593B0D53-5423-4940-97C5-62D9DF6D2497}" srcOrd="0" destOrd="0" presId="urn:microsoft.com/office/officeart/2005/8/layout/hierarchy1"/>
    <dgm:cxn modelId="{0D4807B6-FB8F-491B-9FC6-7FC94274CA50}" type="presOf" srcId="{B224DD47-DE67-4C98-8BF2-86F1AA5452A2}" destId="{D7647E3B-3F70-4E6F-82A9-463BD2D9BCBB}" srcOrd="0" destOrd="0" presId="urn:microsoft.com/office/officeart/2005/8/layout/hierarchy1"/>
    <dgm:cxn modelId="{FDA889D6-5E5C-4F53-B685-DE2BDA2B02E3}" srcId="{B224DD47-DE67-4C98-8BF2-86F1AA5452A2}" destId="{96127D89-DD07-4DB9-A578-B10F7974BDC1}" srcOrd="1" destOrd="0" parTransId="{0C888C1B-EB46-45FC-B7F9-D149EBD22996}" sibTransId="{5E95DB2A-C0EB-4E45-B9A1-95D755C824D9}"/>
    <dgm:cxn modelId="{EBB35DE7-1572-428B-899B-E3C81DA80B0F}" type="presOf" srcId="{7ECDA5B2-D2C0-41CA-9787-9AF9A2B757CC}" destId="{1495A77A-29A2-4E09-8BBE-84D57669E38E}" srcOrd="0" destOrd="0" presId="urn:microsoft.com/office/officeart/2005/8/layout/hierarchy1"/>
    <dgm:cxn modelId="{F30703FB-FD3F-4B01-B6F2-41EE379DEC1A}" type="presParOf" srcId="{5F741DE6-0DCC-4CFD-8BAF-F4F9BBEE9251}" destId="{B4A2183A-93D8-4061-B5A3-72276E5C8A1D}" srcOrd="0" destOrd="0" presId="urn:microsoft.com/office/officeart/2005/8/layout/hierarchy1"/>
    <dgm:cxn modelId="{8949B20A-D287-427A-82D8-E6CCE323FF44}" type="presParOf" srcId="{B4A2183A-93D8-4061-B5A3-72276E5C8A1D}" destId="{7093CEB0-91BE-474D-984D-84C85EA51B83}" srcOrd="0" destOrd="0" presId="urn:microsoft.com/office/officeart/2005/8/layout/hierarchy1"/>
    <dgm:cxn modelId="{C9019EC4-5024-4B3F-AB3B-B9F533FC27D2}" type="presParOf" srcId="{7093CEB0-91BE-474D-984D-84C85EA51B83}" destId="{835A309C-BA4B-40EB-BA9B-F7F3B74D40CC}" srcOrd="0" destOrd="0" presId="urn:microsoft.com/office/officeart/2005/8/layout/hierarchy1"/>
    <dgm:cxn modelId="{3D7AFC6B-F418-4A23-8F2C-EEDA9805A00A}" type="presParOf" srcId="{7093CEB0-91BE-474D-984D-84C85EA51B83}" destId="{D7647E3B-3F70-4E6F-82A9-463BD2D9BCBB}" srcOrd="1" destOrd="0" presId="urn:microsoft.com/office/officeart/2005/8/layout/hierarchy1"/>
    <dgm:cxn modelId="{ADD2003A-6C1E-4984-8CBB-BDFACCEFF189}" type="presParOf" srcId="{B4A2183A-93D8-4061-B5A3-72276E5C8A1D}" destId="{300A25BE-3BE9-4BC5-9D5C-6A29C62AC4B0}" srcOrd="1" destOrd="0" presId="urn:microsoft.com/office/officeart/2005/8/layout/hierarchy1"/>
    <dgm:cxn modelId="{8475620F-BFE9-4641-8B0A-A004742E9945}" type="presParOf" srcId="{300A25BE-3BE9-4BC5-9D5C-6A29C62AC4B0}" destId="{1495A77A-29A2-4E09-8BBE-84D57669E38E}" srcOrd="0" destOrd="0" presId="urn:microsoft.com/office/officeart/2005/8/layout/hierarchy1"/>
    <dgm:cxn modelId="{29358E75-2219-46E5-8031-3F57FD009CC2}" type="presParOf" srcId="{300A25BE-3BE9-4BC5-9D5C-6A29C62AC4B0}" destId="{89F08828-A04F-425A-BEAB-9C731A74FFE5}" srcOrd="1" destOrd="0" presId="urn:microsoft.com/office/officeart/2005/8/layout/hierarchy1"/>
    <dgm:cxn modelId="{C9A2EBDF-C927-4B3B-8E07-F6E52E7053BB}" type="presParOf" srcId="{89F08828-A04F-425A-BEAB-9C731A74FFE5}" destId="{AD634FDA-73DD-4803-A3E1-B8FDF11FE86C}" srcOrd="0" destOrd="0" presId="urn:microsoft.com/office/officeart/2005/8/layout/hierarchy1"/>
    <dgm:cxn modelId="{912852F4-38A1-4046-8A19-2A63E444DAE5}" type="presParOf" srcId="{AD634FDA-73DD-4803-A3E1-B8FDF11FE86C}" destId="{441647AD-BCC2-4139-BBE8-D21B009409F1}" srcOrd="0" destOrd="0" presId="urn:microsoft.com/office/officeart/2005/8/layout/hierarchy1"/>
    <dgm:cxn modelId="{231F7657-FE9F-4646-AA94-7103888377DA}" type="presParOf" srcId="{AD634FDA-73DD-4803-A3E1-B8FDF11FE86C}" destId="{8F68263A-310F-4122-BD93-11C1BE87C47F}" srcOrd="1" destOrd="0" presId="urn:microsoft.com/office/officeart/2005/8/layout/hierarchy1"/>
    <dgm:cxn modelId="{177A3D1A-9D7A-45A7-B6AE-D95AA3C649E1}" type="presParOf" srcId="{89F08828-A04F-425A-BEAB-9C731A74FFE5}" destId="{D96EE57F-DA65-4D23-A09B-D3235AD0E11E}" srcOrd="1" destOrd="0" presId="urn:microsoft.com/office/officeart/2005/8/layout/hierarchy1"/>
    <dgm:cxn modelId="{34A77A09-5645-422A-991A-A498511DFF4D}" type="presParOf" srcId="{300A25BE-3BE9-4BC5-9D5C-6A29C62AC4B0}" destId="{D6CD1694-F943-427B-973A-7860782AD110}" srcOrd="2" destOrd="0" presId="urn:microsoft.com/office/officeart/2005/8/layout/hierarchy1"/>
    <dgm:cxn modelId="{44F6CB26-08D7-4217-B3F3-8CB76BA223E0}" type="presParOf" srcId="{300A25BE-3BE9-4BC5-9D5C-6A29C62AC4B0}" destId="{D6ACC06F-CC64-4991-B63A-E7A81B0B4623}" srcOrd="3" destOrd="0" presId="urn:microsoft.com/office/officeart/2005/8/layout/hierarchy1"/>
    <dgm:cxn modelId="{5C1EFAA9-C1F4-4E76-83B7-849F4D417859}" type="presParOf" srcId="{D6ACC06F-CC64-4991-B63A-E7A81B0B4623}" destId="{A0F7BA8F-2AA9-4119-BB91-A361471F33B4}" srcOrd="0" destOrd="0" presId="urn:microsoft.com/office/officeart/2005/8/layout/hierarchy1"/>
    <dgm:cxn modelId="{338B2C36-E0E1-4E8B-9C28-5047B33321DC}" type="presParOf" srcId="{A0F7BA8F-2AA9-4119-BB91-A361471F33B4}" destId="{915FD41F-29D2-49E9-AF1F-4FEC7596A552}" srcOrd="0" destOrd="0" presId="urn:microsoft.com/office/officeart/2005/8/layout/hierarchy1"/>
    <dgm:cxn modelId="{0D2B8814-F06F-485D-BA3F-6AA5855EAFC6}" type="presParOf" srcId="{A0F7BA8F-2AA9-4119-BB91-A361471F33B4}" destId="{593B0D53-5423-4940-97C5-62D9DF6D2497}" srcOrd="1" destOrd="0" presId="urn:microsoft.com/office/officeart/2005/8/layout/hierarchy1"/>
    <dgm:cxn modelId="{F46D9D3C-72E9-4152-B680-782CF9D2741A}" type="presParOf" srcId="{D6ACC06F-CC64-4991-B63A-E7A81B0B4623}" destId="{A97840B7-C4AF-40F4-8628-C971DF78675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7A737C-3EC0-41B6-BBEA-987925F45FE1}"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it-IT"/>
        </a:p>
      </dgm:t>
    </dgm:pt>
    <dgm:pt modelId="{DDA660FE-C51D-433B-B35F-CEF87A2472C2}">
      <dgm:prSet phldrT="[Testo]" custT="1"/>
      <dgm:spPr/>
      <dgm:t>
        <a:bodyPr/>
        <a:lstStyle/>
        <a:p>
          <a:r>
            <a:rPr lang="it-IT" sz="3600" dirty="0"/>
            <a:t>1. Tesi</a:t>
          </a:r>
        </a:p>
      </dgm:t>
    </dgm:pt>
    <dgm:pt modelId="{523D5F96-E86D-41A1-9EBE-DFFB42E971AC}" type="parTrans" cxnId="{F1953A52-69BC-410D-8166-BFC5B1954CFD}">
      <dgm:prSet/>
      <dgm:spPr/>
      <dgm:t>
        <a:bodyPr/>
        <a:lstStyle/>
        <a:p>
          <a:endParaRPr lang="it-IT"/>
        </a:p>
      </dgm:t>
    </dgm:pt>
    <dgm:pt modelId="{89F46739-025D-4F84-A623-C6290BF343C2}" type="sibTrans" cxnId="{F1953A52-69BC-410D-8166-BFC5B1954CFD}">
      <dgm:prSet/>
      <dgm:spPr/>
      <dgm:t>
        <a:bodyPr/>
        <a:lstStyle/>
        <a:p>
          <a:endParaRPr lang="it-IT"/>
        </a:p>
      </dgm:t>
    </dgm:pt>
    <dgm:pt modelId="{E3B76F3F-E2C3-4397-88A4-74F1A0646E43}">
      <dgm:prSet phldrT="[Testo]" custT="1"/>
      <dgm:spPr/>
      <dgm:t>
        <a:bodyPr/>
        <a:lstStyle/>
        <a:p>
          <a:pPr algn="ctr"/>
          <a:r>
            <a:rPr lang="it-IT" sz="2400" b="1" dirty="0"/>
            <a:t>CTM è riservata e inutilizzabile</a:t>
          </a:r>
        </a:p>
      </dgm:t>
    </dgm:pt>
    <dgm:pt modelId="{2BB01F73-CF57-4F6E-8C3C-AE75322519BB}" type="parTrans" cxnId="{EB0789F2-5303-4368-B153-93C9CD9E5BB3}">
      <dgm:prSet/>
      <dgm:spPr/>
      <dgm:t>
        <a:bodyPr/>
        <a:lstStyle/>
        <a:p>
          <a:endParaRPr lang="it-IT"/>
        </a:p>
      </dgm:t>
    </dgm:pt>
    <dgm:pt modelId="{2F445E39-EAC0-46D2-8838-16D78CCE4BBF}" type="sibTrans" cxnId="{EB0789F2-5303-4368-B153-93C9CD9E5BB3}">
      <dgm:prSet/>
      <dgm:spPr/>
      <dgm:t>
        <a:bodyPr/>
        <a:lstStyle/>
        <a:p>
          <a:endParaRPr lang="it-IT"/>
        </a:p>
      </dgm:t>
    </dgm:pt>
    <dgm:pt modelId="{867A9AC0-6604-45AC-8DAA-C1301A9F7775}">
      <dgm:prSet phldrT="[Testo]" custT="1"/>
      <dgm:spPr/>
      <dgm:t>
        <a:bodyPr/>
        <a:lstStyle/>
        <a:p>
          <a:r>
            <a:rPr lang="it-IT" sz="3600" dirty="0"/>
            <a:t>2. Tesi</a:t>
          </a:r>
        </a:p>
      </dgm:t>
    </dgm:pt>
    <dgm:pt modelId="{ADFE7FFD-60B6-4785-83D1-F10AB8B550A6}" type="parTrans" cxnId="{57EDC804-208E-4BD9-9324-764E5F17BD3A}">
      <dgm:prSet/>
      <dgm:spPr/>
      <dgm:t>
        <a:bodyPr/>
        <a:lstStyle/>
        <a:p>
          <a:endParaRPr lang="it-IT"/>
        </a:p>
      </dgm:t>
    </dgm:pt>
    <dgm:pt modelId="{0E3D90B4-77D8-4432-AAAC-E6A430711FCD}" type="sibTrans" cxnId="{57EDC804-208E-4BD9-9324-764E5F17BD3A}">
      <dgm:prSet/>
      <dgm:spPr/>
      <dgm:t>
        <a:bodyPr/>
        <a:lstStyle/>
        <a:p>
          <a:endParaRPr lang="it-IT"/>
        </a:p>
      </dgm:t>
    </dgm:pt>
    <dgm:pt modelId="{B7C3C580-D036-467F-88BE-7071497B842B}">
      <dgm:prSet phldrT="[Testo]" custT="1"/>
      <dgm:spPr/>
      <dgm:t>
        <a:bodyPr/>
        <a:lstStyle/>
        <a:p>
          <a:pPr algn="ctr"/>
          <a:r>
            <a:rPr lang="it-IT" sz="2400" b="1" dirty="0"/>
            <a:t>CTM è utilizzabile e producibile in giudizio</a:t>
          </a:r>
        </a:p>
      </dgm:t>
    </dgm:pt>
    <dgm:pt modelId="{7CA9F86F-2ED4-4CE9-9775-F44FB2622973}" type="parTrans" cxnId="{45F6291D-8CFE-44D0-B96D-9228FF73FDE3}">
      <dgm:prSet/>
      <dgm:spPr/>
      <dgm:t>
        <a:bodyPr/>
        <a:lstStyle/>
        <a:p>
          <a:endParaRPr lang="it-IT"/>
        </a:p>
      </dgm:t>
    </dgm:pt>
    <dgm:pt modelId="{7642D35D-4EF8-4500-87FA-958D4EF6FE3B}" type="sibTrans" cxnId="{45F6291D-8CFE-44D0-B96D-9228FF73FDE3}">
      <dgm:prSet/>
      <dgm:spPr/>
      <dgm:t>
        <a:bodyPr/>
        <a:lstStyle/>
        <a:p>
          <a:endParaRPr lang="it-IT"/>
        </a:p>
      </dgm:t>
    </dgm:pt>
    <dgm:pt modelId="{4D743501-B837-4E39-999B-172A2C8EC19A}">
      <dgm:prSet phldrT="[Testo]"/>
      <dgm:spPr/>
      <dgm:t>
        <a:bodyPr/>
        <a:lstStyle/>
        <a:p>
          <a:pPr algn="just"/>
          <a:r>
            <a:rPr lang="it-IT" dirty="0"/>
            <a:t>- la riservatezza copre </a:t>
          </a:r>
          <a:r>
            <a:rPr lang="it-IT" u="sng" dirty="0"/>
            <a:t>solo le dichiarazioni rese dalle parti e non i documenti</a:t>
          </a:r>
        </a:p>
        <a:p>
          <a:pPr algn="just"/>
          <a:r>
            <a:rPr lang="it-IT" dirty="0"/>
            <a:t>- la CTM è una </a:t>
          </a:r>
          <a:r>
            <a:rPr lang="it-IT" u="sng" dirty="0"/>
            <a:t>prova atipica e va liberamente apprezzata</a:t>
          </a:r>
          <a:r>
            <a:rPr lang="it-IT" dirty="0"/>
            <a:t> dal giudice non avendo lo stesso valore ed efficacia di una CTU</a:t>
          </a:r>
        </a:p>
        <a:p>
          <a:pPr algn="just"/>
          <a:r>
            <a:rPr lang="it-IT" dirty="0"/>
            <a:t>- il giudice valuta solamente se la CTM ha rispettato il </a:t>
          </a:r>
          <a:r>
            <a:rPr lang="it-IT" u="sng" dirty="0"/>
            <a:t>principio del contraddittorio</a:t>
          </a:r>
        </a:p>
      </dgm:t>
    </dgm:pt>
    <dgm:pt modelId="{8BE11809-CF74-4F4D-A8BC-45AC93A1254B}" type="parTrans" cxnId="{ECE150B6-F98E-433A-B3D8-2CECEC8445EC}">
      <dgm:prSet/>
      <dgm:spPr/>
      <dgm:t>
        <a:bodyPr/>
        <a:lstStyle/>
        <a:p>
          <a:endParaRPr lang="it-IT"/>
        </a:p>
      </dgm:t>
    </dgm:pt>
    <dgm:pt modelId="{75DB8C37-248B-42EE-B2BF-583B7AC63F54}" type="sibTrans" cxnId="{ECE150B6-F98E-433A-B3D8-2CECEC8445EC}">
      <dgm:prSet/>
      <dgm:spPr/>
      <dgm:t>
        <a:bodyPr/>
        <a:lstStyle/>
        <a:p>
          <a:endParaRPr lang="it-IT"/>
        </a:p>
      </dgm:t>
    </dgm:pt>
    <dgm:pt modelId="{C5B63A49-11B6-4415-A29D-3D751A02F128}">
      <dgm:prSet custT="1"/>
      <dgm:spPr/>
      <dgm:t>
        <a:bodyPr/>
        <a:lstStyle/>
        <a:p>
          <a:pPr algn="just"/>
          <a:r>
            <a:rPr lang="it-IT" sz="1600" dirty="0"/>
            <a:t>- la mediazione è una procedura basata sulla </a:t>
          </a:r>
          <a:r>
            <a:rPr lang="it-IT" sz="1600" u="sng" dirty="0"/>
            <a:t>riservatezza assoluta</a:t>
          </a:r>
        </a:p>
        <a:p>
          <a:pPr algn="just"/>
          <a:r>
            <a:rPr lang="it-IT" sz="1600" dirty="0"/>
            <a:t>- tutte le dichiarazioni rese e i documenti acquisiti in </a:t>
          </a:r>
          <a:r>
            <a:rPr lang="it-IT" sz="1600" u="sng" dirty="0"/>
            <a:t>mediazione non possono essere acquisiti fuori dalla stessa</a:t>
          </a:r>
          <a:r>
            <a:rPr lang="it-IT" sz="1600" dirty="0"/>
            <a:t> </a:t>
          </a:r>
        </a:p>
        <a:p>
          <a:pPr algn="just"/>
          <a:r>
            <a:rPr lang="it-IT" sz="1600" dirty="0"/>
            <a:t>- </a:t>
          </a:r>
          <a:r>
            <a:rPr lang="it-IT" sz="1600" u="sng" dirty="0"/>
            <a:t>anche il perito è soggetto alla riservatezza</a:t>
          </a:r>
          <a:r>
            <a:rPr lang="it-IT" sz="1600" u="none" dirty="0"/>
            <a:t> </a:t>
          </a:r>
          <a:r>
            <a:rPr lang="it-IT" sz="1600" dirty="0"/>
            <a:t>sebbene soggetto terzo </a:t>
          </a:r>
        </a:p>
        <a:p>
          <a:pPr algn="just"/>
          <a:r>
            <a:rPr lang="it-IT" sz="1600" dirty="0"/>
            <a:t>- solo il </a:t>
          </a:r>
          <a:r>
            <a:rPr lang="it-IT" sz="1600" u="sng" dirty="0"/>
            <a:t>consenso</a:t>
          </a:r>
          <a:r>
            <a:rPr lang="it-IT" sz="1600" dirty="0"/>
            <a:t> delle parti può far venire meno la riservatezza</a:t>
          </a:r>
        </a:p>
      </dgm:t>
    </dgm:pt>
    <dgm:pt modelId="{6FCCE18C-5679-4F9F-9687-01C1E1C76728}" type="parTrans" cxnId="{D1804471-8E30-4155-A566-BE97A552873E}">
      <dgm:prSet/>
      <dgm:spPr/>
      <dgm:t>
        <a:bodyPr/>
        <a:lstStyle/>
        <a:p>
          <a:endParaRPr lang="it-IT"/>
        </a:p>
      </dgm:t>
    </dgm:pt>
    <dgm:pt modelId="{308195BF-1A6A-4176-944B-181FF15AB0C9}" type="sibTrans" cxnId="{D1804471-8E30-4155-A566-BE97A552873E}">
      <dgm:prSet/>
      <dgm:spPr/>
      <dgm:t>
        <a:bodyPr/>
        <a:lstStyle/>
        <a:p>
          <a:endParaRPr lang="it-IT"/>
        </a:p>
      </dgm:t>
    </dgm:pt>
    <dgm:pt modelId="{1474DCB3-754B-4C14-A7E0-C39506BD0340}" type="pres">
      <dgm:prSet presAssocID="{FC7A737C-3EC0-41B6-BBEA-987925F45FE1}" presName="list" presStyleCnt="0">
        <dgm:presLayoutVars>
          <dgm:dir/>
          <dgm:animLvl val="lvl"/>
        </dgm:presLayoutVars>
      </dgm:prSet>
      <dgm:spPr/>
    </dgm:pt>
    <dgm:pt modelId="{D04330C6-5185-4EF7-A887-A6582C808FB3}" type="pres">
      <dgm:prSet presAssocID="{DDA660FE-C51D-433B-B35F-CEF87A2472C2}" presName="posSpace" presStyleCnt="0"/>
      <dgm:spPr/>
    </dgm:pt>
    <dgm:pt modelId="{6406706B-D88D-4026-A515-94514A5D3F84}" type="pres">
      <dgm:prSet presAssocID="{DDA660FE-C51D-433B-B35F-CEF87A2472C2}" presName="vertFlow" presStyleCnt="0"/>
      <dgm:spPr/>
    </dgm:pt>
    <dgm:pt modelId="{3B9A54E1-00A6-4D3E-964F-7467D8AE76DD}" type="pres">
      <dgm:prSet presAssocID="{DDA660FE-C51D-433B-B35F-CEF87A2472C2}" presName="topSpace" presStyleCnt="0"/>
      <dgm:spPr/>
    </dgm:pt>
    <dgm:pt modelId="{9854A37A-4F2B-4DBD-9F2C-9B1376936F67}" type="pres">
      <dgm:prSet presAssocID="{DDA660FE-C51D-433B-B35F-CEF87A2472C2}" presName="firstComp" presStyleCnt="0"/>
      <dgm:spPr/>
    </dgm:pt>
    <dgm:pt modelId="{5278A102-7F91-4DEA-94DA-B03532F3590F}" type="pres">
      <dgm:prSet presAssocID="{DDA660FE-C51D-433B-B35F-CEF87A2472C2}" presName="firstChild" presStyleLbl="bgAccFollowNode1" presStyleIdx="0" presStyleCnt="4" custScaleY="48154"/>
      <dgm:spPr/>
    </dgm:pt>
    <dgm:pt modelId="{F643FF06-3A3E-4523-8D96-F972E1A016F3}" type="pres">
      <dgm:prSet presAssocID="{DDA660FE-C51D-433B-B35F-CEF87A2472C2}" presName="firstChildTx" presStyleLbl="bgAccFollowNode1" presStyleIdx="0" presStyleCnt="4">
        <dgm:presLayoutVars>
          <dgm:bulletEnabled val="1"/>
        </dgm:presLayoutVars>
      </dgm:prSet>
      <dgm:spPr/>
    </dgm:pt>
    <dgm:pt modelId="{C1EB9526-B6EF-4C91-9591-467E475E3E59}" type="pres">
      <dgm:prSet presAssocID="{C5B63A49-11B6-4415-A29D-3D751A02F128}" presName="comp" presStyleCnt="0"/>
      <dgm:spPr/>
    </dgm:pt>
    <dgm:pt modelId="{E619D714-1F89-4375-BAE4-FAE2444326FE}" type="pres">
      <dgm:prSet presAssocID="{C5B63A49-11B6-4415-A29D-3D751A02F128}" presName="child" presStyleLbl="bgAccFollowNode1" presStyleIdx="1" presStyleCnt="4" custScaleY="179634"/>
      <dgm:spPr/>
    </dgm:pt>
    <dgm:pt modelId="{16A5737B-47A6-46A6-BE32-1414833D960B}" type="pres">
      <dgm:prSet presAssocID="{C5B63A49-11B6-4415-A29D-3D751A02F128}" presName="childTx" presStyleLbl="bgAccFollowNode1" presStyleIdx="1" presStyleCnt="4">
        <dgm:presLayoutVars>
          <dgm:bulletEnabled val="1"/>
        </dgm:presLayoutVars>
      </dgm:prSet>
      <dgm:spPr/>
    </dgm:pt>
    <dgm:pt modelId="{B2D7BD07-99B9-4981-BBA1-4270C3DD9592}" type="pres">
      <dgm:prSet presAssocID="{DDA660FE-C51D-433B-B35F-CEF87A2472C2}" presName="negSpace" presStyleCnt="0"/>
      <dgm:spPr/>
    </dgm:pt>
    <dgm:pt modelId="{65F8B8CB-20A1-43D1-84CC-3AD90D0EBD63}" type="pres">
      <dgm:prSet presAssocID="{DDA660FE-C51D-433B-B35F-CEF87A2472C2}" presName="circle" presStyleLbl="node1" presStyleIdx="0" presStyleCnt="2"/>
      <dgm:spPr/>
    </dgm:pt>
    <dgm:pt modelId="{373C6274-DED8-45B7-AEBC-0691B6DCD85B}" type="pres">
      <dgm:prSet presAssocID="{89F46739-025D-4F84-A623-C6290BF343C2}" presName="transSpace" presStyleCnt="0"/>
      <dgm:spPr/>
    </dgm:pt>
    <dgm:pt modelId="{E8A947C7-A878-41DA-A80A-D4F66C14A5A2}" type="pres">
      <dgm:prSet presAssocID="{867A9AC0-6604-45AC-8DAA-C1301A9F7775}" presName="posSpace" presStyleCnt="0"/>
      <dgm:spPr/>
    </dgm:pt>
    <dgm:pt modelId="{E03C86FA-4390-4485-A4A0-9B3C7BBFF7F7}" type="pres">
      <dgm:prSet presAssocID="{867A9AC0-6604-45AC-8DAA-C1301A9F7775}" presName="vertFlow" presStyleCnt="0"/>
      <dgm:spPr/>
    </dgm:pt>
    <dgm:pt modelId="{EABA7E57-767C-4557-AD0B-6F13C5934C75}" type="pres">
      <dgm:prSet presAssocID="{867A9AC0-6604-45AC-8DAA-C1301A9F7775}" presName="topSpace" presStyleCnt="0"/>
      <dgm:spPr/>
    </dgm:pt>
    <dgm:pt modelId="{67B7C752-637E-4229-BEA8-00FB0F7CD951}" type="pres">
      <dgm:prSet presAssocID="{867A9AC0-6604-45AC-8DAA-C1301A9F7775}" presName="firstComp" presStyleCnt="0"/>
      <dgm:spPr/>
    </dgm:pt>
    <dgm:pt modelId="{C6CD90DB-7CA5-48A1-8F9D-A586888A1AFB}" type="pres">
      <dgm:prSet presAssocID="{867A9AC0-6604-45AC-8DAA-C1301A9F7775}" presName="firstChild" presStyleLbl="bgAccFollowNode1" presStyleIdx="2" presStyleCnt="4" custScaleY="71705"/>
      <dgm:spPr/>
    </dgm:pt>
    <dgm:pt modelId="{1127D196-4191-49DC-823E-5D63DAD1E1BE}" type="pres">
      <dgm:prSet presAssocID="{867A9AC0-6604-45AC-8DAA-C1301A9F7775}" presName="firstChildTx" presStyleLbl="bgAccFollowNode1" presStyleIdx="2" presStyleCnt="4">
        <dgm:presLayoutVars>
          <dgm:bulletEnabled val="1"/>
        </dgm:presLayoutVars>
      </dgm:prSet>
      <dgm:spPr/>
    </dgm:pt>
    <dgm:pt modelId="{FA3A6044-5026-45A0-AE47-BA4E6F8EE847}" type="pres">
      <dgm:prSet presAssocID="{4D743501-B837-4E39-999B-172A2C8EC19A}" presName="comp" presStyleCnt="0"/>
      <dgm:spPr/>
    </dgm:pt>
    <dgm:pt modelId="{657EC892-A03C-450F-A9F7-077E78343919}" type="pres">
      <dgm:prSet presAssocID="{4D743501-B837-4E39-999B-172A2C8EC19A}" presName="child" presStyleLbl="bgAccFollowNode1" presStyleIdx="3" presStyleCnt="4" custScaleY="157100"/>
      <dgm:spPr/>
    </dgm:pt>
    <dgm:pt modelId="{E9E8A140-BB32-4DA8-A313-B1D3DC4A3738}" type="pres">
      <dgm:prSet presAssocID="{4D743501-B837-4E39-999B-172A2C8EC19A}" presName="childTx" presStyleLbl="bgAccFollowNode1" presStyleIdx="3" presStyleCnt="4">
        <dgm:presLayoutVars>
          <dgm:bulletEnabled val="1"/>
        </dgm:presLayoutVars>
      </dgm:prSet>
      <dgm:spPr/>
    </dgm:pt>
    <dgm:pt modelId="{190C4B86-4870-4D35-B9BA-9BBDCC55FE40}" type="pres">
      <dgm:prSet presAssocID="{867A9AC0-6604-45AC-8DAA-C1301A9F7775}" presName="negSpace" presStyleCnt="0"/>
      <dgm:spPr/>
    </dgm:pt>
    <dgm:pt modelId="{6F371AE4-1F89-4881-8C52-3C0BEF5ED65C}" type="pres">
      <dgm:prSet presAssocID="{867A9AC0-6604-45AC-8DAA-C1301A9F7775}" presName="circle" presStyleLbl="node1" presStyleIdx="1" presStyleCnt="2"/>
      <dgm:spPr/>
    </dgm:pt>
  </dgm:ptLst>
  <dgm:cxnLst>
    <dgm:cxn modelId="{05E5B600-7AA1-45C7-A942-563B30592A09}" type="presOf" srcId="{B7C3C580-D036-467F-88BE-7071497B842B}" destId="{1127D196-4191-49DC-823E-5D63DAD1E1BE}" srcOrd="1" destOrd="0" presId="urn:microsoft.com/office/officeart/2005/8/layout/hList9"/>
    <dgm:cxn modelId="{57EDC804-208E-4BD9-9324-764E5F17BD3A}" srcId="{FC7A737C-3EC0-41B6-BBEA-987925F45FE1}" destId="{867A9AC0-6604-45AC-8DAA-C1301A9F7775}" srcOrd="1" destOrd="0" parTransId="{ADFE7FFD-60B6-4785-83D1-F10AB8B550A6}" sibTransId="{0E3D90B4-77D8-4432-AAAC-E6A430711FCD}"/>
    <dgm:cxn modelId="{45F6291D-8CFE-44D0-B96D-9228FF73FDE3}" srcId="{867A9AC0-6604-45AC-8DAA-C1301A9F7775}" destId="{B7C3C580-D036-467F-88BE-7071497B842B}" srcOrd="0" destOrd="0" parTransId="{7CA9F86F-2ED4-4CE9-9775-F44FB2622973}" sibTransId="{7642D35D-4EF8-4500-87FA-958D4EF6FE3B}"/>
    <dgm:cxn modelId="{1E3ADC32-3E8D-4043-858D-59D7223EA192}" type="presOf" srcId="{DDA660FE-C51D-433B-B35F-CEF87A2472C2}" destId="{65F8B8CB-20A1-43D1-84CC-3AD90D0EBD63}" srcOrd="0" destOrd="0" presId="urn:microsoft.com/office/officeart/2005/8/layout/hList9"/>
    <dgm:cxn modelId="{5C17633A-46EC-4E90-8D74-68DA59C2572E}" type="presOf" srcId="{4D743501-B837-4E39-999B-172A2C8EC19A}" destId="{E9E8A140-BB32-4DA8-A313-B1D3DC4A3738}" srcOrd="1" destOrd="0" presId="urn:microsoft.com/office/officeart/2005/8/layout/hList9"/>
    <dgm:cxn modelId="{3EBDC740-C13C-4E7B-B0C2-B246DBD42931}" type="presOf" srcId="{B7C3C580-D036-467F-88BE-7071497B842B}" destId="{C6CD90DB-7CA5-48A1-8F9D-A586888A1AFB}" srcOrd="0" destOrd="0" presId="urn:microsoft.com/office/officeart/2005/8/layout/hList9"/>
    <dgm:cxn modelId="{FEE70B6C-D944-400F-B8B3-BC32D9D555D7}" type="presOf" srcId="{4D743501-B837-4E39-999B-172A2C8EC19A}" destId="{657EC892-A03C-450F-A9F7-077E78343919}" srcOrd="0" destOrd="0" presId="urn:microsoft.com/office/officeart/2005/8/layout/hList9"/>
    <dgm:cxn modelId="{4539EB4E-C477-4D56-B31D-DA4A3D87DA19}" type="presOf" srcId="{FC7A737C-3EC0-41B6-BBEA-987925F45FE1}" destId="{1474DCB3-754B-4C14-A7E0-C39506BD0340}" srcOrd="0" destOrd="0" presId="urn:microsoft.com/office/officeart/2005/8/layout/hList9"/>
    <dgm:cxn modelId="{D1804471-8E30-4155-A566-BE97A552873E}" srcId="{DDA660FE-C51D-433B-B35F-CEF87A2472C2}" destId="{C5B63A49-11B6-4415-A29D-3D751A02F128}" srcOrd="1" destOrd="0" parTransId="{6FCCE18C-5679-4F9F-9687-01C1E1C76728}" sibTransId="{308195BF-1A6A-4176-944B-181FF15AB0C9}"/>
    <dgm:cxn modelId="{F1953A52-69BC-410D-8166-BFC5B1954CFD}" srcId="{FC7A737C-3EC0-41B6-BBEA-987925F45FE1}" destId="{DDA660FE-C51D-433B-B35F-CEF87A2472C2}" srcOrd="0" destOrd="0" parTransId="{523D5F96-E86D-41A1-9EBE-DFFB42E971AC}" sibTransId="{89F46739-025D-4F84-A623-C6290BF343C2}"/>
    <dgm:cxn modelId="{A9404E52-F3A3-49C9-B1E2-24DF71D0AB0C}" type="presOf" srcId="{E3B76F3F-E2C3-4397-88A4-74F1A0646E43}" destId="{5278A102-7F91-4DEA-94DA-B03532F3590F}" srcOrd="0" destOrd="0" presId="urn:microsoft.com/office/officeart/2005/8/layout/hList9"/>
    <dgm:cxn modelId="{ECE150B6-F98E-433A-B3D8-2CECEC8445EC}" srcId="{867A9AC0-6604-45AC-8DAA-C1301A9F7775}" destId="{4D743501-B837-4E39-999B-172A2C8EC19A}" srcOrd="1" destOrd="0" parTransId="{8BE11809-CF74-4F4D-A8BC-45AC93A1254B}" sibTransId="{75DB8C37-248B-42EE-B2BF-583B7AC63F54}"/>
    <dgm:cxn modelId="{1B4602BF-BBF6-43C5-9AF0-2441B2CD7FD9}" type="presOf" srcId="{C5B63A49-11B6-4415-A29D-3D751A02F128}" destId="{E619D714-1F89-4375-BAE4-FAE2444326FE}" srcOrd="0" destOrd="0" presId="urn:microsoft.com/office/officeart/2005/8/layout/hList9"/>
    <dgm:cxn modelId="{8D7C2BC4-5786-43E6-9879-24F571D19706}" type="presOf" srcId="{E3B76F3F-E2C3-4397-88A4-74F1A0646E43}" destId="{F643FF06-3A3E-4523-8D96-F972E1A016F3}" srcOrd="1" destOrd="0" presId="urn:microsoft.com/office/officeart/2005/8/layout/hList9"/>
    <dgm:cxn modelId="{054DD9DE-65A5-4517-A066-6F0D951F6FFA}" type="presOf" srcId="{C5B63A49-11B6-4415-A29D-3D751A02F128}" destId="{16A5737B-47A6-46A6-BE32-1414833D960B}" srcOrd="1" destOrd="0" presId="urn:microsoft.com/office/officeart/2005/8/layout/hList9"/>
    <dgm:cxn modelId="{EB0789F2-5303-4368-B153-93C9CD9E5BB3}" srcId="{DDA660FE-C51D-433B-B35F-CEF87A2472C2}" destId="{E3B76F3F-E2C3-4397-88A4-74F1A0646E43}" srcOrd="0" destOrd="0" parTransId="{2BB01F73-CF57-4F6E-8C3C-AE75322519BB}" sibTransId="{2F445E39-EAC0-46D2-8838-16D78CCE4BBF}"/>
    <dgm:cxn modelId="{E9C62FF5-0370-4E3D-90DE-126F77959F22}" type="presOf" srcId="{867A9AC0-6604-45AC-8DAA-C1301A9F7775}" destId="{6F371AE4-1F89-4881-8C52-3C0BEF5ED65C}" srcOrd="0" destOrd="0" presId="urn:microsoft.com/office/officeart/2005/8/layout/hList9"/>
    <dgm:cxn modelId="{B1418BBE-1544-44AE-A911-3F3817635A8F}" type="presParOf" srcId="{1474DCB3-754B-4C14-A7E0-C39506BD0340}" destId="{D04330C6-5185-4EF7-A887-A6582C808FB3}" srcOrd="0" destOrd="0" presId="urn:microsoft.com/office/officeart/2005/8/layout/hList9"/>
    <dgm:cxn modelId="{D4955760-2651-43FC-93CF-1A6B2392C46C}" type="presParOf" srcId="{1474DCB3-754B-4C14-A7E0-C39506BD0340}" destId="{6406706B-D88D-4026-A515-94514A5D3F84}" srcOrd="1" destOrd="0" presId="urn:microsoft.com/office/officeart/2005/8/layout/hList9"/>
    <dgm:cxn modelId="{09E34BBA-B388-43B3-BA99-C8C403A07740}" type="presParOf" srcId="{6406706B-D88D-4026-A515-94514A5D3F84}" destId="{3B9A54E1-00A6-4D3E-964F-7467D8AE76DD}" srcOrd="0" destOrd="0" presId="urn:microsoft.com/office/officeart/2005/8/layout/hList9"/>
    <dgm:cxn modelId="{398C355F-8DE1-4333-B0FD-82532A5ECC93}" type="presParOf" srcId="{6406706B-D88D-4026-A515-94514A5D3F84}" destId="{9854A37A-4F2B-4DBD-9F2C-9B1376936F67}" srcOrd="1" destOrd="0" presId="urn:microsoft.com/office/officeart/2005/8/layout/hList9"/>
    <dgm:cxn modelId="{6FAF321E-DDA1-47BC-B88E-E2DA179D150D}" type="presParOf" srcId="{9854A37A-4F2B-4DBD-9F2C-9B1376936F67}" destId="{5278A102-7F91-4DEA-94DA-B03532F3590F}" srcOrd="0" destOrd="0" presId="urn:microsoft.com/office/officeart/2005/8/layout/hList9"/>
    <dgm:cxn modelId="{239B33FF-DD87-4549-8159-3CB5D5CC568F}" type="presParOf" srcId="{9854A37A-4F2B-4DBD-9F2C-9B1376936F67}" destId="{F643FF06-3A3E-4523-8D96-F972E1A016F3}" srcOrd="1" destOrd="0" presId="urn:microsoft.com/office/officeart/2005/8/layout/hList9"/>
    <dgm:cxn modelId="{03932F9D-DB68-466A-AE69-C7596EF8584A}" type="presParOf" srcId="{6406706B-D88D-4026-A515-94514A5D3F84}" destId="{C1EB9526-B6EF-4C91-9591-467E475E3E59}" srcOrd="2" destOrd="0" presId="urn:microsoft.com/office/officeart/2005/8/layout/hList9"/>
    <dgm:cxn modelId="{0B8575A0-EA7D-49A5-84B0-1F260FC46436}" type="presParOf" srcId="{C1EB9526-B6EF-4C91-9591-467E475E3E59}" destId="{E619D714-1F89-4375-BAE4-FAE2444326FE}" srcOrd="0" destOrd="0" presId="urn:microsoft.com/office/officeart/2005/8/layout/hList9"/>
    <dgm:cxn modelId="{C636049B-0D6F-4DAB-98D2-B18BF7C31B6E}" type="presParOf" srcId="{C1EB9526-B6EF-4C91-9591-467E475E3E59}" destId="{16A5737B-47A6-46A6-BE32-1414833D960B}" srcOrd="1" destOrd="0" presId="urn:microsoft.com/office/officeart/2005/8/layout/hList9"/>
    <dgm:cxn modelId="{284DD666-1359-48CB-88BD-C1539D9B7FA4}" type="presParOf" srcId="{1474DCB3-754B-4C14-A7E0-C39506BD0340}" destId="{B2D7BD07-99B9-4981-BBA1-4270C3DD9592}" srcOrd="2" destOrd="0" presId="urn:microsoft.com/office/officeart/2005/8/layout/hList9"/>
    <dgm:cxn modelId="{EA5E7FB4-B978-4E05-9D96-566416B0BB18}" type="presParOf" srcId="{1474DCB3-754B-4C14-A7E0-C39506BD0340}" destId="{65F8B8CB-20A1-43D1-84CC-3AD90D0EBD63}" srcOrd="3" destOrd="0" presId="urn:microsoft.com/office/officeart/2005/8/layout/hList9"/>
    <dgm:cxn modelId="{DCF896BE-34BA-4858-A3C0-799000BF170D}" type="presParOf" srcId="{1474DCB3-754B-4C14-A7E0-C39506BD0340}" destId="{373C6274-DED8-45B7-AEBC-0691B6DCD85B}" srcOrd="4" destOrd="0" presId="urn:microsoft.com/office/officeart/2005/8/layout/hList9"/>
    <dgm:cxn modelId="{E897B80E-44D5-47B3-ACF8-9CABA677A131}" type="presParOf" srcId="{1474DCB3-754B-4C14-A7E0-C39506BD0340}" destId="{E8A947C7-A878-41DA-A80A-D4F66C14A5A2}" srcOrd="5" destOrd="0" presId="urn:microsoft.com/office/officeart/2005/8/layout/hList9"/>
    <dgm:cxn modelId="{16B8357E-3A3A-4E5F-BDFD-5B912730014C}" type="presParOf" srcId="{1474DCB3-754B-4C14-A7E0-C39506BD0340}" destId="{E03C86FA-4390-4485-A4A0-9B3C7BBFF7F7}" srcOrd="6" destOrd="0" presId="urn:microsoft.com/office/officeart/2005/8/layout/hList9"/>
    <dgm:cxn modelId="{34A20826-9172-4F84-A813-0E0D3D9DFAFD}" type="presParOf" srcId="{E03C86FA-4390-4485-A4A0-9B3C7BBFF7F7}" destId="{EABA7E57-767C-4557-AD0B-6F13C5934C75}" srcOrd="0" destOrd="0" presId="urn:microsoft.com/office/officeart/2005/8/layout/hList9"/>
    <dgm:cxn modelId="{93ABEE6A-370C-42EE-915F-304321D02FA6}" type="presParOf" srcId="{E03C86FA-4390-4485-A4A0-9B3C7BBFF7F7}" destId="{67B7C752-637E-4229-BEA8-00FB0F7CD951}" srcOrd="1" destOrd="0" presId="urn:microsoft.com/office/officeart/2005/8/layout/hList9"/>
    <dgm:cxn modelId="{D9A8F8C0-A364-49DC-96B2-CD05F40F04B2}" type="presParOf" srcId="{67B7C752-637E-4229-BEA8-00FB0F7CD951}" destId="{C6CD90DB-7CA5-48A1-8F9D-A586888A1AFB}" srcOrd="0" destOrd="0" presId="urn:microsoft.com/office/officeart/2005/8/layout/hList9"/>
    <dgm:cxn modelId="{C9F30E14-1B84-4DAB-A329-5C70243B2BF9}" type="presParOf" srcId="{67B7C752-637E-4229-BEA8-00FB0F7CD951}" destId="{1127D196-4191-49DC-823E-5D63DAD1E1BE}" srcOrd="1" destOrd="0" presId="urn:microsoft.com/office/officeart/2005/8/layout/hList9"/>
    <dgm:cxn modelId="{B3BDFC4B-AE3C-4F5A-95FD-98E5097B6E49}" type="presParOf" srcId="{E03C86FA-4390-4485-A4A0-9B3C7BBFF7F7}" destId="{FA3A6044-5026-45A0-AE47-BA4E6F8EE847}" srcOrd="2" destOrd="0" presId="urn:microsoft.com/office/officeart/2005/8/layout/hList9"/>
    <dgm:cxn modelId="{A8D10DB3-DF04-48C0-B5D0-E2D05746FD57}" type="presParOf" srcId="{FA3A6044-5026-45A0-AE47-BA4E6F8EE847}" destId="{657EC892-A03C-450F-A9F7-077E78343919}" srcOrd="0" destOrd="0" presId="urn:microsoft.com/office/officeart/2005/8/layout/hList9"/>
    <dgm:cxn modelId="{ED33A9B1-2B36-4AED-9607-3F985DBE97B7}" type="presParOf" srcId="{FA3A6044-5026-45A0-AE47-BA4E6F8EE847}" destId="{E9E8A140-BB32-4DA8-A313-B1D3DC4A3738}" srcOrd="1" destOrd="0" presId="urn:microsoft.com/office/officeart/2005/8/layout/hList9"/>
    <dgm:cxn modelId="{1AC1F158-DD3F-4D85-B931-66B006B59FFD}" type="presParOf" srcId="{1474DCB3-754B-4C14-A7E0-C39506BD0340}" destId="{190C4B86-4870-4D35-B9BA-9BBDCC55FE40}" srcOrd="7" destOrd="0" presId="urn:microsoft.com/office/officeart/2005/8/layout/hList9"/>
    <dgm:cxn modelId="{801E973B-37BD-4C99-A9CD-1E314BFA9479}" type="presParOf" srcId="{1474DCB3-754B-4C14-A7E0-C39506BD0340}" destId="{6F371AE4-1F89-4881-8C52-3C0BEF5ED65C}" srcOrd="8"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283C809-75CD-4A79-9CC1-B0ECFFA1498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it-IT"/>
        </a:p>
      </dgm:t>
    </dgm:pt>
    <dgm:pt modelId="{B659F6B1-F13F-4DEB-8855-E9DF989C30AE}">
      <dgm:prSet phldrT="[Testo]"/>
      <dgm:spPr/>
      <dgm:t>
        <a:bodyPr/>
        <a:lstStyle/>
        <a:p>
          <a:r>
            <a:rPr lang="it-IT" dirty="0"/>
            <a:t>Interna</a:t>
          </a:r>
        </a:p>
      </dgm:t>
    </dgm:pt>
    <dgm:pt modelId="{A247CAE9-5288-40BD-B11F-F0EDB57AA889}" type="parTrans" cxnId="{457B61ED-D120-4CAE-9790-CAA6C5020C58}">
      <dgm:prSet/>
      <dgm:spPr/>
      <dgm:t>
        <a:bodyPr/>
        <a:lstStyle/>
        <a:p>
          <a:endParaRPr lang="it-IT"/>
        </a:p>
      </dgm:t>
    </dgm:pt>
    <dgm:pt modelId="{3B40D1AB-2036-400E-AEC0-2AB9A8096726}" type="sibTrans" cxnId="{457B61ED-D120-4CAE-9790-CAA6C5020C58}">
      <dgm:prSet/>
      <dgm:spPr/>
      <dgm:t>
        <a:bodyPr/>
        <a:lstStyle/>
        <a:p>
          <a:endParaRPr lang="it-IT"/>
        </a:p>
      </dgm:t>
    </dgm:pt>
    <dgm:pt modelId="{D0CDB324-1407-4C68-BF71-4562FFD534BE}">
      <dgm:prSet phldrT="[Testo]"/>
      <dgm:spPr/>
      <dgm:t>
        <a:bodyPr/>
        <a:lstStyle/>
        <a:p>
          <a:r>
            <a:rPr lang="it-IT" dirty="0"/>
            <a:t>Riservatezza delle sessioni separate salvo deroga espressa della parte</a:t>
          </a:r>
        </a:p>
      </dgm:t>
    </dgm:pt>
    <dgm:pt modelId="{8518D470-1479-4F34-B54A-B4EEBB77B484}" type="parTrans" cxnId="{1095AC36-0287-4A7A-90FA-CD853528BE05}">
      <dgm:prSet/>
      <dgm:spPr/>
      <dgm:t>
        <a:bodyPr/>
        <a:lstStyle/>
        <a:p>
          <a:endParaRPr lang="it-IT"/>
        </a:p>
      </dgm:t>
    </dgm:pt>
    <dgm:pt modelId="{09E8596C-1E05-46B6-BD6E-A133B2CEE457}" type="sibTrans" cxnId="{1095AC36-0287-4A7A-90FA-CD853528BE05}">
      <dgm:prSet/>
      <dgm:spPr/>
      <dgm:t>
        <a:bodyPr/>
        <a:lstStyle/>
        <a:p>
          <a:endParaRPr lang="it-IT"/>
        </a:p>
      </dgm:t>
    </dgm:pt>
    <dgm:pt modelId="{01B3D4A6-837D-4FB2-A16A-9A07D01D2421}">
      <dgm:prSet phldrT="[Testo]"/>
      <dgm:spPr/>
      <dgm:t>
        <a:bodyPr/>
        <a:lstStyle/>
        <a:p>
          <a:r>
            <a:rPr lang="it-IT" dirty="0"/>
            <a:t>Esterna</a:t>
          </a:r>
        </a:p>
      </dgm:t>
    </dgm:pt>
    <dgm:pt modelId="{071EA0BE-5E77-458C-99E6-547FFC159AA5}" type="parTrans" cxnId="{240008A4-88EE-4072-8167-DB5C2FBC5159}">
      <dgm:prSet/>
      <dgm:spPr/>
      <dgm:t>
        <a:bodyPr/>
        <a:lstStyle/>
        <a:p>
          <a:endParaRPr lang="it-IT"/>
        </a:p>
      </dgm:t>
    </dgm:pt>
    <dgm:pt modelId="{1E6AAA26-920E-4783-9942-93BEEBE80BBE}" type="sibTrans" cxnId="{240008A4-88EE-4072-8167-DB5C2FBC5159}">
      <dgm:prSet/>
      <dgm:spPr/>
      <dgm:t>
        <a:bodyPr/>
        <a:lstStyle/>
        <a:p>
          <a:endParaRPr lang="it-IT"/>
        </a:p>
      </dgm:t>
    </dgm:pt>
    <dgm:pt modelId="{07A24CCE-F5AB-4C5A-A0C4-6B860C68D351}">
      <dgm:prSet/>
      <dgm:spPr/>
      <dgm:t>
        <a:bodyPr/>
        <a:lstStyle/>
        <a:p>
          <a:r>
            <a:rPr lang="it-IT" dirty="0"/>
            <a:t>L’obbligo di riserbo attiene non soltanto all’attività svolta durante la procedura di mediazione, ma, come noto, permane e si proietta anche in sede giudiziale nel caso in cui il tentativo di conciliazione risultasse negativo.</a:t>
          </a:r>
        </a:p>
      </dgm:t>
    </dgm:pt>
    <dgm:pt modelId="{B1F491F9-9656-4873-863A-CE39ECDE53E2}" type="parTrans" cxnId="{B6E0F614-2E66-4577-8BB2-200A623A3D6F}">
      <dgm:prSet/>
      <dgm:spPr/>
      <dgm:t>
        <a:bodyPr/>
        <a:lstStyle/>
        <a:p>
          <a:endParaRPr lang="it-IT"/>
        </a:p>
      </dgm:t>
    </dgm:pt>
    <dgm:pt modelId="{53DAECB1-BE58-4B80-A2A5-3FFD5E2C68B8}" type="sibTrans" cxnId="{B6E0F614-2E66-4577-8BB2-200A623A3D6F}">
      <dgm:prSet/>
      <dgm:spPr/>
      <dgm:t>
        <a:bodyPr/>
        <a:lstStyle/>
        <a:p>
          <a:endParaRPr lang="it-IT"/>
        </a:p>
      </dgm:t>
    </dgm:pt>
    <dgm:pt modelId="{D05A0FC8-A8FB-4D1C-BA59-86FE62DE7ED3}" type="pres">
      <dgm:prSet presAssocID="{8283C809-75CD-4A79-9CC1-B0ECFFA14981}" presName="Name0" presStyleCnt="0">
        <dgm:presLayoutVars>
          <dgm:dir/>
          <dgm:animLvl val="lvl"/>
          <dgm:resizeHandles val="exact"/>
        </dgm:presLayoutVars>
      </dgm:prSet>
      <dgm:spPr/>
    </dgm:pt>
    <dgm:pt modelId="{899345C2-B07C-4D6A-BB74-C4FF0C8272A6}" type="pres">
      <dgm:prSet presAssocID="{B659F6B1-F13F-4DEB-8855-E9DF989C30AE}" presName="composite" presStyleCnt="0"/>
      <dgm:spPr/>
    </dgm:pt>
    <dgm:pt modelId="{B9EE9B06-0527-4BCC-8AAB-D481AEDDFDC6}" type="pres">
      <dgm:prSet presAssocID="{B659F6B1-F13F-4DEB-8855-E9DF989C30AE}" presName="parTx" presStyleLbl="alignNode1" presStyleIdx="0" presStyleCnt="2">
        <dgm:presLayoutVars>
          <dgm:chMax val="0"/>
          <dgm:chPref val="0"/>
          <dgm:bulletEnabled val="1"/>
        </dgm:presLayoutVars>
      </dgm:prSet>
      <dgm:spPr/>
    </dgm:pt>
    <dgm:pt modelId="{C92EDE97-A94F-4994-803A-A72C0ABC8859}" type="pres">
      <dgm:prSet presAssocID="{B659F6B1-F13F-4DEB-8855-E9DF989C30AE}" presName="desTx" presStyleLbl="alignAccFollowNode1" presStyleIdx="0" presStyleCnt="2">
        <dgm:presLayoutVars>
          <dgm:bulletEnabled val="1"/>
        </dgm:presLayoutVars>
      </dgm:prSet>
      <dgm:spPr/>
    </dgm:pt>
    <dgm:pt modelId="{7C765B23-ED2F-461C-96A0-3B21CA211F26}" type="pres">
      <dgm:prSet presAssocID="{3B40D1AB-2036-400E-AEC0-2AB9A8096726}" presName="space" presStyleCnt="0"/>
      <dgm:spPr/>
    </dgm:pt>
    <dgm:pt modelId="{AA4CC9B2-0746-4238-9A27-E86032507EC5}" type="pres">
      <dgm:prSet presAssocID="{01B3D4A6-837D-4FB2-A16A-9A07D01D2421}" presName="composite" presStyleCnt="0"/>
      <dgm:spPr/>
    </dgm:pt>
    <dgm:pt modelId="{4F78404A-975A-4819-B091-9967FA855E65}" type="pres">
      <dgm:prSet presAssocID="{01B3D4A6-837D-4FB2-A16A-9A07D01D2421}" presName="parTx" presStyleLbl="alignNode1" presStyleIdx="1" presStyleCnt="2">
        <dgm:presLayoutVars>
          <dgm:chMax val="0"/>
          <dgm:chPref val="0"/>
          <dgm:bulletEnabled val="1"/>
        </dgm:presLayoutVars>
      </dgm:prSet>
      <dgm:spPr/>
    </dgm:pt>
    <dgm:pt modelId="{1E46EB9B-64A2-42F1-AF8C-55F06AF74C55}" type="pres">
      <dgm:prSet presAssocID="{01B3D4A6-837D-4FB2-A16A-9A07D01D2421}" presName="desTx" presStyleLbl="alignAccFollowNode1" presStyleIdx="1" presStyleCnt="2" custLinFactNeighborY="1276">
        <dgm:presLayoutVars>
          <dgm:bulletEnabled val="1"/>
        </dgm:presLayoutVars>
      </dgm:prSet>
      <dgm:spPr/>
    </dgm:pt>
  </dgm:ptLst>
  <dgm:cxnLst>
    <dgm:cxn modelId="{B6E0F614-2E66-4577-8BB2-200A623A3D6F}" srcId="{01B3D4A6-837D-4FB2-A16A-9A07D01D2421}" destId="{07A24CCE-F5AB-4C5A-A0C4-6B860C68D351}" srcOrd="0" destOrd="0" parTransId="{B1F491F9-9656-4873-863A-CE39ECDE53E2}" sibTransId="{53DAECB1-BE58-4B80-A2A5-3FFD5E2C68B8}"/>
    <dgm:cxn modelId="{1095AC36-0287-4A7A-90FA-CD853528BE05}" srcId="{B659F6B1-F13F-4DEB-8855-E9DF989C30AE}" destId="{D0CDB324-1407-4C68-BF71-4562FFD534BE}" srcOrd="0" destOrd="0" parTransId="{8518D470-1479-4F34-B54A-B4EEBB77B484}" sibTransId="{09E8596C-1E05-46B6-BD6E-A133B2CEE457}"/>
    <dgm:cxn modelId="{A86DCC36-C5AB-47AB-BEB8-FB988F17B4F0}" type="presOf" srcId="{D0CDB324-1407-4C68-BF71-4562FFD534BE}" destId="{C92EDE97-A94F-4994-803A-A72C0ABC8859}" srcOrd="0" destOrd="0" presId="urn:microsoft.com/office/officeart/2005/8/layout/hList1"/>
    <dgm:cxn modelId="{D40F6638-4433-4510-B3AA-8C9B2177EB1E}" type="presOf" srcId="{01B3D4A6-837D-4FB2-A16A-9A07D01D2421}" destId="{4F78404A-975A-4819-B091-9967FA855E65}" srcOrd="0" destOrd="0" presId="urn:microsoft.com/office/officeart/2005/8/layout/hList1"/>
    <dgm:cxn modelId="{D4ED6987-BB3A-4053-9FBF-AC7239DF9FAE}" type="presOf" srcId="{B659F6B1-F13F-4DEB-8855-E9DF989C30AE}" destId="{B9EE9B06-0527-4BCC-8AAB-D481AEDDFDC6}" srcOrd="0" destOrd="0" presId="urn:microsoft.com/office/officeart/2005/8/layout/hList1"/>
    <dgm:cxn modelId="{EBA9129B-671E-4EE8-B880-A60D61AABF4D}" type="presOf" srcId="{8283C809-75CD-4A79-9CC1-B0ECFFA14981}" destId="{D05A0FC8-A8FB-4D1C-BA59-86FE62DE7ED3}" srcOrd="0" destOrd="0" presId="urn:microsoft.com/office/officeart/2005/8/layout/hList1"/>
    <dgm:cxn modelId="{240008A4-88EE-4072-8167-DB5C2FBC5159}" srcId="{8283C809-75CD-4A79-9CC1-B0ECFFA14981}" destId="{01B3D4A6-837D-4FB2-A16A-9A07D01D2421}" srcOrd="1" destOrd="0" parTransId="{071EA0BE-5E77-458C-99E6-547FFC159AA5}" sibTransId="{1E6AAA26-920E-4783-9942-93BEEBE80BBE}"/>
    <dgm:cxn modelId="{E308C5E7-5B91-4CBB-B678-259A3D31AAE1}" type="presOf" srcId="{07A24CCE-F5AB-4C5A-A0C4-6B860C68D351}" destId="{1E46EB9B-64A2-42F1-AF8C-55F06AF74C55}" srcOrd="0" destOrd="0" presId="urn:microsoft.com/office/officeart/2005/8/layout/hList1"/>
    <dgm:cxn modelId="{457B61ED-D120-4CAE-9790-CAA6C5020C58}" srcId="{8283C809-75CD-4A79-9CC1-B0ECFFA14981}" destId="{B659F6B1-F13F-4DEB-8855-E9DF989C30AE}" srcOrd="0" destOrd="0" parTransId="{A247CAE9-5288-40BD-B11F-F0EDB57AA889}" sibTransId="{3B40D1AB-2036-400E-AEC0-2AB9A8096726}"/>
    <dgm:cxn modelId="{012403A8-4176-4BE2-91BB-61D052731CBF}" type="presParOf" srcId="{D05A0FC8-A8FB-4D1C-BA59-86FE62DE7ED3}" destId="{899345C2-B07C-4D6A-BB74-C4FF0C8272A6}" srcOrd="0" destOrd="0" presId="urn:microsoft.com/office/officeart/2005/8/layout/hList1"/>
    <dgm:cxn modelId="{CF6F9019-0078-4A2A-BF24-11D6FB51E9FD}" type="presParOf" srcId="{899345C2-B07C-4D6A-BB74-C4FF0C8272A6}" destId="{B9EE9B06-0527-4BCC-8AAB-D481AEDDFDC6}" srcOrd="0" destOrd="0" presId="urn:microsoft.com/office/officeart/2005/8/layout/hList1"/>
    <dgm:cxn modelId="{98EB1D99-E11B-44B5-80F2-B645F8E414BA}" type="presParOf" srcId="{899345C2-B07C-4D6A-BB74-C4FF0C8272A6}" destId="{C92EDE97-A94F-4994-803A-A72C0ABC8859}" srcOrd="1" destOrd="0" presId="urn:microsoft.com/office/officeart/2005/8/layout/hList1"/>
    <dgm:cxn modelId="{5F21760A-E182-474A-8B55-768590A3A98F}" type="presParOf" srcId="{D05A0FC8-A8FB-4D1C-BA59-86FE62DE7ED3}" destId="{7C765B23-ED2F-461C-96A0-3B21CA211F26}" srcOrd="1" destOrd="0" presId="urn:microsoft.com/office/officeart/2005/8/layout/hList1"/>
    <dgm:cxn modelId="{E1C6CEB4-2F78-411D-98F4-8F81AB9C9388}" type="presParOf" srcId="{D05A0FC8-A8FB-4D1C-BA59-86FE62DE7ED3}" destId="{AA4CC9B2-0746-4238-9A27-E86032507EC5}" srcOrd="2" destOrd="0" presId="urn:microsoft.com/office/officeart/2005/8/layout/hList1"/>
    <dgm:cxn modelId="{623D87B9-0FD8-49C3-A5A8-D38ABFD9449E}" type="presParOf" srcId="{AA4CC9B2-0746-4238-9A27-E86032507EC5}" destId="{4F78404A-975A-4819-B091-9967FA855E65}" srcOrd="0" destOrd="0" presId="urn:microsoft.com/office/officeart/2005/8/layout/hList1"/>
    <dgm:cxn modelId="{E573457B-366A-4AC7-8062-5ADBEDBCCD7C}" type="presParOf" srcId="{AA4CC9B2-0746-4238-9A27-E86032507EC5}" destId="{1E46EB9B-64A2-42F1-AF8C-55F06AF74C5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3DDB260-BD15-4EFC-AE0B-685BB7634FAF}"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it-IT"/>
        </a:p>
      </dgm:t>
    </dgm:pt>
    <dgm:pt modelId="{0365E2E6-6074-44A1-A448-A525AEEB2612}">
      <dgm:prSet phldrT="[Testo]"/>
      <dgm:spPr/>
      <dgm:t>
        <a:bodyPr/>
        <a:lstStyle/>
        <a:p>
          <a:r>
            <a:rPr lang="it-IT" b="1" dirty="0"/>
            <a:t>ART. 9 ANTE CARTABIA</a:t>
          </a:r>
        </a:p>
      </dgm:t>
    </dgm:pt>
    <dgm:pt modelId="{A589BB66-E46D-4BB9-8ADA-ECD8C6E1ECC5}" type="parTrans" cxnId="{46ED953B-D862-4FBD-A730-215452E04269}">
      <dgm:prSet/>
      <dgm:spPr/>
      <dgm:t>
        <a:bodyPr/>
        <a:lstStyle/>
        <a:p>
          <a:endParaRPr lang="it-IT"/>
        </a:p>
      </dgm:t>
    </dgm:pt>
    <dgm:pt modelId="{E27059E0-7103-4107-952F-068C296312A5}" type="sibTrans" cxnId="{46ED953B-D862-4FBD-A730-215452E04269}">
      <dgm:prSet/>
      <dgm:spPr/>
      <dgm:t>
        <a:bodyPr/>
        <a:lstStyle/>
        <a:p>
          <a:endParaRPr lang="it-IT"/>
        </a:p>
      </dgm:t>
    </dgm:pt>
    <dgm:pt modelId="{EC9131FA-FA82-48BB-B9F6-75A10E3B4854}">
      <dgm:prSet phldrT="[Testo]"/>
      <dgm:spPr/>
      <dgm:t>
        <a:bodyPr/>
        <a:lstStyle/>
        <a:p>
          <a:r>
            <a:rPr lang="it-IT"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Chiunque presta   la   propria   opera   o   il   proprio   servizio dell’organismo o comunque nell’ambito del procedimento di mediazione è tenuto all’obbligo di  riservatezza  rispetto  alle  dichiarazioni  rese  e  alle  informazioni  acquisite durante il procedimento medesimo.</a:t>
          </a:r>
          <a:endParaRPr lang="it-IT" dirty="0"/>
        </a:p>
      </dgm:t>
    </dgm:pt>
    <dgm:pt modelId="{61F5167B-357A-4006-A280-6EEBCCFE37E2}" type="parTrans" cxnId="{C491E39F-897A-4E6B-8FEB-E80CD6EDE37F}">
      <dgm:prSet/>
      <dgm:spPr/>
      <dgm:t>
        <a:bodyPr/>
        <a:lstStyle/>
        <a:p>
          <a:endParaRPr lang="it-IT"/>
        </a:p>
      </dgm:t>
    </dgm:pt>
    <dgm:pt modelId="{DEE814C0-0328-4094-93D2-C16C3652E3C4}" type="sibTrans" cxnId="{C491E39F-897A-4E6B-8FEB-E80CD6EDE37F}">
      <dgm:prSet/>
      <dgm:spPr/>
      <dgm:t>
        <a:bodyPr/>
        <a:lstStyle/>
        <a:p>
          <a:endParaRPr lang="it-IT"/>
        </a:p>
      </dgm:t>
    </dgm:pt>
    <dgm:pt modelId="{73C60F12-F933-4FDD-9C21-DDF412C6E77F}">
      <dgm:prSet phldrT="[Testo]"/>
      <dgm:spPr/>
      <dgm:t>
        <a:bodyPr/>
        <a:lstStyle/>
        <a:p>
          <a:r>
            <a:rPr lang="it-IT"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Chiunque presta   la   propria   opera   o   il   proprio   servizio dell’organismo </a:t>
          </a:r>
          <a:r>
            <a:rPr lang="it-IT" b="1" u="sng"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 partecipa </a:t>
          </a:r>
          <a:r>
            <a:rPr lang="it-IT"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 procedimento di mediazione è tenuto all’obbligo di  riservatezza  rispetto  alle  dichiarazioni  rese  e  alle  informazioni  acquisite durante il procedimento medesimo.</a:t>
          </a:r>
          <a:endParaRPr lang="it-IT" dirty="0"/>
        </a:p>
      </dgm:t>
    </dgm:pt>
    <dgm:pt modelId="{ED113BBB-581F-469D-A5EB-525B272A8EEB}" type="parTrans" cxnId="{AF66662F-6748-4765-90CC-934634FC9BE1}">
      <dgm:prSet/>
      <dgm:spPr/>
      <dgm:t>
        <a:bodyPr/>
        <a:lstStyle/>
        <a:p>
          <a:endParaRPr lang="it-IT"/>
        </a:p>
      </dgm:t>
    </dgm:pt>
    <dgm:pt modelId="{5F08CD9D-618A-4180-BE80-8778213176EE}" type="sibTrans" cxnId="{AF66662F-6748-4765-90CC-934634FC9BE1}">
      <dgm:prSet/>
      <dgm:spPr/>
      <dgm:t>
        <a:bodyPr/>
        <a:lstStyle/>
        <a:p>
          <a:endParaRPr lang="it-IT"/>
        </a:p>
      </dgm:t>
    </dgm:pt>
    <dgm:pt modelId="{79868F88-7D38-4220-B594-F558D14006DC}">
      <dgm:prSet/>
      <dgm:spPr/>
      <dgm:t>
        <a:bodyPr/>
        <a:lstStyle/>
        <a:p>
          <a:r>
            <a:rPr lang="it-IT"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Rispetto alle dichiarazioni rese e alle informazioni acquisite nel corso delle sessioni separate  e  salvo  consenso  della  parte  dichiarante  o  dalla  quale provengono  le  informazioni,  il  mediatore  è  altresì  tenuto  alla  riservatezza  nei confronti delle </a:t>
          </a:r>
          <a:r>
            <a:rPr lang="it-IT">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altre parti</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dgm:t>
    </dgm:pt>
    <dgm:pt modelId="{30EF4C37-48A4-4C07-AC16-51BD02908CA9}" type="parTrans" cxnId="{06ABE116-987B-495C-B76F-ABF8ED5F6B62}">
      <dgm:prSet/>
      <dgm:spPr/>
      <dgm:t>
        <a:bodyPr/>
        <a:lstStyle/>
        <a:p>
          <a:endParaRPr lang="it-IT"/>
        </a:p>
      </dgm:t>
    </dgm:pt>
    <dgm:pt modelId="{FFB5C523-C9FA-4CAC-BE53-1413F3B3A386}" type="sibTrans" cxnId="{06ABE116-987B-495C-B76F-ABF8ED5F6B62}">
      <dgm:prSet/>
      <dgm:spPr/>
      <dgm:t>
        <a:bodyPr/>
        <a:lstStyle/>
        <a:p>
          <a:endParaRPr lang="it-IT"/>
        </a:p>
      </dgm:t>
    </dgm:pt>
    <dgm:pt modelId="{21D8A461-F65B-44D6-8513-28BB166159BC}">
      <dgm:prSet/>
      <dgm:spPr/>
      <dgm:t>
        <a:bodyPr/>
        <a:lstStyle/>
        <a:p>
          <a:r>
            <a:rPr lang="it-IT" b="1" dirty="0"/>
            <a:t>ART. 9 POST CARTABIA</a:t>
          </a:r>
        </a:p>
      </dgm:t>
    </dgm:pt>
    <dgm:pt modelId="{23D80A45-B9BE-4E1E-AE8F-7AE429A88400}" type="parTrans" cxnId="{A80254C5-C235-45A8-AC22-2709E65D225F}">
      <dgm:prSet/>
      <dgm:spPr/>
      <dgm:t>
        <a:bodyPr/>
        <a:lstStyle/>
        <a:p>
          <a:endParaRPr lang="it-IT"/>
        </a:p>
      </dgm:t>
    </dgm:pt>
    <dgm:pt modelId="{B886849B-A5C9-4657-A82D-EADD15F0A465}" type="sibTrans" cxnId="{A80254C5-C235-45A8-AC22-2709E65D225F}">
      <dgm:prSet/>
      <dgm:spPr/>
      <dgm:t>
        <a:bodyPr/>
        <a:lstStyle/>
        <a:p>
          <a:endParaRPr lang="it-IT"/>
        </a:p>
      </dgm:t>
    </dgm:pt>
    <dgm:pt modelId="{9EF2E608-0045-4431-9BF2-232844EFE7B2}">
      <dgm:prSet/>
      <dgm:spPr/>
      <dgm:t>
        <a:bodyPr/>
        <a:lstStyle/>
        <a:p>
          <a:r>
            <a:rPr lang="it-IT">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Rispetto alle dichiarazioni rese e alle informazioni acquisite nel corso delle sessioni separate  e  salvo  consenso  della  parte  dichiarante  o  dalla  quale provengono  le  informazioni,  il  mediatore  è  altresì  tenuto  alla  riservatezza  nei confronti delle altre parti.</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dgm:t>
    </dgm:pt>
    <dgm:pt modelId="{8B9CD79B-8F53-470E-80BA-D67C3B661C66}" type="parTrans" cxnId="{4EC01A2F-8279-4075-AE0D-86247982CFCD}">
      <dgm:prSet/>
      <dgm:spPr/>
      <dgm:t>
        <a:bodyPr/>
        <a:lstStyle/>
        <a:p>
          <a:endParaRPr lang="it-IT"/>
        </a:p>
      </dgm:t>
    </dgm:pt>
    <dgm:pt modelId="{B28CD2C1-AD0C-444C-A2E2-85772A0A5A6C}" type="sibTrans" cxnId="{4EC01A2F-8279-4075-AE0D-86247982CFCD}">
      <dgm:prSet/>
      <dgm:spPr/>
      <dgm:t>
        <a:bodyPr/>
        <a:lstStyle/>
        <a:p>
          <a:endParaRPr lang="it-IT"/>
        </a:p>
      </dgm:t>
    </dgm:pt>
    <dgm:pt modelId="{84ABD155-2225-4CC6-8A26-88A3FEEAD202}" type="pres">
      <dgm:prSet presAssocID="{D3DDB260-BD15-4EFC-AE0B-685BB7634FAF}" presName="linearFlow" presStyleCnt="0">
        <dgm:presLayoutVars>
          <dgm:dir/>
          <dgm:animLvl val="lvl"/>
          <dgm:resizeHandles val="exact"/>
        </dgm:presLayoutVars>
      </dgm:prSet>
      <dgm:spPr/>
    </dgm:pt>
    <dgm:pt modelId="{37331565-5613-4A70-A643-DC1F761D5569}" type="pres">
      <dgm:prSet presAssocID="{0365E2E6-6074-44A1-A448-A525AEEB2612}" presName="composite" presStyleCnt="0"/>
      <dgm:spPr/>
    </dgm:pt>
    <dgm:pt modelId="{848CB7E7-458E-4655-967C-5DFE3A3E2D5E}" type="pres">
      <dgm:prSet presAssocID="{0365E2E6-6074-44A1-A448-A525AEEB2612}" presName="parTx" presStyleLbl="node1" presStyleIdx="0" presStyleCnt="2">
        <dgm:presLayoutVars>
          <dgm:chMax val="0"/>
          <dgm:chPref val="0"/>
          <dgm:bulletEnabled val="1"/>
        </dgm:presLayoutVars>
      </dgm:prSet>
      <dgm:spPr/>
    </dgm:pt>
    <dgm:pt modelId="{C84B3B42-6568-45B5-984A-D591FCF2B5F3}" type="pres">
      <dgm:prSet presAssocID="{0365E2E6-6074-44A1-A448-A525AEEB2612}" presName="parSh" presStyleLbl="node1" presStyleIdx="0" presStyleCnt="2"/>
      <dgm:spPr/>
    </dgm:pt>
    <dgm:pt modelId="{F8DAE636-974B-4192-BDA1-79BDA6E8FF6B}" type="pres">
      <dgm:prSet presAssocID="{0365E2E6-6074-44A1-A448-A525AEEB2612}" presName="desTx" presStyleLbl="fgAcc1" presStyleIdx="0" presStyleCnt="2">
        <dgm:presLayoutVars>
          <dgm:bulletEnabled val="1"/>
        </dgm:presLayoutVars>
      </dgm:prSet>
      <dgm:spPr/>
    </dgm:pt>
    <dgm:pt modelId="{80F6F78E-10C5-43D8-AC5A-B72B27575E42}" type="pres">
      <dgm:prSet presAssocID="{E27059E0-7103-4107-952F-068C296312A5}" presName="sibTrans" presStyleLbl="sibTrans2D1" presStyleIdx="0" presStyleCnt="1" custLinFactY="100000" custLinFactNeighborX="62030" custLinFactNeighborY="112468"/>
      <dgm:spPr/>
    </dgm:pt>
    <dgm:pt modelId="{7B15EE4C-B0EF-4EF4-91DE-E1CE24BEDAAD}" type="pres">
      <dgm:prSet presAssocID="{E27059E0-7103-4107-952F-068C296312A5}" presName="connTx" presStyleLbl="sibTrans2D1" presStyleIdx="0" presStyleCnt="1"/>
      <dgm:spPr/>
    </dgm:pt>
    <dgm:pt modelId="{A8084310-A4E1-4A52-A453-72CE998BD236}" type="pres">
      <dgm:prSet presAssocID="{21D8A461-F65B-44D6-8513-28BB166159BC}" presName="composite" presStyleCnt="0"/>
      <dgm:spPr/>
    </dgm:pt>
    <dgm:pt modelId="{98115145-B375-43F7-91A1-C06570D50096}" type="pres">
      <dgm:prSet presAssocID="{21D8A461-F65B-44D6-8513-28BB166159BC}" presName="parTx" presStyleLbl="node1" presStyleIdx="0" presStyleCnt="2">
        <dgm:presLayoutVars>
          <dgm:chMax val="0"/>
          <dgm:chPref val="0"/>
          <dgm:bulletEnabled val="1"/>
        </dgm:presLayoutVars>
      </dgm:prSet>
      <dgm:spPr/>
    </dgm:pt>
    <dgm:pt modelId="{400AD808-BEBC-4EF7-97D8-C979A5F2EB28}" type="pres">
      <dgm:prSet presAssocID="{21D8A461-F65B-44D6-8513-28BB166159BC}" presName="parSh" presStyleLbl="node1" presStyleIdx="1" presStyleCnt="2"/>
      <dgm:spPr/>
    </dgm:pt>
    <dgm:pt modelId="{B8209B23-930D-4470-B0B4-26FAF36497DD}" type="pres">
      <dgm:prSet presAssocID="{21D8A461-F65B-44D6-8513-28BB166159BC}" presName="desTx" presStyleLbl="fgAcc1" presStyleIdx="1" presStyleCnt="2">
        <dgm:presLayoutVars>
          <dgm:bulletEnabled val="1"/>
        </dgm:presLayoutVars>
      </dgm:prSet>
      <dgm:spPr/>
    </dgm:pt>
  </dgm:ptLst>
  <dgm:cxnLst>
    <dgm:cxn modelId="{08D5FE01-3599-4703-9AFE-185CB08D390F}" type="presOf" srcId="{0365E2E6-6074-44A1-A448-A525AEEB2612}" destId="{C84B3B42-6568-45B5-984A-D591FCF2B5F3}" srcOrd="1" destOrd="0" presId="urn:microsoft.com/office/officeart/2005/8/layout/process3"/>
    <dgm:cxn modelId="{06ABE116-987B-495C-B76F-ABF8ED5F6B62}" srcId="{0365E2E6-6074-44A1-A448-A525AEEB2612}" destId="{79868F88-7D38-4220-B594-F558D14006DC}" srcOrd="1" destOrd="0" parTransId="{30EF4C37-48A4-4C07-AC16-51BD02908CA9}" sibTransId="{FFB5C523-C9FA-4CAC-BE53-1413F3B3A386}"/>
    <dgm:cxn modelId="{F483082A-B26D-4570-A62F-DD9F2BDD8FDA}" type="presOf" srcId="{79868F88-7D38-4220-B594-F558D14006DC}" destId="{F8DAE636-974B-4192-BDA1-79BDA6E8FF6B}" srcOrd="0" destOrd="1" presId="urn:microsoft.com/office/officeart/2005/8/layout/process3"/>
    <dgm:cxn modelId="{4EC01A2F-8279-4075-AE0D-86247982CFCD}" srcId="{21D8A461-F65B-44D6-8513-28BB166159BC}" destId="{9EF2E608-0045-4431-9BF2-232844EFE7B2}" srcOrd="1" destOrd="0" parTransId="{8B9CD79B-8F53-470E-80BA-D67C3B661C66}" sibTransId="{B28CD2C1-AD0C-444C-A2E2-85772A0A5A6C}"/>
    <dgm:cxn modelId="{AF66662F-6748-4765-90CC-934634FC9BE1}" srcId="{21D8A461-F65B-44D6-8513-28BB166159BC}" destId="{73C60F12-F933-4FDD-9C21-DDF412C6E77F}" srcOrd="0" destOrd="0" parTransId="{ED113BBB-581F-469D-A5EB-525B272A8EEB}" sibTransId="{5F08CD9D-618A-4180-BE80-8778213176EE}"/>
    <dgm:cxn modelId="{46ED953B-D862-4FBD-A730-215452E04269}" srcId="{D3DDB260-BD15-4EFC-AE0B-685BB7634FAF}" destId="{0365E2E6-6074-44A1-A448-A525AEEB2612}" srcOrd="0" destOrd="0" parTransId="{A589BB66-E46D-4BB9-8ADA-ECD8C6E1ECC5}" sibTransId="{E27059E0-7103-4107-952F-068C296312A5}"/>
    <dgm:cxn modelId="{8DBF4B3F-0216-4065-9C4B-FCFD972E83E3}" type="presOf" srcId="{73C60F12-F933-4FDD-9C21-DDF412C6E77F}" destId="{B8209B23-930D-4470-B0B4-26FAF36497DD}" srcOrd="0" destOrd="0" presId="urn:microsoft.com/office/officeart/2005/8/layout/process3"/>
    <dgm:cxn modelId="{1FCF4D96-B7C3-493C-921F-60CD8AF4704A}" type="presOf" srcId="{D3DDB260-BD15-4EFC-AE0B-685BB7634FAF}" destId="{84ABD155-2225-4CC6-8A26-88A3FEEAD202}" srcOrd="0" destOrd="0" presId="urn:microsoft.com/office/officeart/2005/8/layout/process3"/>
    <dgm:cxn modelId="{C491E39F-897A-4E6B-8FEB-E80CD6EDE37F}" srcId="{0365E2E6-6074-44A1-A448-A525AEEB2612}" destId="{EC9131FA-FA82-48BB-B9F6-75A10E3B4854}" srcOrd="0" destOrd="0" parTransId="{61F5167B-357A-4006-A280-6EEBCCFE37E2}" sibTransId="{DEE814C0-0328-4094-93D2-C16C3652E3C4}"/>
    <dgm:cxn modelId="{A917FEA4-366C-4AB8-BF79-478F735B4391}" type="presOf" srcId="{E27059E0-7103-4107-952F-068C296312A5}" destId="{7B15EE4C-B0EF-4EF4-91DE-E1CE24BEDAAD}" srcOrd="1" destOrd="0" presId="urn:microsoft.com/office/officeart/2005/8/layout/process3"/>
    <dgm:cxn modelId="{2803C7AB-D4D4-43CC-8879-45825492B52C}" type="presOf" srcId="{9EF2E608-0045-4431-9BF2-232844EFE7B2}" destId="{B8209B23-930D-4470-B0B4-26FAF36497DD}" srcOrd="0" destOrd="1" presId="urn:microsoft.com/office/officeart/2005/8/layout/process3"/>
    <dgm:cxn modelId="{F68ECBB6-9407-490E-AC12-6F0146082A0C}" type="presOf" srcId="{0365E2E6-6074-44A1-A448-A525AEEB2612}" destId="{848CB7E7-458E-4655-967C-5DFE3A3E2D5E}" srcOrd="0" destOrd="0" presId="urn:microsoft.com/office/officeart/2005/8/layout/process3"/>
    <dgm:cxn modelId="{20F0AAC3-9FB5-4308-B739-5A954950B14F}" type="presOf" srcId="{21D8A461-F65B-44D6-8513-28BB166159BC}" destId="{98115145-B375-43F7-91A1-C06570D50096}" srcOrd="0" destOrd="0" presId="urn:microsoft.com/office/officeart/2005/8/layout/process3"/>
    <dgm:cxn modelId="{A80254C5-C235-45A8-AC22-2709E65D225F}" srcId="{D3DDB260-BD15-4EFC-AE0B-685BB7634FAF}" destId="{21D8A461-F65B-44D6-8513-28BB166159BC}" srcOrd="1" destOrd="0" parTransId="{23D80A45-B9BE-4E1E-AE8F-7AE429A88400}" sibTransId="{B886849B-A5C9-4657-A82D-EADD15F0A465}"/>
    <dgm:cxn modelId="{5DF4D4C5-4D41-4A70-B2AC-AF497C18297E}" type="presOf" srcId="{21D8A461-F65B-44D6-8513-28BB166159BC}" destId="{400AD808-BEBC-4EF7-97D8-C979A5F2EB28}" srcOrd="1" destOrd="0" presId="urn:microsoft.com/office/officeart/2005/8/layout/process3"/>
    <dgm:cxn modelId="{C44BD4DC-DA39-4C82-B4FA-EA8DB5720CE4}" type="presOf" srcId="{E27059E0-7103-4107-952F-068C296312A5}" destId="{80F6F78E-10C5-43D8-AC5A-B72B27575E42}" srcOrd="0" destOrd="0" presId="urn:microsoft.com/office/officeart/2005/8/layout/process3"/>
    <dgm:cxn modelId="{F68BD0DD-4011-4F4C-9314-800EFD7E9AEB}" type="presOf" srcId="{EC9131FA-FA82-48BB-B9F6-75A10E3B4854}" destId="{F8DAE636-974B-4192-BDA1-79BDA6E8FF6B}" srcOrd="0" destOrd="0" presId="urn:microsoft.com/office/officeart/2005/8/layout/process3"/>
    <dgm:cxn modelId="{5BF04EF1-A7C4-4F4B-8F53-CD48074C6BC5}" type="presParOf" srcId="{84ABD155-2225-4CC6-8A26-88A3FEEAD202}" destId="{37331565-5613-4A70-A643-DC1F761D5569}" srcOrd="0" destOrd="0" presId="urn:microsoft.com/office/officeart/2005/8/layout/process3"/>
    <dgm:cxn modelId="{38A6617C-7419-49B8-B6EF-DCE201361669}" type="presParOf" srcId="{37331565-5613-4A70-A643-DC1F761D5569}" destId="{848CB7E7-458E-4655-967C-5DFE3A3E2D5E}" srcOrd="0" destOrd="0" presId="urn:microsoft.com/office/officeart/2005/8/layout/process3"/>
    <dgm:cxn modelId="{544DB3E9-2512-4547-9D50-B4A2CC3DEF7A}" type="presParOf" srcId="{37331565-5613-4A70-A643-DC1F761D5569}" destId="{C84B3B42-6568-45B5-984A-D591FCF2B5F3}" srcOrd="1" destOrd="0" presId="urn:microsoft.com/office/officeart/2005/8/layout/process3"/>
    <dgm:cxn modelId="{8B41073A-C759-4F56-8B66-06AFC80FC14E}" type="presParOf" srcId="{37331565-5613-4A70-A643-DC1F761D5569}" destId="{F8DAE636-974B-4192-BDA1-79BDA6E8FF6B}" srcOrd="2" destOrd="0" presId="urn:microsoft.com/office/officeart/2005/8/layout/process3"/>
    <dgm:cxn modelId="{53652E87-5568-407A-AA88-B0E69294A327}" type="presParOf" srcId="{84ABD155-2225-4CC6-8A26-88A3FEEAD202}" destId="{80F6F78E-10C5-43D8-AC5A-B72B27575E42}" srcOrd="1" destOrd="0" presId="urn:microsoft.com/office/officeart/2005/8/layout/process3"/>
    <dgm:cxn modelId="{1BA7682D-1728-43A8-984D-A548CAF4EE29}" type="presParOf" srcId="{80F6F78E-10C5-43D8-AC5A-B72B27575E42}" destId="{7B15EE4C-B0EF-4EF4-91DE-E1CE24BEDAAD}" srcOrd="0" destOrd="0" presId="urn:microsoft.com/office/officeart/2005/8/layout/process3"/>
    <dgm:cxn modelId="{BCC9F103-0BAB-473F-8F5E-7B416AE49105}" type="presParOf" srcId="{84ABD155-2225-4CC6-8A26-88A3FEEAD202}" destId="{A8084310-A4E1-4A52-A453-72CE998BD236}" srcOrd="2" destOrd="0" presId="urn:microsoft.com/office/officeart/2005/8/layout/process3"/>
    <dgm:cxn modelId="{B2403671-947C-43D6-ABE1-305061D2F39C}" type="presParOf" srcId="{A8084310-A4E1-4A52-A453-72CE998BD236}" destId="{98115145-B375-43F7-91A1-C06570D50096}" srcOrd="0" destOrd="0" presId="urn:microsoft.com/office/officeart/2005/8/layout/process3"/>
    <dgm:cxn modelId="{3979E1B9-4507-413D-A425-D98A4C23757B}" type="presParOf" srcId="{A8084310-A4E1-4A52-A453-72CE998BD236}" destId="{400AD808-BEBC-4EF7-97D8-C979A5F2EB28}" srcOrd="1" destOrd="0" presId="urn:microsoft.com/office/officeart/2005/8/layout/process3"/>
    <dgm:cxn modelId="{4D6282AF-656C-4819-B69D-8B541202622D}" type="presParOf" srcId="{A8084310-A4E1-4A52-A453-72CE998BD236}" destId="{B8209B23-930D-4470-B0B4-26FAF36497DD}"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5809B4D-8420-40CA-AA32-B7BB8DF7C4D5}"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it-IT"/>
        </a:p>
      </dgm:t>
    </dgm:pt>
    <dgm:pt modelId="{B1600039-E51F-4C29-9958-002EA7626C07}">
      <dgm:prSet phldrT="[Testo]"/>
      <dgm:spPr/>
      <dgm:t>
        <a:bodyPr/>
        <a:lstStyle/>
        <a:p>
          <a:r>
            <a:rPr lang="it-IT" dirty="0"/>
            <a:t>1. Unico documento informatico</a:t>
          </a:r>
        </a:p>
      </dgm:t>
    </dgm:pt>
    <dgm:pt modelId="{75EAFAD7-6C7A-4F0C-AEF0-65AAEF635255}" type="parTrans" cxnId="{F942B8DD-DBB7-4350-80BC-D925DE5BEB52}">
      <dgm:prSet/>
      <dgm:spPr/>
      <dgm:t>
        <a:bodyPr/>
        <a:lstStyle/>
        <a:p>
          <a:endParaRPr lang="it-IT"/>
        </a:p>
      </dgm:t>
    </dgm:pt>
    <dgm:pt modelId="{BE51F265-F1E2-4CCA-9AB7-142DF396EC31}" type="sibTrans" cxnId="{F942B8DD-DBB7-4350-80BC-D925DE5BEB52}">
      <dgm:prSet/>
      <dgm:spPr/>
      <dgm:t>
        <a:bodyPr/>
        <a:lstStyle/>
        <a:p>
          <a:endParaRPr lang="it-IT"/>
        </a:p>
      </dgm:t>
    </dgm:pt>
    <dgm:pt modelId="{BDA784D2-5EDA-49DA-B2AB-7866949430CC}">
      <dgm:prSet phldrT="[Testo]"/>
      <dgm:spPr/>
      <dgm:t>
        <a:bodyPr/>
        <a:lstStyle/>
        <a:p>
          <a:r>
            <a:rPr lang="it-IT" dirty="0"/>
            <a:t>2. Documento nativo digitale</a:t>
          </a:r>
        </a:p>
      </dgm:t>
    </dgm:pt>
    <dgm:pt modelId="{22EFA82C-435B-407D-B0BC-7E8BDE75CF30}" type="parTrans" cxnId="{5C2FB88E-087C-4950-897D-2E669DBCA0E8}">
      <dgm:prSet/>
      <dgm:spPr/>
      <dgm:t>
        <a:bodyPr/>
        <a:lstStyle/>
        <a:p>
          <a:endParaRPr lang="it-IT"/>
        </a:p>
      </dgm:t>
    </dgm:pt>
    <dgm:pt modelId="{F1DD1DD3-48E0-43A7-B18F-AF0D5BC677EB}" type="sibTrans" cxnId="{5C2FB88E-087C-4950-897D-2E669DBCA0E8}">
      <dgm:prSet/>
      <dgm:spPr/>
      <dgm:t>
        <a:bodyPr/>
        <a:lstStyle/>
        <a:p>
          <a:endParaRPr lang="it-IT"/>
        </a:p>
      </dgm:t>
    </dgm:pt>
    <dgm:pt modelId="{E3AE416F-A0B9-4B14-91AB-108E69F3A889}">
      <dgm:prSet phldrT="[Testo]"/>
      <dgm:spPr/>
      <dgm:t>
        <a:bodyPr/>
        <a:lstStyle/>
        <a:p>
          <a:r>
            <a:rPr lang="it-IT" dirty="0"/>
            <a:t>3. Firmato digitalmente </a:t>
          </a:r>
        </a:p>
      </dgm:t>
    </dgm:pt>
    <dgm:pt modelId="{0C1C4462-015A-4C06-A35E-88EA69B8C055}" type="parTrans" cxnId="{063D8FB7-6B6D-42EE-AFDF-98DBA60EB243}">
      <dgm:prSet/>
      <dgm:spPr/>
      <dgm:t>
        <a:bodyPr/>
        <a:lstStyle/>
        <a:p>
          <a:endParaRPr lang="it-IT"/>
        </a:p>
      </dgm:t>
    </dgm:pt>
    <dgm:pt modelId="{4B6E29F8-28D8-4401-8BD4-42D275EEE460}" type="sibTrans" cxnId="{063D8FB7-6B6D-42EE-AFDF-98DBA60EB243}">
      <dgm:prSet/>
      <dgm:spPr/>
      <dgm:t>
        <a:bodyPr/>
        <a:lstStyle/>
        <a:p>
          <a:endParaRPr lang="it-IT"/>
        </a:p>
      </dgm:t>
    </dgm:pt>
    <dgm:pt modelId="{AD13F8CF-BC59-4AFD-9471-FC4DDEC5D0CE}" type="pres">
      <dgm:prSet presAssocID="{05809B4D-8420-40CA-AA32-B7BB8DF7C4D5}" presName="Name0" presStyleCnt="0">
        <dgm:presLayoutVars>
          <dgm:dir/>
          <dgm:resizeHandles val="exact"/>
        </dgm:presLayoutVars>
      </dgm:prSet>
      <dgm:spPr/>
    </dgm:pt>
    <dgm:pt modelId="{867E4202-2A02-4EC7-A795-C9D31A4F6544}" type="pres">
      <dgm:prSet presAssocID="{B1600039-E51F-4C29-9958-002EA7626C07}" presName="composite" presStyleCnt="0"/>
      <dgm:spPr/>
    </dgm:pt>
    <dgm:pt modelId="{C33FF9F4-BAB2-4F25-ACEE-45850AFA78C7}" type="pres">
      <dgm:prSet presAssocID="{B1600039-E51F-4C29-9958-002EA7626C07}" presName="rect1" presStyleLbl="trAlignAcc1" presStyleIdx="0" presStyleCnt="3">
        <dgm:presLayoutVars>
          <dgm:bulletEnabled val="1"/>
        </dgm:presLayoutVars>
      </dgm:prSet>
      <dgm:spPr/>
    </dgm:pt>
    <dgm:pt modelId="{3ACA42B3-5312-4A80-BF10-FC18DE01EABE}" type="pres">
      <dgm:prSet presAssocID="{B1600039-E51F-4C29-9958-002EA7626C07}" presName="rect2" presStyleLbl="fgImgPlace1" presStyleIdx="0" presStyleCnt="3"/>
      <dgm:spPr/>
    </dgm:pt>
    <dgm:pt modelId="{8932F976-46A0-4472-BE95-7C33AAC1CAF7}" type="pres">
      <dgm:prSet presAssocID="{BE51F265-F1E2-4CCA-9AB7-142DF396EC31}" presName="sibTrans" presStyleCnt="0"/>
      <dgm:spPr/>
    </dgm:pt>
    <dgm:pt modelId="{B6820EB0-31F9-4466-893F-2B4B71E222DE}" type="pres">
      <dgm:prSet presAssocID="{BDA784D2-5EDA-49DA-B2AB-7866949430CC}" presName="composite" presStyleCnt="0"/>
      <dgm:spPr/>
    </dgm:pt>
    <dgm:pt modelId="{1DF8AF4C-1B4B-4672-B5EA-66F9E0C0E7B0}" type="pres">
      <dgm:prSet presAssocID="{BDA784D2-5EDA-49DA-B2AB-7866949430CC}" presName="rect1" presStyleLbl="trAlignAcc1" presStyleIdx="1" presStyleCnt="3">
        <dgm:presLayoutVars>
          <dgm:bulletEnabled val="1"/>
        </dgm:presLayoutVars>
      </dgm:prSet>
      <dgm:spPr/>
    </dgm:pt>
    <dgm:pt modelId="{CB2A4EA0-A241-4F17-AE07-E1BB54D4EE3A}" type="pres">
      <dgm:prSet presAssocID="{BDA784D2-5EDA-49DA-B2AB-7866949430CC}" presName="rect2" presStyleLbl="fgImgPlace1" presStyleIdx="1"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Laptop"/>
        </a:ext>
      </dgm:extLst>
    </dgm:pt>
    <dgm:pt modelId="{21A04DD6-FE0A-4D00-A605-E9FE7382E8AC}" type="pres">
      <dgm:prSet presAssocID="{F1DD1DD3-48E0-43A7-B18F-AF0D5BC677EB}" presName="sibTrans" presStyleCnt="0"/>
      <dgm:spPr/>
    </dgm:pt>
    <dgm:pt modelId="{6FF2823F-DB5B-460F-A07F-5D58D6CA5DE6}" type="pres">
      <dgm:prSet presAssocID="{E3AE416F-A0B9-4B14-91AB-108E69F3A889}" presName="composite" presStyleCnt="0"/>
      <dgm:spPr/>
    </dgm:pt>
    <dgm:pt modelId="{7C164DC3-8B20-4878-9127-291FD961A1CE}" type="pres">
      <dgm:prSet presAssocID="{E3AE416F-A0B9-4B14-91AB-108E69F3A889}" presName="rect1" presStyleLbl="trAlignAcc1" presStyleIdx="2" presStyleCnt="3">
        <dgm:presLayoutVars>
          <dgm:bulletEnabled val="1"/>
        </dgm:presLayoutVars>
      </dgm:prSet>
      <dgm:spPr/>
    </dgm:pt>
    <dgm:pt modelId="{554F1C8A-2CF5-4F93-8821-F5B15B58D61C}" type="pres">
      <dgm:prSet presAssocID="{E3AE416F-A0B9-4B14-91AB-108E69F3A889}" presName="rect2"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dgm:spPr>
      <dgm:extLst>
        <a:ext uri="{E40237B7-FDA0-4F09-8148-C483321AD2D9}">
          <dgm14:cNvPr xmlns:dgm14="http://schemas.microsoft.com/office/drawing/2010/diagram" id="0" name="" descr="Internet"/>
        </a:ext>
      </dgm:extLst>
    </dgm:pt>
  </dgm:ptLst>
  <dgm:cxnLst>
    <dgm:cxn modelId="{2D0A4517-7F12-43CC-B974-41EDF9666779}" type="presOf" srcId="{05809B4D-8420-40CA-AA32-B7BB8DF7C4D5}" destId="{AD13F8CF-BC59-4AFD-9471-FC4DDEC5D0CE}" srcOrd="0" destOrd="0" presId="urn:microsoft.com/office/officeart/2008/layout/PictureStrips"/>
    <dgm:cxn modelId="{2947F169-E5DD-4E01-B0BC-F1CEA6ADFF66}" type="presOf" srcId="{BDA784D2-5EDA-49DA-B2AB-7866949430CC}" destId="{1DF8AF4C-1B4B-4672-B5EA-66F9E0C0E7B0}" srcOrd="0" destOrd="0" presId="urn:microsoft.com/office/officeart/2008/layout/PictureStrips"/>
    <dgm:cxn modelId="{5C2FB88E-087C-4950-897D-2E669DBCA0E8}" srcId="{05809B4D-8420-40CA-AA32-B7BB8DF7C4D5}" destId="{BDA784D2-5EDA-49DA-B2AB-7866949430CC}" srcOrd="1" destOrd="0" parTransId="{22EFA82C-435B-407D-B0BC-7E8BDE75CF30}" sibTransId="{F1DD1DD3-48E0-43A7-B18F-AF0D5BC677EB}"/>
    <dgm:cxn modelId="{DFF29996-632C-4B29-99F1-397662E6D90E}" type="presOf" srcId="{B1600039-E51F-4C29-9958-002EA7626C07}" destId="{C33FF9F4-BAB2-4F25-ACEE-45850AFA78C7}" srcOrd="0" destOrd="0" presId="urn:microsoft.com/office/officeart/2008/layout/PictureStrips"/>
    <dgm:cxn modelId="{063D8FB7-6B6D-42EE-AFDF-98DBA60EB243}" srcId="{05809B4D-8420-40CA-AA32-B7BB8DF7C4D5}" destId="{E3AE416F-A0B9-4B14-91AB-108E69F3A889}" srcOrd="2" destOrd="0" parTransId="{0C1C4462-015A-4C06-A35E-88EA69B8C055}" sibTransId="{4B6E29F8-28D8-4401-8BD4-42D275EEE460}"/>
    <dgm:cxn modelId="{F942B8DD-DBB7-4350-80BC-D925DE5BEB52}" srcId="{05809B4D-8420-40CA-AA32-B7BB8DF7C4D5}" destId="{B1600039-E51F-4C29-9958-002EA7626C07}" srcOrd="0" destOrd="0" parTransId="{75EAFAD7-6C7A-4F0C-AEF0-65AAEF635255}" sibTransId="{BE51F265-F1E2-4CCA-9AB7-142DF396EC31}"/>
    <dgm:cxn modelId="{3921B2FA-145A-4FEE-973B-029FEE4AD367}" type="presOf" srcId="{E3AE416F-A0B9-4B14-91AB-108E69F3A889}" destId="{7C164DC3-8B20-4878-9127-291FD961A1CE}" srcOrd="0" destOrd="0" presId="urn:microsoft.com/office/officeart/2008/layout/PictureStrips"/>
    <dgm:cxn modelId="{8844AD31-7245-4744-B9AA-B734D28F35E4}" type="presParOf" srcId="{AD13F8CF-BC59-4AFD-9471-FC4DDEC5D0CE}" destId="{867E4202-2A02-4EC7-A795-C9D31A4F6544}" srcOrd="0" destOrd="0" presId="urn:microsoft.com/office/officeart/2008/layout/PictureStrips"/>
    <dgm:cxn modelId="{87DFEC92-F766-41D2-BC17-73A0E415DE77}" type="presParOf" srcId="{867E4202-2A02-4EC7-A795-C9D31A4F6544}" destId="{C33FF9F4-BAB2-4F25-ACEE-45850AFA78C7}" srcOrd="0" destOrd="0" presId="urn:microsoft.com/office/officeart/2008/layout/PictureStrips"/>
    <dgm:cxn modelId="{22574083-3C7E-43E7-B6E0-68BA4EBE1F15}" type="presParOf" srcId="{867E4202-2A02-4EC7-A795-C9D31A4F6544}" destId="{3ACA42B3-5312-4A80-BF10-FC18DE01EABE}" srcOrd="1" destOrd="0" presId="urn:microsoft.com/office/officeart/2008/layout/PictureStrips"/>
    <dgm:cxn modelId="{5DFFD2BE-2E55-4E4C-A38D-AB189B3ED6E6}" type="presParOf" srcId="{AD13F8CF-BC59-4AFD-9471-FC4DDEC5D0CE}" destId="{8932F976-46A0-4472-BE95-7C33AAC1CAF7}" srcOrd="1" destOrd="0" presId="urn:microsoft.com/office/officeart/2008/layout/PictureStrips"/>
    <dgm:cxn modelId="{5D00B799-2BFB-4E6B-8CF1-47E6EEDA6FA8}" type="presParOf" srcId="{AD13F8CF-BC59-4AFD-9471-FC4DDEC5D0CE}" destId="{B6820EB0-31F9-4466-893F-2B4B71E222DE}" srcOrd="2" destOrd="0" presId="urn:microsoft.com/office/officeart/2008/layout/PictureStrips"/>
    <dgm:cxn modelId="{E8598308-47AD-48A8-B0F5-0DD818958A13}" type="presParOf" srcId="{B6820EB0-31F9-4466-893F-2B4B71E222DE}" destId="{1DF8AF4C-1B4B-4672-B5EA-66F9E0C0E7B0}" srcOrd="0" destOrd="0" presId="urn:microsoft.com/office/officeart/2008/layout/PictureStrips"/>
    <dgm:cxn modelId="{2E780985-4E2A-468E-BECC-5DCB2CEE349D}" type="presParOf" srcId="{B6820EB0-31F9-4466-893F-2B4B71E222DE}" destId="{CB2A4EA0-A241-4F17-AE07-E1BB54D4EE3A}" srcOrd="1" destOrd="0" presId="urn:microsoft.com/office/officeart/2008/layout/PictureStrips"/>
    <dgm:cxn modelId="{1D8EFF37-D375-4279-A85D-20DE1270DB14}" type="presParOf" srcId="{AD13F8CF-BC59-4AFD-9471-FC4DDEC5D0CE}" destId="{21A04DD6-FE0A-4D00-A605-E9FE7382E8AC}" srcOrd="3" destOrd="0" presId="urn:microsoft.com/office/officeart/2008/layout/PictureStrips"/>
    <dgm:cxn modelId="{572CCFF3-ACFA-428A-BB32-E22699FB26D5}" type="presParOf" srcId="{AD13F8CF-BC59-4AFD-9471-FC4DDEC5D0CE}" destId="{6FF2823F-DB5B-460F-A07F-5D58D6CA5DE6}" srcOrd="4" destOrd="0" presId="urn:microsoft.com/office/officeart/2008/layout/PictureStrips"/>
    <dgm:cxn modelId="{D364B7E5-7B7B-474D-9BCC-65054992F1C2}" type="presParOf" srcId="{6FF2823F-DB5B-460F-A07F-5D58D6CA5DE6}" destId="{7C164DC3-8B20-4878-9127-291FD961A1CE}" srcOrd="0" destOrd="0" presId="urn:microsoft.com/office/officeart/2008/layout/PictureStrips"/>
    <dgm:cxn modelId="{BBCEDEE8-65DC-4C41-8EEF-14CBC0CD85A1}" type="presParOf" srcId="{6FF2823F-DB5B-460F-A07F-5D58D6CA5DE6}" destId="{554F1C8A-2CF5-4F93-8821-F5B15B58D61C}"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55B00D-BA88-4307-8E0B-3D2B4C597324}">
      <dsp:nvSpPr>
        <dsp:cNvPr id="0" name=""/>
        <dsp:cNvSpPr/>
      </dsp:nvSpPr>
      <dsp:spPr>
        <a:xfrm>
          <a:off x="0" y="0"/>
          <a:ext cx="8128000" cy="106821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it-IT" sz="1800" b="0" i="0" kern="1200" dirty="0">
              <a:solidFill>
                <a:schemeClr val="tx1"/>
              </a:solidFill>
            </a:rPr>
            <a:t>quando la </a:t>
          </a:r>
          <a:r>
            <a:rPr lang="it-IT" sz="1800" b="1" i="0" kern="1200" dirty="0">
              <a:solidFill>
                <a:schemeClr val="tx1"/>
              </a:solidFill>
            </a:rPr>
            <a:t>materia è molto tecnica</a:t>
          </a:r>
          <a:r>
            <a:rPr lang="it-IT" sz="1800" b="0" i="0" kern="1200" dirty="0">
              <a:solidFill>
                <a:schemeClr val="tx1"/>
              </a:solidFill>
            </a:rPr>
            <a:t>: controversia sanitaria, divisione ereditaria o immobiliare, controversia banca cliente basata su anatocismo e superamento del tasso soglia, valutazione di quote societarie, valutazione dell’esecuzione di un appalto edile, ecc</a:t>
          </a:r>
          <a:r>
            <a:rPr lang="it-IT" sz="1800" b="0" i="0" kern="1200" dirty="0"/>
            <a:t>.</a:t>
          </a:r>
          <a:endParaRPr lang="it-IT" sz="1800" kern="1200" dirty="0"/>
        </a:p>
      </dsp:txBody>
      <dsp:txXfrm>
        <a:off x="1732421" y="0"/>
        <a:ext cx="6395578" cy="1068213"/>
      </dsp:txXfrm>
    </dsp:sp>
    <dsp:sp modelId="{E784940D-FA1A-473F-8E55-D23C591A32A8}">
      <dsp:nvSpPr>
        <dsp:cNvPr id="0" name=""/>
        <dsp:cNvSpPr/>
      </dsp:nvSpPr>
      <dsp:spPr>
        <a:xfrm>
          <a:off x="106821" y="106821"/>
          <a:ext cx="1625600" cy="854570"/>
        </a:xfrm>
        <a:prstGeom prst="roundRect">
          <a:avLst>
            <a:gd name="adj" fmla="val 10000"/>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E4CCF4-09E1-4BCE-B35C-0065E7E60402}">
      <dsp:nvSpPr>
        <dsp:cNvPr id="0" name=""/>
        <dsp:cNvSpPr/>
      </dsp:nvSpPr>
      <dsp:spPr>
        <a:xfrm>
          <a:off x="0" y="1175034"/>
          <a:ext cx="8128000" cy="106821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it-IT" sz="1800" b="0" i="0" kern="1200" dirty="0">
              <a:solidFill>
                <a:schemeClr val="tx1"/>
              </a:solidFill>
            </a:rPr>
            <a:t>quando il mediatore, di sua iniziativa o sollecitato dalle parti, ritiene opportuno l’intervento di un tecnico per focalizzare, “</a:t>
          </a:r>
          <a:r>
            <a:rPr lang="it-IT" sz="1800" b="1" i="0" kern="1200" dirty="0">
              <a:solidFill>
                <a:schemeClr val="tx1"/>
              </a:solidFill>
            </a:rPr>
            <a:t>quantificare” punti essenziali della controversia</a:t>
          </a:r>
          <a:endParaRPr lang="it-IT" sz="1800" b="1" kern="1200" dirty="0">
            <a:solidFill>
              <a:schemeClr val="tx1"/>
            </a:solidFill>
          </a:endParaRPr>
        </a:p>
      </dsp:txBody>
      <dsp:txXfrm>
        <a:off x="1732421" y="1175034"/>
        <a:ext cx="6395578" cy="1068213"/>
      </dsp:txXfrm>
    </dsp:sp>
    <dsp:sp modelId="{1FCFF511-D496-4B39-9494-41F5A4ADCB42}">
      <dsp:nvSpPr>
        <dsp:cNvPr id="0" name=""/>
        <dsp:cNvSpPr/>
      </dsp:nvSpPr>
      <dsp:spPr>
        <a:xfrm>
          <a:off x="106821" y="1281855"/>
          <a:ext cx="1625600" cy="854570"/>
        </a:xfrm>
        <a:prstGeom prst="actionButtonForwardNext">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1820675-90A5-42DE-B285-22E99830E3A0}">
      <dsp:nvSpPr>
        <dsp:cNvPr id="0" name=""/>
        <dsp:cNvSpPr/>
      </dsp:nvSpPr>
      <dsp:spPr>
        <a:xfrm>
          <a:off x="0" y="2350068"/>
          <a:ext cx="8128000" cy="106821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it-IT" sz="1800" b="1" kern="1200" dirty="0">
              <a:solidFill>
                <a:schemeClr val="tx1"/>
              </a:solidFill>
            </a:rPr>
            <a:t>quando le parti lo richiedono</a:t>
          </a:r>
        </a:p>
      </dsp:txBody>
      <dsp:txXfrm>
        <a:off x="1732421" y="2350068"/>
        <a:ext cx="6395578" cy="1068213"/>
      </dsp:txXfrm>
    </dsp:sp>
    <dsp:sp modelId="{ABF6C28A-6760-45A5-8ABC-8D02461F2904}">
      <dsp:nvSpPr>
        <dsp:cNvPr id="0" name=""/>
        <dsp:cNvSpPr/>
      </dsp:nvSpPr>
      <dsp:spPr>
        <a:xfrm>
          <a:off x="106821" y="2456890"/>
          <a:ext cx="1625600" cy="854570"/>
        </a:xfrm>
        <a:prstGeom prst="roundRect">
          <a:avLst>
            <a:gd name="adj" fmla="val 10000"/>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50381E-4635-4AB8-9260-044F674CBE68}">
      <dsp:nvSpPr>
        <dsp:cNvPr id="0" name=""/>
        <dsp:cNvSpPr/>
      </dsp:nvSpPr>
      <dsp:spPr>
        <a:xfrm>
          <a:off x="31875" y="275245"/>
          <a:ext cx="6061272" cy="1946438"/>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b="1" kern="1200" dirty="0">
              <a:solidFill>
                <a:schemeClr val="tx1"/>
              </a:solidFill>
            </a:rPr>
            <a:t>1. LA NOMINA</a:t>
          </a:r>
          <a:r>
            <a:rPr lang="it-IT" sz="1400" b="1" kern="1200" dirty="0">
              <a:solidFill>
                <a:schemeClr val="tx1"/>
              </a:solidFill>
            </a:rPr>
            <a:t>:</a:t>
          </a:r>
        </a:p>
        <a:p>
          <a:pPr marL="0" lvl="0" indent="0" algn="l" defTabSz="711200">
            <a:lnSpc>
              <a:spcPct val="90000"/>
            </a:lnSpc>
            <a:spcBef>
              <a:spcPct val="0"/>
            </a:spcBef>
            <a:spcAft>
              <a:spcPct val="35000"/>
            </a:spcAft>
            <a:buNone/>
          </a:pPr>
          <a:r>
            <a:rPr lang="it-IT" sz="1400" kern="1200" dirty="0"/>
            <a:t>La legge parla di nomina dell’Organismo, ma il presupposto è il consenso delle parti. </a:t>
          </a:r>
        </a:p>
        <a:p>
          <a:pPr marL="0" lvl="0" indent="0" algn="l" defTabSz="711200">
            <a:lnSpc>
              <a:spcPct val="90000"/>
            </a:lnSpc>
            <a:spcBef>
              <a:spcPct val="0"/>
            </a:spcBef>
            <a:spcAft>
              <a:spcPct val="35000"/>
            </a:spcAft>
            <a:buNone/>
          </a:pPr>
          <a:r>
            <a:rPr lang="it-IT" sz="1400" kern="1200" dirty="0" err="1"/>
            <a:t>ll</a:t>
          </a:r>
          <a:r>
            <a:rPr lang="it-IT" sz="1400" kern="1200" dirty="0"/>
            <a:t> </a:t>
          </a:r>
          <a:r>
            <a:rPr lang="it-IT" sz="1400" b="0" i="0" kern="1200" dirty="0"/>
            <a:t>mediatore non può imporre la nomina di un consulente tecnico </a:t>
          </a:r>
        </a:p>
        <a:p>
          <a:pPr marL="0" lvl="0" indent="0" algn="l" defTabSz="711200">
            <a:lnSpc>
              <a:spcPct val="90000"/>
            </a:lnSpc>
            <a:spcBef>
              <a:spcPct val="0"/>
            </a:spcBef>
            <a:spcAft>
              <a:spcPct val="35000"/>
            </a:spcAft>
            <a:buNone/>
          </a:pPr>
          <a:r>
            <a:rPr lang="it-IT" sz="1400" b="0" i="0" kern="1200" dirty="0"/>
            <a:t>Scelta del perito: di comune accordo tra le parti o tra i periti di parte o tra una rosa di nomi </a:t>
          </a:r>
        </a:p>
      </dsp:txBody>
      <dsp:txXfrm>
        <a:off x="88884" y="332254"/>
        <a:ext cx="4698221" cy="1832420"/>
      </dsp:txXfrm>
    </dsp:sp>
    <dsp:sp modelId="{C03AE957-A7B0-450D-A377-99D24A70960E}">
      <dsp:nvSpPr>
        <dsp:cNvPr id="0" name=""/>
        <dsp:cNvSpPr/>
      </dsp:nvSpPr>
      <dsp:spPr>
        <a:xfrm>
          <a:off x="44822" y="2781530"/>
          <a:ext cx="5196980" cy="104192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b="1" kern="1200" dirty="0">
              <a:solidFill>
                <a:schemeClr val="tx1"/>
              </a:solidFill>
            </a:rPr>
            <a:t>2. ELENCHI DEL TRIBUNALE:</a:t>
          </a:r>
        </a:p>
        <a:p>
          <a:pPr marL="0" lvl="0" indent="0" algn="l" defTabSz="711200">
            <a:lnSpc>
              <a:spcPct val="90000"/>
            </a:lnSpc>
            <a:spcBef>
              <a:spcPct val="0"/>
            </a:spcBef>
            <a:spcAft>
              <a:spcPct val="35000"/>
            </a:spcAft>
            <a:buNone/>
          </a:pPr>
          <a:r>
            <a:rPr lang="it-IT" sz="1600" b="0" i="0" kern="1200" dirty="0"/>
            <a:t>L'esperto deve essere scelto nell'elenco dei periti del tribunale territorialmente competente. </a:t>
          </a:r>
        </a:p>
      </dsp:txBody>
      <dsp:txXfrm>
        <a:off x="75339" y="2812047"/>
        <a:ext cx="3995268" cy="980887"/>
      </dsp:txXfrm>
    </dsp:sp>
    <dsp:sp modelId="{138D6B4F-EF84-4F89-92BE-0656B199235A}">
      <dsp:nvSpPr>
        <dsp:cNvPr id="0" name=""/>
        <dsp:cNvSpPr/>
      </dsp:nvSpPr>
      <dsp:spPr>
        <a:xfrm>
          <a:off x="26915" y="4294039"/>
          <a:ext cx="9279493" cy="195020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b="1" kern="1200" dirty="0">
              <a:solidFill>
                <a:schemeClr val="tx1"/>
              </a:solidFill>
            </a:rPr>
            <a:t>3. Il COMPENSO: </a:t>
          </a:r>
        </a:p>
        <a:p>
          <a:pPr marL="0" lvl="0" indent="0" algn="l" defTabSz="711200">
            <a:lnSpc>
              <a:spcPct val="90000"/>
            </a:lnSpc>
            <a:spcBef>
              <a:spcPct val="0"/>
            </a:spcBef>
            <a:spcAft>
              <a:spcPct val="35000"/>
            </a:spcAft>
            <a:buNone/>
          </a:pPr>
          <a:r>
            <a:rPr lang="it-IT" sz="1600" kern="1200" dirty="0"/>
            <a:t>il Regolamento dell’organismo stabilisce le modalità del compenso all’esperto. </a:t>
          </a:r>
        </a:p>
        <a:p>
          <a:pPr marL="0" lvl="0" indent="0" algn="l" defTabSz="711200">
            <a:lnSpc>
              <a:spcPct val="90000"/>
            </a:lnSpc>
            <a:spcBef>
              <a:spcPct val="0"/>
            </a:spcBef>
            <a:spcAft>
              <a:spcPct val="35000"/>
            </a:spcAft>
            <a:buNone/>
          </a:pPr>
          <a:r>
            <a:rPr lang="it-IT" sz="1600" kern="1200" dirty="0"/>
            <a:t>Il pagamento del compenso è solidale in capo alle parti</a:t>
          </a:r>
        </a:p>
      </dsp:txBody>
      <dsp:txXfrm>
        <a:off x="84035" y="4351159"/>
        <a:ext cx="7128509" cy="1835965"/>
      </dsp:txXfrm>
    </dsp:sp>
    <dsp:sp modelId="{0FF69D5A-4701-464A-BC70-CDC93A20BEE6}">
      <dsp:nvSpPr>
        <dsp:cNvPr id="0" name=""/>
        <dsp:cNvSpPr/>
      </dsp:nvSpPr>
      <dsp:spPr>
        <a:xfrm>
          <a:off x="3410383" y="2020687"/>
          <a:ext cx="593136" cy="958501"/>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it-IT" sz="3600" kern="1200"/>
        </a:p>
      </dsp:txBody>
      <dsp:txXfrm>
        <a:off x="3543839" y="2020687"/>
        <a:ext cx="326224" cy="811700"/>
      </dsp:txXfrm>
    </dsp:sp>
    <dsp:sp modelId="{B1852792-6F9F-418C-8638-D4462846B6D1}">
      <dsp:nvSpPr>
        <dsp:cNvPr id="0" name=""/>
        <dsp:cNvSpPr/>
      </dsp:nvSpPr>
      <dsp:spPr>
        <a:xfrm>
          <a:off x="4544383" y="3621342"/>
          <a:ext cx="658858" cy="899479"/>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it-IT" sz="3600" kern="1200"/>
        </a:p>
      </dsp:txBody>
      <dsp:txXfrm>
        <a:off x="4692626" y="3621342"/>
        <a:ext cx="362372" cy="7364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CD1694-F943-427B-973A-7860782AD110}">
      <dsp:nvSpPr>
        <dsp:cNvPr id="0" name=""/>
        <dsp:cNvSpPr/>
      </dsp:nvSpPr>
      <dsp:spPr>
        <a:xfrm>
          <a:off x="2864328" y="1783229"/>
          <a:ext cx="1574976" cy="749545"/>
        </a:xfrm>
        <a:custGeom>
          <a:avLst/>
          <a:gdLst/>
          <a:ahLst/>
          <a:cxnLst/>
          <a:rect l="0" t="0" r="0" b="0"/>
          <a:pathLst>
            <a:path>
              <a:moveTo>
                <a:pt x="0" y="0"/>
              </a:moveTo>
              <a:lnTo>
                <a:pt x="0" y="510793"/>
              </a:lnTo>
              <a:lnTo>
                <a:pt x="1574976" y="510793"/>
              </a:lnTo>
              <a:lnTo>
                <a:pt x="1574976" y="74954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95A77A-29A2-4E09-8BBE-84D57669E38E}">
      <dsp:nvSpPr>
        <dsp:cNvPr id="0" name=""/>
        <dsp:cNvSpPr/>
      </dsp:nvSpPr>
      <dsp:spPr>
        <a:xfrm>
          <a:off x="1289351" y="1783229"/>
          <a:ext cx="1574976" cy="749545"/>
        </a:xfrm>
        <a:custGeom>
          <a:avLst/>
          <a:gdLst/>
          <a:ahLst/>
          <a:cxnLst/>
          <a:rect l="0" t="0" r="0" b="0"/>
          <a:pathLst>
            <a:path>
              <a:moveTo>
                <a:pt x="1574976" y="0"/>
              </a:moveTo>
              <a:lnTo>
                <a:pt x="1574976" y="510793"/>
              </a:lnTo>
              <a:lnTo>
                <a:pt x="0" y="510793"/>
              </a:lnTo>
              <a:lnTo>
                <a:pt x="0" y="74954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5A309C-BA4B-40EB-BA9B-F7F3B74D40CC}">
      <dsp:nvSpPr>
        <dsp:cNvPr id="0" name=""/>
        <dsp:cNvSpPr/>
      </dsp:nvSpPr>
      <dsp:spPr>
        <a:xfrm>
          <a:off x="1575710" y="146685"/>
          <a:ext cx="2577234" cy="163654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647E3B-3F70-4E6F-82A9-463BD2D9BCBB}">
      <dsp:nvSpPr>
        <dsp:cNvPr id="0" name=""/>
        <dsp:cNvSpPr/>
      </dsp:nvSpPr>
      <dsp:spPr>
        <a:xfrm>
          <a:off x="1862070" y="418727"/>
          <a:ext cx="2577234" cy="163654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b="1" u="sng" kern="1200" dirty="0"/>
            <a:t>DUE ORIENTAMENTI</a:t>
          </a:r>
        </a:p>
      </dsp:txBody>
      <dsp:txXfrm>
        <a:off x="1910003" y="466660"/>
        <a:ext cx="2481368" cy="1540677"/>
      </dsp:txXfrm>
    </dsp:sp>
    <dsp:sp modelId="{441647AD-BCC2-4139-BBE8-D21B009409F1}">
      <dsp:nvSpPr>
        <dsp:cNvPr id="0" name=""/>
        <dsp:cNvSpPr/>
      </dsp:nvSpPr>
      <dsp:spPr>
        <a:xfrm>
          <a:off x="734" y="2532775"/>
          <a:ext cx="2577234" cy="163654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68263A-310F-4122-BD93-11C1BE87C47F}">
      <dsp:nvSpPr>
        <dsp:cNvPr id="0" name=""/>
        <dsp:cNvSpPr/>
      </dsp:nvSpPr>
      <dsp:spPr>
        <a:xfrm>
          <a:off x="287093" y="2804817"/>
          <a:ext cx="2577234" cy="163654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t>La CTM è una dichiarazione di scienza i cui effetti possono/debbono </a:t>
          </a:r>
          <a:r>
            <a:rPr lang="it-IT" sz="1800" kern="1200" dirty="0">
              <a:ln>
                <a:solidFill>
                  <a:schemeClr val="accent1"/>
                </a:solidFill>
              </a:ln>
              <a:solidFill>
                <a:schemeClr val="accent1"/>
              </a:solidFill>
            </a:rPr>
            <a:t>rimanere riservati</a:t>
          </a:r>
          <a:r>
            <a:rPr lang="it-IT" sz="1800" kern="1200" dirty="0"/>
            <a:t> nella mediazione</a:t>
          </a:r>
        </a:p>
      </dsp:txBody>
      <dsp:txXfrm>
        <a:off x="335026" y="2852750"/>
        <a:ext cx="2481368" cy="1540677"/>
      </dsp:txXfrm>
    </dsp:sp>
    <dsp:sp modelId="{915FD41F-29D2-49E9-AF1F-4FEC7596A552}">
      <dsp:nvSpPr>
        <dsp:cNvPr id="0" name=""/>
        <dsp:cNvSpPr/>
      </dsp:nvSpPr>
      <dsp:spPr>
        <a:xfrm>
          <a:off x="3150687" y="2532775"/>
          <a:ext cx="2577234" cy="163654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3B0D53-5423-4940-97C5-62D9DF6D2497}">
      <dsp:nvSpPr>
        <dsp:cNvPr id="0" name=""/>
        <dsp:cNvSpPr/>
      </dsp:nvSpPr>
      <dsp:spPr>
        <a:xfrm>
          <a:off x="3437047" y="2804817"/>
          <a:ext cx="2577234" cy="163654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t>La CTM è un documento che </a:t>
          </a:r>
          <a:r>
            <a:rPr lang="it-IT" sz="1800" kern="1200" dirty="0">
              <a:ln>
                <a:solidFill>
                  <a:schemeClr val="accent1"/>
                </a:solidFill>
              </a:ln>
              <a:solidFill>
                <a:schemeClr val="accent1"/>
              </a:solidFill>
            </a:rPr>
            <a:t>può essere esibito </a:t>
          </a:r>
          <a:r>
            <a:rPr lang="it-IT" sz="1800" kern="1200" dirty="0">
              <a:solidFill>
                <a:schemeClr val="tx1"/>
              </a:solidFill>
            </a:rPr>
            <a:t>nel successivo giudizio</a:t>
          </a:r>
        </a:p>
      </dsp:txBody>
      <dsp:txXfrm>
        <a:off x="3484980" y="2852750"/>
        <a:ext cx="2481368" cy="15406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78A102-7F91-4DEA-94DA-B03532F3590F}">
      <dsp:nvSpPr>
        <dsp:cNvPr id="0" name=""/>
        <dsp:cNvSpPr/>
      </dsp:nvSpPr>
      <dsp:spPr>
        <a:xfrm>
          <a:off x="1549613" y="967288"/>
          <a:ext cx="2902123" cy="932124"/>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ctr" defTabSz="1066800">
            <a:lnSpc>
              <a:spcPct val="90000"/>
            </a:lnSpc>
            <a:spcBef>
              <a:spcPct val="0"/>
            </a:spcBef>
            <a:spcAft>
              <a:spcPct val="35000"/>
            </a:spcAft>
            <a:buNone/>
          </a:pPr>
          <a:r>
            <a:rPr lang="it-IT" sz="2400" b="1" kern="1200" dirty="0"/>
            <a:t>CTM è riservata e inutilizzabile</a:t>
          </a:r>
        </a:p>
      </dsp:txBody>
      <dsp:txXfrm>
        <a:off x="2013953" y="967288"/>
        <a:ext cx="2437783" cy="932124"/>
      </dsp:txXfrm>
    </dsp:sp>
    <dsp:sp modelId="{E619D714-1F89-4375-BAE4-FAE2444326FE}">
      <dsp:nvSpPr>
        <dsp:cNvPr id="0" name=""/>
        <dsp:cNvSpPr/>
      </dsp:nvSpPr>
      <dsp:spPr>
        <a:xfrm>
          <a:off x="1549613" y="1899413"/>
          <a:ext cx="2902123" cy="3477204"/>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just" defTabSz="711200">
            <a:lnSpc>
              <a:spcPct val="90000"/>
            </a:lnSpc>
            <a:spcBef>
              <a:spcPct val="0"/>
            </a:spcBef>
            <a:spcAft>
              <a:spcPct val="35000"/>
            </a:spcAft>
            <a:buNone/>
          </a:pPr>
          <a:r>
            <a:rPr lang="it-IT" sz="1600" kern="1200" dirty="0"/>
            <a:t>- la mediazione è una procedura basata sulla </a:t>
          </a:r>
          <a:r>
            <a:rPr lang="it-IT" sz="1600" u="sng" kern="1200" dirty="0"/>
            <a:t>riservatezza assoluta</a:t>
          </a:r>
        </a:p>
        <a:p>
          <a:pPr marL="0" lvl="0" indent="0" algn="just" defTabSz="711200">
            <a:lnSpc>
              <a:spcPct val="90000"/>
            </a:lnSpc>
            <a:spcBef>
              <a:spcPct val="0"/>
            </a:spcBef>
            <a:spcAft>
              <a:spcPct val="35000"/>
            </a:spcAft>
            <a:buNone/>
          </a:pPr>
          <a:r>
            <a:rPr lang="it-IT" sz="1600" kern="1200" dirty="0"/>
            <a:t>- tutte le dichiarazioni rese e i documenti acquisiti in </a:t>
          </a:r>
          <a:r>
            <a:rPr lang="it-IT" sz="1600" u="sng" kern="1200" dirty="0"/>
            <a:t>mediazione non possono essere acquisiti fuori dalla stessa</a:t>
          </a:r>
          <a:r>
            <a:rPr lang="it-IT" sz="1600" kern="1200" dirty="0"/>
            <a:t> </a:t>
          </a:r>
        </a:p>
        <a:p>
          <a:pPr marL="0" lvl="0" indent="0" algn="just" defTabSz="711200">
            <a:lnSpc>
              <a:spcPct val="90000"/>
            </a:lnSpc>
            <a:spcBef>
              <a:spcPct val="0"/>
            </a:spcBef>
            <a:spcAft>
              <a:spcPct val="35000"/>
            </a:spcAft>
            <a:buNone/>
          </a:pPr>
          <a:r>
            <a:rPr lang="it-IT" sz="1600" kern="1200" dirty="0"/>
            <a:t>- </a:t>
          </a:r>
          <a:r>
            <a:rPr lang="it-IT" sz="1600" u="sng" kern="1200" dirty="0"/>
            <a:t>anche il perito è soggetto alla riservatezza</a:t>
          </a:r>
          <a:r>
            <a:rPr lang="it-IT" sz="1600" u="none" kern="1200" dirty="0"/>
            <a:t> </a:t>
          </a:r>
          <a:r>
            <a:rPr lang="it-IT" sz="1600" kern="1200" dirty="0"/>
            <a:t>sebbene soggetto terzo </a:t>
          </a:r>
        </a:p>
        <a:p>
          <a:pPr marL="0" lvl="0" indent="0" algn="just" defTabSz="711200">
            <a:lnSpc>
              <a:spcPct val="90000"/>
            </a:lnSpc>
            <a:spcBef>
              <a:spcPct val="0"/>
            </a:spcBef>
            <a:spcAft>
              <a:spcPct val="35000"/>
            </a:spcAft>
            <a:buNone/>
          </a:pPr>
          <a:r>
            <a:rPr lang="it-IT" sz="1600" kern="1200" dirty="0"/>
            <a:t>- solo il </a:t>
          </a:r>
          <a:r>
            <a:rPr lang="it-IT" sz="1600" u="sng" kern="1200" dirty="0"/>
            <a:t>consenso</a:t>
          </a:r>
          <a:r>
            <a:rPr lang="it-IT" sz="1600" kern="1200" dirty="0"/>
            <a:t> delle parti può far venire meno la riservatezza</a:t>
          </a:r>
        </a:p>
      </dsp:txBody>
      <dsp:txXfrm>
        <a:off x="2013953" y="1899413"/>
        <a:ext cx="2437783" cy="3477204"/>
      </dsp:txXfrm>
    </dsp:sp>
    <dsp:sp modelId="{65F8B8CB-20A1-43D1-84CC-3AD90D0EBD63}">
      <dsp:nvSpPr>
        <dsp:cNvPr id="0" name=""/>
        <dsp:cNvSpPr/>
      </dsp:nvSpPr>
      <dsp:spPr>
        <a:xfrm>
          <a:off x="1814" y="193389"/>
          <a:ext cx="1934748" cy="1934748"/>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it-IT" sz="3600" kern="1200" dirty="0"/>
            <a:t>1. Tesi</a:t>
          </a:r>
        </a:p>
      </dsp:txBody>
      <dsp:txXfrm>
        <a:off x="285151" y="476726"/>
        <a:ext cx="1368074" cy="1368074"/>
      </dsp:txXfrm>
    </dsp:sp>
    <dsp:sp modelId="{C6CD90DB-7CA5-48A1-8F9D-A586888A1AFB}">
      <dsp:nvSpPr>
        <dsp:cNvPr id="0" name=""/>
        <dsp:cNvSpPr/>
      </dsp:nvSpPr>
      <dsp:spPr>
        <a:xfrm>
          <a:off x="6386486" y="967288"/>
          <a:ext cx="2902123" cy="1388005"/>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ctr" defTabSz="1066800">
            <a:lnSpc>
              <a:spcPct val="90000"/>
            </a:lnSpc>
            <a:spcBef>
              <a:spcPct val="0"/>
            </a:spcBef>
            <a:spcAft>
              <a:spcPct val="35000"/>
            </a:spcAft>
            <a:buNone/>
          </a:pPr>
          <a:r>
            <a:rPr lang="it-IT" sz="2400" b="1" kern="1200" dirty="0"/>
            <a:t>CTM è utilizzabile e producibile in giudizio</a:t>
          </a:r>
        </a:p>
      </dsp:txBody>
      <dsp:txXfrm>
        <a:off x="6850825" y="967288"/>
        <a:ext cx="2437783" cy="1388005"/>
      </dsp:txXfrm>
    </dsp:sp>
    <dsp:sp modelId="{657EC892-A03C-450F-A9F7-077E78343919}">
      <dsp:nvSpPr>
        <dsp:cNvPr id="0" name=""/>
        <dsp:cNvSpPr/>
      </dsp:nvSpPr>
      <dsp:spPr>
        <a:xfrm>
          <a:off x="6386486" y="2355294"/>
          <a:ext cx="2902123" cy="3041010"/>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just" defTabSz="711200">
            <a:lnSpc>
              <a:spcPct val="90000"/>
            </a:lnSpc>
            <a:spcBef>
              <a:spcPct val="0"/>
            </a:spcBef>
            <a:spcAft>
              <a:spcPct val="35000"/>
            </a:spcAft>
            <a:buNone/>
          </a:pPr>
          <a:r>
            <a:rPr lang="it-IT" sz="1600" kern="1200" dirty="0"/>
            <a:t>- la riservatezza copre </a:t>
          </a:r>
          <a:r>
            <a:rPr lang="it-IT" sz="1600" u="sng" kern="1200" dirty="0"/>
            <a:t>solo le dichiarazioni rese dalle parti e non i documenti</a:t>
          </a:r>
        </a:p>
        <a:p>
          <a:pPr marL="0" lvl="0" indent="0" algn="just" defTabSz="711200">
            <a:lnSpc>
              <a:spcPct val="90000"/>
            </a:lnSpc>
            <a:spcBef>
              <a:spcPct val="0"/>
            </a:spcBef>
            <a:spcAft>
              <a:spcPct val="35000"/>
            </a:spcAft>
            <a:buNone/>
          </a:pPr>
          <a:r>
            <a:rPr lang="it-IT" sz="1600" kern="1200" dirty="0"/>
            <a:t>- la CTM è una </a:t>
          </a:r>
          <a:r>
            <a:rPr lang="it-IT" sz="1600" u="sng" kern="1200" dirty="0"/>
            <a:t>prova atipica e va liberamente apprezzata</a:t>
          </a:r>
          <a:r>
            <a:rPr lang="it-IT" sz="1600" kern="1200" dirty="0"/>
            <a:t> dal giudice non avendo lo stesso valore ed efficacia di una CTU</a:t>
          </a:r>
        </a:p>
        <a:p>
          <a:pPr marL="0" lvl="0" indent="0" algn="just" defTabSz="711200">
            <a:lnSpc>
              <a:spcPct val="90000"/>
            </a:lnSpc>
            <a:spcBef>
              <a:spcPct val="0"/>
            </a:spcBef>
            <a:spcAft>
              <a:spcPct val="35000"/>
            </a:spcAft>
            <a:buNone/>
          </a:pPr>
          <a:r>
            <a:rPr lang="it-IT" sz="1600" kern="1200" dirty="0"/>
            <a:t>- il giudice valuta solamente se la CTM ha rispettato il </a:t>
          </a:r>
          <a:r>
            <a:rPr lang="it-IT" sz="1600" u="sng" kern="1200" dirty="0"/>
            <a:t>principio del contraddittorio</a:t>
          </a:r>
        </a:p>
      </dsp:txBody>
      <dsp:txXfrm>
        <a:off x="6850825" y="2355294"/>
        <a:ext cx="2437783" cy="3041010"/>
      </dsp:txXfrm>
    </dsp:sp>
    <dsp:sp modelId="{6F371AE4-1F89-4881-8C52-3C0BEF5ED65C}">
      <dsp:nvSpPr>
        <dsp:cNvPr id="0" name=""/>
        <dsp:cNvSpPr/>
      </dsp:nvSpPr>
      <dsp:spPr>
        <a:xfrm>
          <a:off x="4838686" y="193389"/>
          <a:ext cx="1934748" cy="1934748"/>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it-IT" sz="3600" kern="1200" dirty="0"/>
            <a:t>2. Tesi</a:t>
          </a:r>
        </a:p>
      </dsp:txBody>
      <dsp:txXfrm>
        <a:off x="5122023" y="476726"/>
        <a:ext cx="1368074" cy="13680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EE9B06-0527-4BCC-8AAB-D481AEDDFDC6}">
      <dsp:nvSpPr>
        <dsp:cNvPr id="0" name=""/>
        <dsp:cNvSpPr/>
      </dsp:nvSpPr>
      <dsp:spPr>
        <a:xfrm>
          <a:off x="47" y="108640"/>
          <a:ext cx="4542045" cy="8064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it-IT" sz="2800" kern="1200" dirty="0"/>
            <a:t>Interna</a:t>
          </a:r>
        </a:p>
      </dsp:txBody>
      <dsp:txXfrm>
        <a:off x="47" y="108640"/>
        <a:ext cx="4542045" cy="806400"/>
      </dsp:txXfrm>
    </dsp:sp>
    <dsp:sp modelId="{C92EDE97-A94F-4994-803A-A72C0ABC8859}">
      <dsp:nvSpPr>
        <dsp:cNvPr id="0" name=""/>
        <dsp:cNvSpPr/>
      </dsp:nvSpPr>
      <dsp:spPr>
        <a:xfrm>
          <a:off x="47" y="915040"/>
          <a:ext cx="4542045" cy="3554774"/>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it-IT" sz="2800" kern="1200" dirty="0"/>
            <a:t>Riservatezza delle sessioni separate salvo deroga espressa della parte</a:t>
          </a:r>
        </a:p>
      </dsp:txBody>
      <dsp:txXfrm>
        <a:off x="47" y="915040"/>
        <a:ext cx="4542045" cy="3554774"/>
      </dsp:txXfrm>
    </dsp:sp>
    <dsp:sp modelId="{4F78404A-975A-4819-B091-9967FA855E65}">
      <dsp:nvSpPr>
        <dsp:cNvPr id="0" name=""/>
        <dsp:cNvSpPr/>
      </dsp:nvSpPr>
      <dsp:spPr>
        <a:xfrm>
          <a:off x="5177979" y="108640"/>
          <a:ext cx="4542045" cy="8064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it-IT" sz="2800" kern="1200" dirty="0"/>
            <a:t>Esterna</a:t>
          </a:r>
        </a:p>
      </dsp:txBody>
      <dsp:txXfrm>
        <a:off x="5177979" y="108640"/>
        <a:ext cx="4542045" cy="806400"/>
      </dsp:txXfrm>
    </dsp:sp>
    <dsp:sp modelId="{1E46EB9B-64A2-42F1-AF8C-55F06AF74C55}">
      <dsp:nvSpPr>
        <dsp:cNvPr id="0" name=""/>
        <dsp:cNvSpPr/>
      </dsp:nvSpPr>
      <dsp:spPr>
        <a:xfrm>
          <a:off x="5177979" y="960398"/>
          <a:ext cx="4542045" cy="3554774"/>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it-IT" sz="2800" kern="1200" dirty="0"/>
            <a:t>L’obbligo di riserbo attiene non soltanto all’attività svolta durante la procedura di mediazione, ma, come noto, permane e si proietta anche in sede giudiziale nel caso in cui il tentativo di conciliazione risultasse negativo.</a:t>
          </a:r>
        </a:p>
      </dsp:txBody>
      <dsp:txXfrm>
        <a:off x="5177979" y="960398"/>
        <a:ext cx="4542045" cy="35547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4B3B42-6568-45B5-984A-D591FCF2B5F3}">
      <dsp:nvSpPr>
        <dsp:cNvPr id="0" name=""/>
        <dsp:cNvSpPr/>
      </dsp:nvSpPr>
      <dsp:spPr>
        <a:xfrm>
          <a:off x="4164" y="134922"/>
          <a:ext cx="3575004" cy="64800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it-IT" sz="1500" b="1" kern="1200" dirty="0"/>
            <a:t>ART. 9 ANTE CARTABIA</a:t>
          </a:r>
        </a:p>
      </dsp:txBody>
      <dsp:txXfrm>
        <a:off x="4164" y="134922"/>
        <a:ext cx="3575004" cy="432000"/>
      </dsp:txXfrm>
    </dsp:sp>
    <dsp:sp modelId="{F8DAE636-974B-4192-BDA1-79BDA6E8FF6B}">
      <dsp:nvSpPr>
        <dsp:cNvPr id="0" name=""/>
        <dsp:cNvSpPr/>
      </dsp:nvSpPr>
      <dsp:spPr>
        <a:xfrm>
          <a:off x="736394" y="566922"/>
          <a:ext cx="3575004" cy="388800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it-IT" sz="15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Chiunque presta   la   propria   opera   o   il   proprio   servizio dell’organismo o comunque nell’ambito del procedimento di mediazione è tenuto all’obbligo di  riservatezza  rispetto  alle  dichiarazioni  rese  e  alle  informazioni  acquisite durante il procedimento medesimo.</a:t>
          </a:r>
          <a:endParaRPr lang="it-IT" sz="1500" kern="1200" dirty="0"/>
        </a:p>
        <a:p>
          <a:pPr marL="114300" lvl="1" indent="-114300" algn="l" defTabSz="666750">
            <a:lnSpc>
              <a:spcPct val="90000"/>
            </a:lnSpc>
            <a:spcBef>
              <a:spcPct val="0"/>
            </a:spcBef>
            <a:spcAft>
              <a:spcPct val="15000"/>
            </a:spcAft>
            <a:buChar char="•"/>
          </a:pPr>
          <a:r>
            <a:rPr lang="it-IT" sz="15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Rispetto alle dichiarazioni rese e alle informazioni acquisite nel corso delle sessioni separate  e  salvo  consenso  della  parte  dichiarante  o  dalla  quale provengono  le  informazioni,  il  mediatore  è  altresì  tenuto  alla  riservatezza  nei confronti delle </a:t>
          </a:r>
          <a:r>
            <a:rPr lang="it-IT" sz="15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altre parti</a:t>
          </a:r>
          <a:endParaRPr lang="it-IT" sz="15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841102" y="671630"/>
        <a:ext cx="3365588" cy="3678584"/>
      </dsp:txXfrm>
    </dsp:sp>
    <dsp:sp modelId="{80F6F78E-10C5-43D8-AC5A-B72B27575E42}">
      <dsp:nvSpPr>
        <dsp:cNvPr id="0" name=""/>
        <dsp:cNvSpPr/>
      </dsp:nvSpPr>
      <dsp:spPr>
        <a:xfrm>
          <a:off x="4833821" y="1797006"/>
          <a:ext cx="1148950" cy="890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it-IT" sz="1200" kern="1200"/>
        </a:p>
      </dsp:txBody>
      <dsp:txXfrm>
        <a:off x="4833821" y="1975020"/>
        <a:ext cx="881928" cy="534044"/>
      </dsp:txXfrm>
    </dsp:sp>
    <dsp:sp modelId="{400AD808-BEBC-4EF7-97D8-C979A5F2EB28}">
      <dsp:nvSpPr>
        <dsp:cNvPr id="0" name=""/>
        <dsp:cNvSpPr/>
      </dsp:nvSpPr>
      <dsp:spPr>
        <a:xfrm>
          <a:off x="5747000" y="134922"/>
          <a:ext cx="3575004" cy="64800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57150" numCol="1" spcCol="1270" anchor="t" anchorCtr="0">
          <a:noAutofit/>
        </a:bodyPr>
        <a:lstStyle/>
        <a:p>
          <a:pPr marL="0" lvl="0" indent="0" algn="l" defTabSz="666750">
            <a:lnSpc>
              <a:spcPct val="90000"/>
            </a:lnSpc>
            <a:spcBef>
              <a:spcPct val="0"/>
            </a:spcBef>
            <a:spcAft>
              <a:spcPct val="35000"/>
            </a:spcAft>
            <a:buNone/>
          </a:pPr>
          <a:r>
            <a:rPr lang="it-IT" sz="1500" b="1" kern="1200" dirty="0"/>
            <a:t>ART. 9 POST CARTABIA</a:t>
          </a:r>
        </a:p>
      </dsp:txBody>
      <dsp:txXfrm>
        <a:off x="5747000" y="134922"/>
        <a:ext cx="3575004" cy="432000"/>
      </dsp:txXfrm>
    </dsp:sp>
    <dsp:sp modelId="{B8209B23-930D-4470-B0B4-26FAF36497DD}">
      <dsp:nvSpPr>
        <dsp:cNvPr id="0" name=""/>
        <dsp:cNvSpPr/>
      </dsp:nvSpPr>
      <dsp:spPr>
        <a:xfrm>
          <a:off x="6479230" y="566922"/>
          <a:ext cx="3575004" cy="388800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it-IT" sz="15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Chiunque presta   la   propria   opera   o   il   proprio   servizio dell’organismo </a:t>
          </a:r>
          <a:r>
            <a:rPr lang="it-IT" sz="1500" b="1" u="sng"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 partecipa </a:t>
          </a:r>
          <a:r>
            <a:rPr lang="it-IT" sz="15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al procedimento di mediazione è tenuto all’obbligo di  riservatezza  rispetto  alle  dichiarazioni  rese  e  alle  informazioni  acquisite durante il procedimento medesimo.</a:t>
          </a:r>
          <a:endParaRPr lang="it-IT" sz="1500" kern="1200" dirty="0"/>
        </a:p>
        <a:p>
          <a:pPr marL="114300" lvl="1" indent="-114300" algn="l" defTabSz="666750">
            <a:lnSpc>
              <a:spcPct val="90000"/>
            </a:lnSpc>
            <a:spcBef>
              <a:spcPct val="0"/>
            </a:spcBef>
            <a:spcAft>
              <a:spcPct val="15000"/>
            </a:spcAft>
            <a:buChar char="•"/>
          </a:pPr>
          <a:r>
            <a:rPr lang="it-IT" sz="15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Rispetto alle dichiarazioni rese e alle informazioni acquisite nel corso delle sessioni separate  e  salvo  consenso  della  parte  dichiarante  o  dalla  quale provengono  le  informazioni,  il  mediatore  è  altresì  tenuto  alla  riservatezza  nei confronti delle altre parti.</a:t>
          </a:r>
          <a:endParaRPr lang="it-IT" sz="1500" kern="1200" dirty="0">
            <a:effectLst/>
            <a:latin typeface="Calibri" panose="020F0502020204030204" pitchFamily="34" charset="0"/>
            <a:ea typeface="Calibri" panose="020F0502020204030204" pitchFamily="34" charset="0"/>
            <a:cs typeface="Times New Roman" panose="02020603050405020304" pitchFamily="18" charset="0"/>
          </a:endParaRPr>
        </a:p>
      </dsp:txBody>
      <dsp:txXfrm>
        <a:off x="6583938" y="671630"/>
        <a:ext cx="3365588" cy="367858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3FF9F4-BAB2-4F25-ACEE-45850AFA78C7}">
      <dsp:nvSpPr>
        <dsp:cNvPr id="0" name=""/>
        <dsp:cNvSpPr/>
      </dsp:nvSpPr>
      <dsp:spPr>
        <a:xfrm>
          <a:off x="1065876" y="228298"/>
          <a:ext cx="2736844" cy="855263"/>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299" tIns="80010" rIns="80010" bIns="80010" numCol="1" spcCol="1270" anchor="ctr" anchorCtr="0">
          <a:noAutofit/>
        </a:bodyPr>
        <a:lstStyle/>
        <a:p>
          <a:pPr marL="0" lvl="0" indent="0" algn="l" defTabSz="933450">
            <a:lnSpc>
              <a:spcPct val="90000"/>
            </a:lnSpc>
            <a:spcBef>
              <a:spcPct val="0"/>
            </a:spcBef>
            <a:spcAft>
              <a:spcPct val="35000"/>
            </a:spcAft>
            <a:buNone/>
          </a:pPr>
          <a:r>
            <a:rPr lang="it-IT" sz="2100" kern="1200" dirty="0"/>
            <a:t>1. Unico documento informatico</a:t>
          </a:r>
        </a:p>
      </dsp:txBody>
      <dsp:txXfrm>
        <a:off x="1065876" y="228298"/>
        <a:ext cx="2736844" cy="855263"/>
      </dsp:txXfrm>
    </dsp:sp>
    <dsp:sp modelId="{3ACA42B3-5312-4A80-BF10-FC18DE01EABE}">
      <dsp:nvSpPr>
        <dsp:cNvPr id="0" name=""/>
        <dsp:cNvSpPr/>
      </dsp:nvSpPr>
      <dsp:spPr>
        <a:xfrm>
          <a:off x="951841" y="104760"/>
          <a:ext cx="598684" cy="898027"/>
        </a:xfrm>
        <a:prstGeom prst="rect">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F8AF4C-1B4B-4672-B5EA-66F9E0C0E7B0}">
      <dsp:nvSpPr>
        <dsp:cNvPr id="0" name=""/>
        <dsp:cNvSpPr/>
      </dsp:nvSpPr>
      <dsp:spPr>
        <a:xfrm>
          <a:off x="1065876" y="1304980"/>
          <a:ext cx="2736844" cy="855263"/>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299" tIns="80010" rIns="80010" bIns="80010" numCol="1" spcCol="1270" anchor="ctr" anchorCtr="0">
          <a:noAutofit/>
        </a:bodyPr>
        <a:lstStyle/>
        <a:p>
          <a:pPr marL="0" lvl="0" indent="0" algn="l" defTabSz="933450">
            <a:lnSpc>
              <a:spcPct val="90000"/>
            </a:lnSpc>
            <a:spcBef>
              <a:spcPct val="0"/>
            </a:spcBef>
            <a:spcAft>
              <a:spcPct val="35000"/>
            </a:spcAft>
            <a:buNone/>
          </a:pPr>
          <a:r>
            <a:rPr lang="it-IT" sz="2100" kern="1200" dirty="0"/>
            <a:t>2. Documento nativo digitale</a:t>
          </a:r>
        </a:p>
      </dsp:txBody>
      <dsp:txXfrm>
        <a:off x="1065876" y="1304980"/>
        <a:ext cx="2736844" cy="855263"/>
      </dsp:txXfrm>
    </dsp:sp>
    <dsp:sp modelId="{CB2A4EA0-A241-4F17-AE07-E1BB54D4EE3A}">
      <dsp:nvSpPr>
        <dsp:cNvPr id="0" name=""/>
        <dsp:cNvSpPr/>
      </dsp:nvSpPr>
      <dsp:spPr>
        <a:xfrm>
          <a:off x="951841" y="1181442"/>
          <a:ext cx="598684" cy="89802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25000" r="-25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164DC3-8B20-4878-9127-291FD961A1CE}">
      <dsp:nvSpPr>
        <dsp:cNvPr id="0" name=""/>
        <dsp:cNvSpPr/>
      </dsp:nvSpPr>
      <dsp:spPr>
        <a:xfrm>
          <a:off x="1065876" y="2381662"/>
          <a:ext cx="2736844" cy="855263"/>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9299" tIns="80010" rIns="80010" bIns="80010" numCol="1" spcCol="1270" anchor="ctr" anchorCtr="0">
          <a:noAutofit/>
        </a:bodyPr>
        <a:lstStyle/>
        <a:p>
          <a:pPr marL="0" lvl="0" indent="0" algn="l" defTabSz="933450">
            <a:lnSpc>
              <a:spcPct val="90000"/>
            </a:lnSpc>
            <a:spcBef>
              <a:spcPct val="0"/>
            </a:spcBef>
            <a:spcAft>
              <a:spcPct val="35000"/>
            </a:spcAft>
            <a:buNone/>
          </a:pPr>
          <a:r>
            <a:rPr lang="it-IT" sz="2100" kern="1200" dirty="0"/>
            <a:t>3. Firmato digitalmente </a:t>
          </a:r>
        </a:p>
      </dsp:txBody>
      <dsp:txXfrm>
        <a:off x="1065876" y="2381662"/>
        <a:ext cx="2736844" cy="855263"/>
      </dsp:txXfrm>
    </dsp:sp>
    <dsp:sp modelId="{554F1C8A-2CF5-4F93-8821-F5B15B58D61C}">
      <dsp:nvSpPr>
        <dsp:cNvPr id="0" name=""/>
        <dsp:cNvSpPr/>
      </dsp:nvSpPr>
      <dsp:spPr>
        <a:xfrm>
          <a:off x="951841" y="2258124"/>
          <a:ext cx="598684" cy="89802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E07B90-6703-4050-BABA-720C9BBFCFAB}" type="datetimeFigureOut">
              <a:rPr lang="it-IT" smtClean="0"/>
              <a:t>30/03/2023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5DED9B-0BE6-476F-BCC1-1A3FE763A51C}" type="slidenum">
              <a:rPr lang="it-IT" smtClean="0"/>
              <a:t>‹N›</a:t>
            </a:fld>
            <a:endParaRPr lang="it-IT"/>
          </a:p>
        </p:txBody>
      </p:sp>
    </p:spTree>
    <p:extLst>
      <p:ext uri="{BB962C8B-B14F-4D97-AF65-F5344CB8AC3E}">
        <p14:creationId xmlns:p14="http://schemas.microsoft.com/office/powerpoint/2010/main" val="3921224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25DED9B-0BE6-476F-BCC1-1A3FE763A51C}" type="slidenum">
              <a:rPr lang="it-IT" smtClean="0"/>
              <a:t>2</a:t>
            </a:fld>
            <a:endParaRPr lang="it-IT"/>
          </a:p>
        </p:txBody>
      </p:sp>
    </p:spTree>
    <p:extLst>
      <p:ext uri="{BB962C8B-B14F-4D97-AF65-F5344CB8AC3E}">
        <p14:creationId xmlns:p14="http://schemas.microsoft.com/office/powerpoint/2010/main" val="3954050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25DED9B-0BE6-476F-BCC1-1A3FE763A51C}" type="slidenum">
              <a:rPr lang="it-IT" smtClean="0"/>
              <a:t>8</a:t>
            </a:fld>
            <a:endParaRPr lang="it-IT"/>
          </a:p>
        </p:txBody>
      </p:sp>
    </p:spTree>
    <p:extLst>
      <p:ext uri="{BB962C8B-B14F-4D97-AF65-F5344CB8AC3E}">
        <p14:creationId xmlns:p14="http://schemas.microsoft.com/office/powerpoint/2010/main" val="2293126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25DED9B-0BE6-476F-BCC1-1A3FE763A51C}" type="slidenum">
              <a:rPr lang="it-IT" smtClean="0"/>
              <a:t>11</a:t>
            </a:fld>
            <a:endParaRPr lang="it-IT"/>
          </a:p>
        </p:txBody>
      </p:sp>
    </p:spTree>
    <p:extLst>
      <p:ext uri="{BB962C8B-B14F-4D97-AF65-F5344CB8AC3E}">
        <p14:creationId xmlns:p14="http://schemas.microsoft.com/office/powerpoint/2010/main" val="3971722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25DED9B-0BE6-476F-BCC1-1A3FE763A51C}" type="slidenum">
              <a:rPr lang="it-IT" smtClean="0"/>
              <a:t>15</a:t>
            </a:fld>
            <a:endParaRPr lang="it-IT"/>
          </a:p>
        </p:txBody>
      </p:sp>
    </p:spTree>
    <p:extLst>
      <p:ext uri="{BB962C8B-B14F-4D97-AF65-F5344CB8AC3E}">
        <p14:creationId xmlns:p14="http://schemas.microsoft.com/office/powerpoint/2010/main" val="1127978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25DED9B-0BE6-476F-BCC1-1A3FE763A51C}" type="slidenum">
              <a:rPr lang="it-IT" smtClean="0"/>
              <a:t>17</a:t>
            </a:fld>
            <a:endParaRPr lang="it-IT"/>
          </a:p>
        </p:txBody>
      </p:sp>
    </p:spTree>
    <p:extLst>
      <p:ext uri="{BB962C8B-B14F-4D97-AF65-F5344CB8AC3E}">
        <p14:creationId xmlns:p14="http://schemas.microsoft.com/office/powerpoint/2010/main" val="116931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25DED9B-0BE6-476F-BCC1-1A3FE763A51C}" type="slidenum">
              <a:rPr lang="it-IT" smtClean="0"/>
              <a:t>21</a:t>
            </a:fld>
            <a:endParaRPr lang="it-IT"/>
          </a:p>
        </p:txBody>
      </p:sp>
    </p:spTree>
    <p:extLst>
      <p:ext uri="{BB962C8B-B14F-4D97-AF65-F5344CB8AC3E}">
        <p14:creationId xmlns:p14="http://schemas.microsoft.com/office/powerpoint/2010/main" val="4095447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25DED9B-0BE6-476F-BCC1-1A3FE763A51C}" type="slidenum">
              <a:rPr lang="it-IT" smtClean="0"/>
              <a:t>23</a:t>
            </a:fld>
            <a:endParaRPr lang="it-IT"/>
          </a:p>
        </p:txBody>
      </p:sp>
    </p:spTree>
    <p:extLst>
      <p:ext uri="{BB962C8B-B14F-4D97-AF65-F5344CB8AC3E}">
        <p14:creationId xmlns:p14="http://schemas.microsoft.com/office/powerpoint/2010/main" val="2700169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25DED9B-0BE6-476F-BCC1-1A3FE763A51C}" type="slidenum">
              <a:rPr lang="it-IT" smtClean="0"/>
              <a:t>28</a:t>
            </a:fld>
            <a:endParaRPr lang="it-IT"/>
          </a:p>
        </p:txBody>
      </p:sp>
    </p:spTree>
    <p:extLst>
      <p:ext uri="{BB962C8B-B14F-4D97-AF65-F5344CB8AC3E}">
        <p14:creationId xmlns:p14="http://schemas.microsoft.com/office/powerpoint/2010/main" val="560673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493DA0AB-34FA-44BF-A308-5EEE9D3C59E7}" type="datetime1">
              <a:rPr lang="en-US" smtClean="0"/>
              <a:t>3/30/2023</a:t>
            </a:fld>
            <a:endParaRPr lang="en-US" dirty="0"/>
          </a:p>
        </p:txBody>
      </p:sp>
      <p:sp>
        <p:nvSpPr>
          <p:cNvPr id="5" name="Footer Placeholder 4"/>
          <p:cNvSpPr>
            <a:spLocks noGrp="1"/>
          </p:cNvSpPr>
          <p:nvPr>
            <p:ph type="ftr" sz="quarter" idx="11"/>
          </p:nvPr>
        </p:nvSpPr>
        <p:spPr/>
        <p:txBody>
          <a:bodyPr/>
          <a:lstStyle/>
          <a:p>
            <a:r>
              <a:rPr lang="en-US"/>
              <a:t>avv. Manuela Zanussi</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0147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E306352-2DE7-475C-A810-7935B9570D6E}" type="datetime1">
              <a:rPr lang="en-US" smtClean="0"/>
              <a:t>3/30/2023</a:t>
            </a:fld>
            <a:endParaRPr lang="en-US" dirty="0"/>
          </a:p>
        </p:txBody>
      </p:sp>
      <p:sp>
        <p:nvSpPr>
          <p:cNvPr id="5" name="Footer Placeholder 4"/>
          <p:cNvSpPr>
            <a:spLocks noGrp="1"/>
          </p:cNvSpPr>
          <p:nvPr>
            <p:ph type="ftr" sz="quarter" idx="11"/>
          </p:nvPr>
        </p:nvSpPr>
        <p:spPr/>
        <p:txBody>
          <a:bodyPr/>
          <a:lstStyle/>
          <a:p>
            <a:r>
              <a:rPr lang="en-US"/>
              <a:t>avv. Manuela Zanussi</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258781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F37231-40D3-40A8-AACE-FA9B61FF805C}" type="datetime1">
              <a:rPr lang="en-US" smtClean="0"/>
              <a:t>3/30/2023</a:t>
            </a:fld>
            <a:endParaRPr lang="en-US" dirty="0"/>
          </a:p>
        </p:txBody>
      </p:sp>
      <p:sp>
        <p:nvSpPr>
          <p:cNvPr id="5" name="Footer Placeholder 4"/>
          <p:cNvSpPr>
            <a:spLocks noGrp="1"/>
          </p:cNvSpPr>
          <p:nvPr>
            <p:ph type="ftr" sz="quarter" idx="11"/>
          </p:nvPr>
        </p:nvSpPr>
        <p:spPr/>
        <p:txBody>
          <a:bodyPr/>
          <a:lstStyle/>
          <a:p>
            <a:r>
              <a:rPr lang="en-US"/>
              <a:t>avv. Manuela Zanussi</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4814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86DDF79-CF76-4F4A-9DCE-BD6F357749CC}" type="datetime1">
              <a:rPr lang="en-US" smtClean="0"/>
              <a:t>3/30/2023</a:t>
            </a:fld>
            <a:endParaRPr lang="en-US" dirty="0"/>
          </a:p>
        </p:txBody>
      </p:sp>
      <p:sp>
        <p:nvSpPr>
          <p:cNvPr id="5" name="Footer Placeholder 4"/>
          <p:cNvSpPr>
            <a:spLocks noGrp="1"/>
          </p:cNvSpPr>
          <p:nvPr>
            <p:ph type="ftr" sz="quarter" idx="11"/>
          </p:nvPr>
        </p:nvSpPr>
        <p:spPr/>
        <p:txBody>
          <a:bodyPr/>
          <a:lstStyle/>
          <a:p>
            <a:r>
              <a:rPr lang="en-US"/>
              <a:t>avv. Manuela Zanussi</a:t>
            </a:r>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smtClean="0"/>
              <a:t>‹N›</a:t>
            </a:fld>
            <a:endParaRPr lang="en-US" dirty="0"/>
          </a:p>
        </p:txBody>
      </p:sp>
    </p:spTree>
    <p:extLst>
      <p:ext uri="{BB962C8B-B14F-4D97-AF65-F5344CB8AC3E}">
        <p14:creationId xmlns:p14="http://schemas.microsoft.com/office/powerpoint/2010/main" val="424009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6C7A6686-3F46-47CA-BFCF-536924F7FC12}" type="datetime1">
              <a:rPr lang="en-US" smtClean="0"/>
              <a:t>3/30/2023</a:t>
            </a:fld>
            <a:endParaRPr lang="en-US" dirty="0"/>
          </a:p>
        </p:txBody>
      </p:sp>
      <p:sp>
        <p:nvSpPr>
          <p:cNvPr id="5" name="Footer Placeholder 4"/>
          <p:cNvSpPr>
            <a:spLocks noGrp="1"/>
          </p:cNvSpPr>
          <p:nvPr>
            <p:ph type="ftr" sz="quarter" idx="11"/>
          </p:nvPr>
        </p:nvSpPr>
        <p:spPr/>
        <p:txBody>
          <a:bodyPr/>
          <a:lstStyle/>
          <a:p>
            <a:r>
              <a:rPr lang="en-US"/>
              <a:t>avv. Manuela Zanussi</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9425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8C57361-2A11-43A4-9DE1-CED8B0E52AF2}" type="datetime1">
              <a:rPr lang="en-US" smtClean="0"/>
              <a:t>3/30/2023</a:t>
            </a:fld>
            <a:endParaRPr lang="en-US" dirty="0"/>
          </a:p>
        </p:txBody>
      </p:sp>
      <p:sp>
        <p:nvSpPr>
          <p:cNvPr id="6" name="Footer Placeholder 5"/>
          <p:cNvSpPr>
            <a:spLocks noGrp="1"/>
          </p:cNvSpPr>
          <p:nvPr>
            <p:ph type="ftr" sz="quarter" idx="11"/>
          </p:nvPr>
        </p:nvSpPr>
        <p:spPr/>
        <p:txBody>
          <a:bodyPr/>
          <a:lstStyle/>
          <a:p>
            <a:r>
              <a:rPr lang="en-US"/>
              <a:t>avv. Manuela Zanussi</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1148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Modifica gli stili del testo dello schema</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13AF18C-6A26-415E-9586-5D0B0B5BF86E}" type="datetime1">
              <a:rPr lang="en-US" smtClean="0"/>
              <a:t>3/30/2023</a:t>
            </a:fld>
            <a:endParaRPr lang="en-US" dirty="0"/>
          </a:p>
        </p:txBody>
      </p:sp>
      <p:sp>
        <p:nvSpPr>
          <p:cNvPr id="8" name="Footer Placeholder 7"/>
          <p:cNvSpPr>
            <a:spLocks noGrp="1"/>
          </p:cNvSpPr>
          <p:nvPr>
            <p:ph type="ftr" sz="quarter" idx="11"/>
          </p:nvPr>
        </p:nvSpPr>
        <p:spPr/>
        <p:txBody>
          <a:bodyPr/>
          <a:lstStyle/>
          <a:p>
            <a:r>
              <a:rPr lang="en-US"/>
              <a:t>avv. Manuela Zanussi</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216688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91216BE6-40B3-4A33-AA0F-12D7288BC1B0}" type="datetime1">
              <a:rPr lang="en-US" smtClean="0"/>
              <a:t>3/30/2023</a:t>
            </a:fld>
            <a:endParaRPr lang="en-US" dirty="0"/>
          </a:p>
        </p:txBody>
      </p:sp>
      <p:sp>
        <p:nvSpPr>
          <p:cNvPr id="4" name="Footer Placeholder 3"/>
          <p:cNvSpPr>
            <a:spLocks noGrp="1"/>
          </p:cNvSpPr>
          <p:nvPr>
            <p:ph type="ftr" sz="quarter" idx="11"/>
          </p:nvPr>
        </p:nvSpPr>
        <p:spPr/>
        <p:txBody>
          <a:bodyPr/>
          <a:lstStyle/>
          <a:p>
            <a:r>
              <a:rPr lang="en-US"/>
              <a:t>avv. Manuela Zanussi</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492471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521615-B94A-4FF4-9B12-EA45987BA5DF}" type="datetime1">
              <a:rPr lang="en-US" smtClean="0"/>
              <a:t>3/30/2023</a:t>
            </a:fld>
            <a:endParaRPr lang="en-US" dirty="0"/>
          </a:p>
        </p:txBody>
      </p:sp>
      <p:sp>
        <p:nvSpPr>
          <p:cNvPr id="3" name="Footer Placeholder 2"/>
          <p:cNvSpPr>
            <a:spLocks noGrp="1"/>
          </p:cNvSpPr>
          <p:nvPr>
            <p:ph type="ftr" sz="quarter" idx="11"/>
          </p:nvPr>
        </p:nvSpPr>
        <p:spPr/>
        <p:txBody>
          <a:bodyPr/>
          <a:lstStyle/>
          <a:p>
            <a:r>
              <a:rPr lang="en-US"/>
              <a:t>avv. Manuela Zanussi</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867964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FD5454C4-12A1-4D04-AAE6-A12303A0B336}" type="datetime1">
              <a:rPr lang="en-US" smtClean="0"/>
              <a:t>3/30/2023</a:t>
            </a:fld>
            <a:endParaRPr lang="en-US" dirty="0"/>
          </a:p>
        </p:txBody>
      </p:sp>
      <p:sp>
        <p:nvSpPr>
          <p:cNvPr id="6" name="Footer Placeholder 5"/>
          <p:cNvSpPr>
            <a:spLocks noGrp="1"/>
          </p:cNvSpPr>
          <p:nvPr>
            <p:ph type="ftr" sz="quarter" idx="11"/>
          </p:nvPr>
        </p:nvSpPr>
        <p:spPr/>
        <p:txBody>
          <a:bodyPr/>
          <a:lstStyle/>
          <a:p>
            <a:r>
              <a:rPr lang="en-US"/>
              <a:t>avv. Manuela Zanussi</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437281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3860AE5-E258-416A-ABF6-D06CB05C57BC}" type="datetime1">
              <a:rPr lang="en-US" smtClean="0"/>
              <a:t>3/30/2023</a:t>
            </a:fld>
            <a:endParaRPr lang="en-US" dirty="0"/>
          </a:p>
        </p:txBody>
      </p:sp>
      <p:sp>
        <p:nvSpPr>
          <p:cNvPr id="6" name="Footer Placeholder 5"/>
          <p:cNvSpPr>
            <a:spLocks noGrp="1"/>
          </p:cNvSpPr>
          <p:nvPr>
            <p:ph type="ftr" sz="quarter" idx="11"/>
          </p:nvPr>
        </p:nvSpPr>
        <p:spPr/>
        <p:txBody>
          <a:bodyPr/>
          <a:lstStyle/>
          <a:p>
            <a:r>
              <a:rPr lang="en-US"/>
              <a:t>avv. Manuela Zanussi</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0336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BDCE7753-8F3B-4334-95E9-1A76969C8434}" type="datetime1">
              <a:rPr lang="en-US" smtClean="0"/>
              <a:t>3/30/2023</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r>
              <a:rPr lang="en-US"/>
              <a:t>avv. Manuela Zanussi</a:t>
            </a:r>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FAB73BC-B049-4115-A692-8D63A059BFB8}" type="slidenum">
              <a:rPr lang="en-US" smtClean="0"/>
              <a:pPr/>
              <a:t>‹N›</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222061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dt="0"/>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diagramLayout" Target="../diagrams/layout7.xml"/><Relationship Id="rId7" Type="http://schemas.openxmlformats.org/officeDocument/2006/relationships/image" Target="../media/image14.png"/><Relationship Id="rId2" Type="http://schemas.openxmlformats.org/officeDocument/2006/relationships/diagramData" Target="../diagrams/data7.xml"/><Relationship Id="rId1" Type="http://schemas.openxmlformats.org/officeDocument/2006/relationships/slideLayout" Target="../slideLayouts/slideLayout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diagramLayout" Target="../diagrams/layout1.xml"/><Relationship Id="rId7" Type="http://schemas.openxmlformats.org/officeDocument/2006/relationships/image" Target="../media/image4.png"/><Relationship Id="rId12" Type="http://schemas.openxmlformats.org/officeDocument/2006/relationships/image" Target="../media/image9.sv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image" Target="../media/image8.png"/><Relationship Id="rId5" Type="http://schemas.openxmlformats.org/officeDocument/2006/relationships/diagramColors" Target="../diagrams/colors1.xml"/><Relationship Id="rId10" Type="http://schemas.openxmlformats.org/officeDocument/2006/relationships/image" Target="../media/image7.svg"/><Relationship Id="rId4" Type="http://schemas.openxmlformats.org/officeDocument/2006/relationships/diagramQuickStyle" Target="../diagrams/quickStyle1.xml"/><Relationship Id="rId9"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3EAD8319-7130-424D-C0FC-077D91D0EF78}"/>
              </a:ext>
            </a:extLst>
          </p:cNvPr>
          <p:cNvSpPr>
            <a:spLocks noGrp="1"/>
          </p:cNvSpPr>
          <p:nvPr>
            <p:ph type="ftr" sz="quarter" idx="11"/>
          </p:nvPr>
        </p:nvSpPr>
        <p:spPr/>
        <p:txBody>
          <a:bodyPr/>
          <a:lstStyle/>
          <a:p>
            <a:r>
              <a:rPr lang="en-US"/>
              <a:t>avv. Manuela Zanussi</a:t>
            </a:r>
            <a:endParaRPr lang="en-US" dirty="0"/>
          </a:p>
        </p:txBody>
      </p:sp>
      <p:graphicFrame>
        <p:nvGraphicFramePr>
          <p:cNvPr id="3" name="Oggetto 2">
            <a:extLst>
              <a:ext uri="{FF2B5EF4-FFF2-40B4-BE49-F238E27FC236}">
                <a16:creationId xmlns:a16="http://schemas.microsoft.com/office/drawing/2014/main" id="{7FF8F318-E2EF-3405-47AA-B8E86DFA6124}"/>
              </a:ext>
            </a:extLst>
          </p:cNvPr>
          <p:cNvGraphicFramePr>
            <a:graphicFrameLocks noChangeAspect="1"/>
          </p:cNvGraphicFramePr>
          <p:nvPr>
            <p:extLst>
              <p:ext uri="{D42A27DB-BD31-4B8C-83A1-F6EECF244321}">
                <p14:modId xmlns:p14="http://schemas.microsoft.com/office/powerpoint/2010/main" val="148208210"/>
              </p:ext>
            </p:extLst>
          </p:nvPr>
        </p:nvGraphicFramePr>
        <p:xfrm>
          <a:off x="4178300" y="719931"/>
          <a:ext cx="3835400" cy="5418138"/>
        </p:xfrm>
        <a:graphic>
          <a:graphicData uri="http://schemas.openxmlformats.org/presentationml/2006/ole">
            <mc:AlternateContent xmlns:mc="http://schemas.openxmlformats.org/markup-compatibility/2006">
              <mc:Choice xmlns:v="urn:schemas-microsoft-com:vml" Requires="v">
                <p:oleObj name="Acrobat Document" r:id="rId2" imgW="5676567" imgH="8020037" progId="Acrobat.Document.DC">
                  <p:embed/>
                </p:oleObj>
              </mc:Choice>
              <mc:Fallback>
                <p:oleObj name="Acrobat Document" r:id="rId2" imgW="5676567" imgH="8020037" progId="Acrobat.Document.DC">
                  <p:embed/>
                  <p:pic>
                    <p:nvPicPr>
                      <p:cNvPr id="5" name="Oggetto 4">
                        <a:extLst>
                          <a:ext uri="{FF2B5EF4-FFF2-40B4-BE49-F238E27FC236}">
                            <a16:creationId xmlns:a16="http://schemas.microsoft.com/office/drawing/2014/main" id="{B4F709B1-DE74-D13F-BF1F-7BD7A829332A}"/>
                          </a:ext>
                        </a:extLst>
                      </p:cNvPr>
                      <p:cNvPicPr/>
                      <p:nvPr/>
                    </p:nvPicPr>
                    <p:blipFill>
                      <a:blip r:embed="rId3"/>
                      <a:stretch>
                        <a:fillRect/>
                      </a:stretch>
                    </p:blipFill>
                    <p:spPr>
                      <a:xfrm>
                        <a:off x="4178300" y="719931"/>
                        <a:ext cx="3835400" cy="5418138"/>
                      </a:xfrm>
                      <a:prstGeom prst="rect">
                        <a:avLst/>
                      </a:prstGeom>
                    </p:spPr>
                  </p:pic>
                </p:oleObj>
              </mc:Fallback>
            </mc:AlternateContent>
          </a:graphicData>
        </a:graphic>
      </p:graphicFrame>
    </p:spTree>
    <p:extLst>
      <p:ext uri="{BB962C8B-B14F-4D97-AF65-F5344CB8AC3E}">
        <p14:creationId xmlns:p14="http://schemas.microsoft.com/office/powerpoint/2010/main" val="514572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835B44-C8E9-49B7-9DB6-16DFF9BE2856}"/>
              </a:ext>
            </a:extLst>
          </p:cNvPr>
          <p:cNvSpPr>
            <a:spLocks noGrp="1"/>
          </p:cNvSpPr>
          <p:nvPr>
            <p:ph type="title"/>
          </p:nvPr>
        </p:nvSpPr>
        <p:spPr>
          <a:xfrm>
            <a:off x="1024128" y="854152"/>
            <a:ext cx="9720072" cy="786384"/>
          </a:xfrm>
        </p:spPr>
        <p:txBody>
          <a:bodyPr/>
          <a:lstStyle/>
          <a:p>
            <a:r>
              <a:rPr lang="it-IT" dirty="0"/>
              <a:t>I contenuti del verbale di nomina di </a:t>
            </a:r>
            <a:r>
              <a:rPr lang="it-IT" dirty="0" err="1"/>
              <a:t>ctm</a:t>
            </a:r>
            <a:endParaRPr lang="it-IT" dirty="0"/>
          </a:p>
        </p:txBody>
      </p:sp>
      <p:sp>
        <p:nvSpPr>
          <p:cNvPr id="3" name="Segnaposto contenuto 2">
            <a:extLst>
              <a:ext uri="{FF2B5EF4-FFF2-40B4-BE49-F238E27FC236}">
                <a16:creationId xmlns:a16="http://schemas.microsoft.com/office/drawing/2014/main" id="{18302689-8FC1-4A0E-9F57-BC52EA3FFE43}"/>
              </a:ext>
            </a:extLst>
          </p:cNvPr>
          <p:cNvSpPr>
            <a:spLocks noGrp="1"/>
          </p:cNvSpPr>
          <p:nvPr>
            <p:ph idx="1"/>
          </p:nvPr>
        </p:nvSpPr>
        <p:spPr>
          <a:xfrm>
            <a:off x="1024129" y="1909472"/>
            <a:ext cx="9720071" cy="4023360"/>
          </a:xfrm>
        </p:spPr>
        <p:txBody>
          <a:bodyPr>
            <a:normAutofit fontScale="92500" lnSpcReduction="10000"/>
          </a:bodyPr>
          <a:lstStyle/>
          <a:p>
            <a:pPr algn="just"/>
            <a:r>
              <a:rPr lang="it-IT" dirty="0"/>
              <a:t>La prassi dello svolgimento delle mediazioni ha suggerito che le parti devono concordare nell’incontro di nomina:</a:t>
            </a:r>
          </a:p>
          <a:p>
            <a:pPr marL="457200" indent="-457200" algn="just">
              <a:buFont typeface="+mj-lt"/>
              <a:buAutoNum type="arabicPeriod"/>
            </a:pPr>
            <a:r>
              <a:rPr lang="it-IT" dirty="0"/>
              <a:t>il quesito</a:t>
            </a:r>
          </a:p>
          <a:p>
            <a:pPr marL="457200" indent="-457200" algn="just">
              <a:buFont typeface="+mj-lt"/>
              <a:buAutoNum type="arabicPeriod"/>
            </a:pPr>
            <a:r>
              <a:rPr lang="it-IT" dirty="0"/>
              <a:t>il termine entro cui andrà depositata</a:t>
            </a:r>
          </a:p>
          <a:p>
            <a:pPr marL="457200" indent="-457200" algn="just">
              <a:buFont typeface="+mj-lt"/>
              <a:buAutoNum type="arabicPeriod"/>
            </a:pPr>
            <a:r>
              <a:rPr lang="it-IT" dirty="0"/>
              <a:t>i documenti da consegnare al tecnico</a:t>
            </a:r>
          </a:p>
          <a:p>
            <a:pPr marL="457200" indent="-457200" algn="just">
              <a:buFont typeface="+mj-lt"/>
              <a:buAutoNum type="arabicPeriod"/>
            </a:pPr>
            <a:r>
              <a:rPr lang="it-IT" dirty="0"/>
              <a:t>la nomina di consulenti di parte</a:t>
            </a:r>
          </a:p>
          <a:p>
            <a:pPr marL="457200" indent="-457200" algn="just">
              <a:buFont typeface="+mj-lt"/>
              <a:buAutoNum type="arabicPeriod"/>
            </a:pPr>
            <a:r>
              <a:rPr lang="it-IT" dirty="0"/>
              <a:t>la consegna della bozza alle parti o ai loro consulenti e il termine per eventuali osservazioni</a:t>
            </a:r>
          </a:p>
          <a:p>
            <a:pPr marL="457200" indent="-457200" algn="just">
              <a:buFont typeface="+mj-lt"/>
              <a:buAutoNum type="arabicPeriod"/>
            </a:pPr>
            <a:r>
              <a:rPr lang="it-IT" dirty="0"/>
              <a:t>la riservatezza ovvero la possibilità di produzione in un successivo giudizio</a:t>
            </a:r>
          </a:p>
          <a:p>
            <a:pPr marL="457200" indent="-457200" algn="just">
              <a:buFont typeface="+mj-lt"/>
              <a:buAutoNum type="arabicPeriod"/>
            </a:pPr>
            <a:r>
              <a:rPr lang="it-IT" dirty="0"/>
              <a:t>i costi del perito </a:t>
            </a:r>
          </a:p>
          <a:p>
            <a:pPr algn="just"/>
            <a:endParaRPr lang="it-IT" dirty="0"/>
          </a:p>
        </p:txBody>
      </p:sp>
      <p:sp>
        <p:nvSpPr>
          <p:cNvPr id="4" name="Segnaposto piè di pagina 3">
            <a:extLst>
              <a:ext uri="{FF2B5EF4-FFF2-40B4-BE49-F238E27FC236}">
                <a16:creationId xmlns:a16="http://schemas.microsoft.com/office/drawing/2014/main" id="{71C4F3DA-35F5-4D4C-BA65-216F8C9DDC06}"/>
              </a:ext>
            </a:extLst>
          </p:cNvPr>
          <p:cNvSpPr>
            <a:spLocks noGrp="1"/>
          </p:cNvSpPr>
          <p:nvPr>
            <p:ph type="ftr" sz="quarter" idx="11"/>
          </p:nvPr>
        </p:nvSpPr>
        <p:spPr/>
        <p:txBody>
          <a:bodyPr/>
          <a:lstStyle/>
          <a:p>
            <a:r>
              <a:rPr lang="en-US"/>
              <a:t>avv. Manuela Zanussi</a:t>
            </a:r>
            <a:endParaRPr lang="en-US" dirty="0"/>
          </a:p>
        </p:txBody>
      </p:sp>
    </p:spTree>
    <p:extLst>
      <p:ext uri="{BB962C8B-B14F-4D97-AF65-F5344CB8AC3E}">
        <p14:creationId xmlns:p14="http://schemas.microsoft.com/office/powerpoint/2010/main" val="1435216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A8C75F-4F81-4324-8FD7-C88DE17C31A4}"/>
              </a:ext>
            </a:extLst>
          </p:cNvPr>
          <p:cNvSpPr>
            <a:spLocks noGrp="1"/>
          </p:cNvSpPr>
          <p:nvPr>
            <p:ph type="title"/>
          </p:nvPr>
        </p:nvSpPr>
        <p:spPr>
          <a:xfrm>
            <a:off x="1024128" y="864198"/>
            <a:ext cx="9720072" cy="845820"/>
          </a:xfrm>
        </p:spPr>
        <p:txBody>
          <a:bodyPr/>
          <a:lstStyle/>
          <a:p>
            <a:r>
              <a:rPr lang="it-IT" dirty="0"/>
              <a:t>Nuova </a:t>
            </a:r>
            <a:r>
              <a:rPr lang="it-IT" dirty="0" err="1"/>
              <a:t>ctm</a:t>
            </a:r>
            <a:r>
              <a:rPr lang="it-IT" dirty="0"/>
              <a:t> secondo riforma </a:t>
            </a:r>
            <a:r>
              <a:rPr lang="it-IT" dirty="0" err="1"/>
              <a:t>cartabia</a:t>
            </a:r>
            <a:endParaRPr lang="it-IT" dirty="0"/>
          </a:p>
        </p:txBody>
      </p:sp>
      <p:sp>
        <p:nvSpPr>
          <p:cNvPr id="3" name="Segnaposto contenuto 2">
            <a:extLst>
              <a:ext uri="{FF2B5EF4-FFF2-40B4-BE49-F238E27FC236}">
                <a16:creationId xmlns:a16="http://schemas.microsoft.com/office/drawing/2014/main" id="{A870280B-9AD6-42FB-BDF1-B4A8EF5FB88F}"/>
              </a:ext>
            </a:extLst>
          </p:cNvPr>
          <p:cNvSpPr>
            <a:spLocks noGrp="1"/>
          </p:cNvSpPr>
          <p:nvPr>
            <p:ph sz="half" idx="1"/>
          </p:nvPr>
        </p:nvSpPr>
        <p:spPr>
          <a:xfrm>
            <a:off x="1024128" y="2759316"/>
            <a:ext cx="4754880" cy="4023360"/>
          </a:xfrm>
        </p:spPr>
        <p:txBody>
          <a:bodyPr>
            <a:normAutofit lnSpcReduction="10000"/>
          </a:bodyPr>
          <a:lstStyle/>
          <a:p>
            <a:pPr marL="0" indent="0" algn="just">
              <a:buNone/>
            </a:pPr>
            <a:r>
              <a:rPr lang="it-IT" sz="1500" b="1" dirty="0"/>
              <a:t>Comma1 </a:t>
            </a:r>
          </a:p>
          <a:p>
            <a:pPr marL="0" indent="0" algn="just">
              <a:buNone/>
            </a:pPr>
            <a:r>
              <a:rPr lang="it-IT" sz="1500" dirty="0"/>
              <a:t>[…] Nelle controversie che richiedono specifiche competenze tecniche, l'organismo può nominare uno o più mediatori ausiliari.</a:t>
            </a:r>
          </a:p>
          <a:p>
            <a:pPr marL="0" indent="0" algn="just">
              <a:buNone/>
            </a:pPr>
            <a:r>
              <a:rPr lang="it-IT" sz="1500" b="1" dirty="0"/>
              <a:t>Comma 4</a:t>
            </a:r>
          </a:p>
          <a:p>
            <a:pPr marL="0" indent="0" algn="just">
              <a:buNone/>
            </a:pPr>
            <a:r>
              <a:rPr lang="it-IT" sz="1500" dirty="0"/>
              <a:t>[…] il mediatore può avvalersi di esperti iscritti negli albi dei consulenti presso i tribunali. Il regolamento di procedura dell'organismo deve prevedere le modalità di calcolo e liquidazione dei compensi spettanti agli esperti.</a:t>
            </a:r>
          </a:p>
          <a:p>
            <a:pPr algn="just"/>
            <a:endParaRPr lang="it-IT" sz="1500" dirty="0"/>
          </a:p>
        </p:txBody>
      </p:sp>
      <p:sp>
        <p:nvSpPr>
          <p:cNvPr id="4" name="Segnaposto contenuto 3">
            <a:extLst>
              <a:ext uri="{FF2B5EF4-FFF2-40B4-BE49-F238E27FC236}">
                <a16:creationId xmlns:a16="http://schemas.microsoft.com/office/drawing/2014/main" id="{744C37CF-79F2-4BAA-8403-EFA1CBF16654}"/>
              </a:ext>
            </a:extLst>
          </p:cNvPr>
          <p:cNvSpPr>
            <a:spLocks noGrp="1"/>
          </p:cNvSpPr>
          <p:nvPr>
            <p:ph sz="half" idx="2"/>
          </p:nvPr>
        </p:nvSpPr>
        <p:spPr>
          <a:xfrm>
            <a:off x="5989320" y="2759316"/>
            <a:ext cx="4754880" cy="3557888"/>
          </a:xfrm>
        </p:spPr>
        <p:txBody>
          <a:bodyPr>
            <a:normAutofit lnSpcReduction="10000"/>
          </a:bodyPr>
          <a:lstStyle/>
          <a:p>
            <a:pPr marL="0" indent="0" algn="just">
              <a:buNone/>
            </a:pPr>
            <a:r>
              <a:rPr lang="it-IT" sz="1500" b="1" dirty="0"/>
              <a:t>Comma 1 </a:t>
            </a:r>
          </a:p>
          <a:p>
            <a:pPr marL="0" indent="0" algn="just">
              <a:buNone/>
            </a:pPr>
            <a:r>
              <a:rPr lang="it-IT" sz="1500" dirty="0"/>
              <a:t>[…] Nelle controversie che richiedono specifiche competenze tecniche, l'organismo può nominare uno o più mediatori ausiliari.</a:t>
            </a:r>
            <a:endParaRPr lang="it-IT" sz="1500" dirty="0">
              <a:solidFill>
                <a:srgbClr val="222222"/>
              </a:solidFill>
              <a:ea typeface="Times New Roman" panose="02020603050405020304" pitchFamily="18" charset="0"/>
              <a:cs typeface="Times New Roman" panose="02020603050405020304" pitchFamily="18" charset="0"/>
            </a:endParaRPr>
          </a:p>
          <a:p>
            <a:pPr algn="just"/>
            <a:r>
              <a:rPr lang="it-IT" sz="1500" b="1" dirty="0">
                <a:solidFill>
                  <a:srgbClr val="222222"/>
                </a:solidFill>
                <a:ea typeface="Times New Roman" panose="02020603050405020304" pitchFamily="18" charset="0"/>
                <a:cs typeface="Times New Roman" panose="02020603050405020304" pitchFamily="18" charset="0"/>
              </a:rPr>
              <a:t>Comma 7</a:t>
            </a:r>
          </a:p>
          <a:p>
            <a:pPr algn="just"/>
            <a:r>
              <a:rPr lang="it-IT" sz="1500" dirty="0">
                <a:solidFill>
                  <a:srgbClr val="222222"/>
                </a:solidFill>
                <a:ea typeface="Times New Roman" panose="02020603050405020304" pitchFamily="18" charset="0"/>
                <a:cs typeface="Times New Roman" panose="02020603050405020304" pitchFamily="18" charset="0"/>
              </a:rPr>
              <a:t>[…] Il mediatore può avvalersi di esperti iscritti negli albi dei consulenti presso i tribunali. Il regolamento di procedura dell’organismo deve prevedere le modalità di calcolo e liquidazione dei compensi spettanti agli esperti.</a:t>
            </a:r>
            <a:r>
              <a:rPr lang="it-IT" sz="1500" b="1" dirty="0">
                <a:solidFill>
                  <a:srgbClr val="222222"/>
                </a:solidFill>
                <a:ea typeface="Times New Roman" panose="02020603050405020304" pitchFamily="18" charset="0"/>
                <a:cs typeface="Times New Roman" panose="02020603050405020304" pitchFamily="18" charset="0"/>
              </a:rPr>
              <a:t> </a:t>
            </a:r>
          </a:p>
          <a:p>
            <a:pPr algn="just"/>
            <a:r>
              <a:rPr lang="it-IT" sz="1500" b="1" dirty="0">
                <a:solidFill>
                  <a:srgbClr val="222222"/>
                </a:solidFill>
                <a:ea typeface="Times New Roman" panose="02020603050405020304" pitchFamily="18" charset="0"/>
                <a:cs typeface="Times New Roman" panose="02020603050405020304" pitchFamily="18" charset="0"/>
              </a:rPr>
              <a:t>Al momento della nomina dell’esperto, le parti possono convenire la producibilità in giudizio della sua relazione, anche in deroga all’articolo 9. In tal caso, la relazione è valutata ai sensi dell’articolo 116, comma primo, del codice di procedura civile.</a:t>
            </a:r>
            <a:endParaRPr lang="it-IT" sz="1500" dirty="0">
              <a:ea typeface="Calibri" panose="020F0502020204030204" pitchFamily="34" charset="0"/>
              <a:cs typeface="Times New Roman" panose="02020603050405020304" pitchFamily="18" charset="0"/>
            </a:endParaRPr>
          </a:p>
          <a:p>
            <a:pPr algn="just"/>
            <a:endParaRPr lang="it-IT" sz="1500" dirty="0"/>
          </a:p>
        </p:txBody>
      </p:sp>
      <p:graphicFrame>
        <p:nvGraphicFramePr>
          <p:cNvPr id="5" name="Tabella 4">
            <a:extLst>
              <a:ext uri="{FF2B5EF4-FFF2-40B4-BE49-F238E27FC236}">
                <a16:creationId xmlns:a16="http://schemas.microsoft.com/office/drawing/2014/main" id="{263019DF-F1B6-47B7-8FF7-156AA50A4941}"/>
              </a:ext>
            </a:extLst>
          </p:cNvPr>
          <p:cNvGraphicFramePr>
            <a:graphicFrameLocks noGrp="1"/>
          </p:cNvGraphicFramePr>
          <p:nvPr>
            <p:extLst>
              <p:ext uri="{D42A27DB-BD31-4B8C-83A1-F6EECF244321}">
                <p14:modId xmlns:p14="http://schemas.microsoft.com/office/powerpoint/2010/main" val="3570169924"/>
              </p:ext>
            </p:extLst>
          </p:nvPr>
        </p:nvGraphicFramePr>
        <p:xfrm>
          <a:off x="1024128" y="1965736"/>
          <a:ext cx="9468612" cy="640080"/>
        </p:xfrm>
        <a:graphic>
          <a:graphicData uri="http://schemas.openxmlformats.org/drawingml/2006/table">
            <a:tbl>
              <a:tblPr firstRow="1" bandRow="1">
                <a:tableStyleId>{5C22544A-7EE6-4342-B048-85BDC9FD1C3A}</a:tableStyleId>
              </a:tblPr>
              <a:tblGrid>
                <a:gridCol w="4734306">
                  <a:extLst>
                    <a:ext uri="{9D8B030D-6E8A-4147-A177-3AD203B41FA5}">
                      <a16:colId xmlns:a16="http://schemas.microsoft.com/office/drawing/2014/main" val="2576120533"/>
                    </a:ext>
                  </a:extLst>
                </a:gridCol>
                <a:gridCol w="4734306">
                  <a:extLst>
                    <a:ext uri="{9D8B030D-6E8A-4147-A177-3AD203B41FA5}">
                      <a16:colId xmlns:a16="http://schemas.microsoft.com/office/drawing/2014/main" val="1456574539"/>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dirty="0"/>
                        <a:t>ART. 8</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dirty="0"/>
                        <a:t>TESTO ANTE RIFORMA</a:t>
                      </a:r>
                    </a:p>
                  </a:txBody>
                  <a:tcPr/>
                </a:tc>
                <a:tc>
                  <a:txBody>
                    <a:bodyPr/>
                    <a:lstStyle/>
                    <a:p>
                      <a:pPr algn="ctr"/>
                      <a:r>
                        <a:rPr lang="it-IT" dirty="0"/>
                        <a:t>Art. 8</a:t>
                      </a:r>
                    </a:p>
                    <a:p>
                      <a:pPr algn="ctr"/>
                      <a:r>
                        <a:rPr lang="it-IT" dirty="0"/>
                        <a:t>TESTO POST RIFORMA</a:t>
                      </a:r>
                    </a:p>
                  </a:txBody>
                  <a:tcPr/>
                </a:tc>
                <a:extLst>
                  <a:ext uri="{0D108BD9-81ED-4DB2-BD59-A6C34878D82A}">
                    <a16:rowId xmlns:a16="http://schemas.microsoft.com/office/drawing/2014/main" val="4036864486"/>
                  </a:ext>
                </a:extLst>
              </a:tr>
            </a:tbl>
          </a:graphicData>
        </a:graphic>
      </p:graphicFrame>
      <p:sp>
        <p:nvSpPr>
          <p:cNvPr id="6" name="Segnaposto piè di pagina 5">
            <a:extLst>
              <a:ext uri="{FF2B5EF4-FFF2-40B4-BE49-F238E27FC236}">
                <a16:creationId xmlns:a16="http://schemas.microsoft.com/office/drawing/2014/main" id="{4DAFF106-2EC2-43AB-B02B-340FD10D8D45}"/>
              </a:ext>
            </a:extLst>
          </p:cNvPr>
          <p:cNvSpPr>
            <a:spLocks noGrp="1"/>
          </p:cNvSpPr>
          <p:nvPr>
            <p:ph type="ftr" sz="quarter" idx="11"/>
          </p:nvPr>
        </p:nvSpPr>
        <p:spPr/>
        <p:txBody>
          <a:bodyPr/>
          <a:lstStyle/>
          <a:p>
            <a:r>
              <a:rPr lang="en-US"/>
              <a:t>avv. Manuela Zanussi</a:t>
            </a:r>
            <a:endParaRPr lang="en-US" dirty="0"/>
          </a:p>
        </p:txBody>
      </p:sp>
    </p:spTree>
    <p:extLst>
      <p:ext uri="{BB962C8B-B14F-4D97-AF65-F5344CB8AC3E}">
        <p14:creationId xmlns:p14="http://schemas.microsoft.com/office/powerpoint/2010/main" val="2584292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0E317C-71EF-7126-F1B1-08573A7D65E6}"/>
              </a:ext>
            </a:extLst>
          </p:cNvPr>
          <p:cNvSpPr>
            <a:spLocks noGrp="1"/>
          </p:cNvSpPr>
          <p:nvPr>
            <p:ph type="title"/>
          </p:nvPr>
        </p:nvSpPr>
        <p:spPr/>
        <p:txBody>
          <a:bodyPr/>
          <a:lstStyle/>
          <a:p>
            <a:r>
              <a:rPr lang="it-IT" dirty="0"/>
              <a:t>La riservatezza in mediazione</a:t>
            </a:r>
          </a:p>
        </p:txBody>
      </p:sp>
      <p:sp>
        <p:nvSpPr>
          <p:cNvPr id="3" name="Segnaposto piè di pagina 2">
            <a:extLst>
              <a:ext uri="{FF2B5EF4-FFF2-40B4-BE49-F238E27FC236}">
                <a16:creationId xmlns:a16="http://schemas.microsoft.com/office/drawing/2014/main" id="{83EB55A0-CE73-47F0-91EA-C399307787AD}"/>
              </a:ext>
            </a:extLst>
          </p:cNvPr>
          <p:cNvSpPr>
            <a:spLocks noGrp="1"/>
          </p:cNvSpPr>
          <p:nvPr>
            <p:ph type="ftr" sz="quarter" idx="11"/>
          </p:nvPr>
        </p:nvSpPr>
        <p:spPr/>
        <p:txBody>
          <a:bodyPr/>
          <a:lstStyle/>
          <a:p>
            <a:r>
              <a:rPr lang="en-US"/>
              <a:t>avv. Manuela Zanussi</a:t>
            </a:r>
            <a:endParaRPr lang="en-US" dirty="0"/>
          </a:p>
        </p:txBody>
      </p:sp>
      <p:graphicFrame>
        <p:nvGraphicFramePr>
          <p:cNvPr id="5" name="Tabella 5">
            <a:extLst>
              <a:ext uri="{FF2B5EF4-FFF2-40B4-BE49-F238E27FC236}">
                <a16:creationId xmlns:a16="http://schemas.microsoft.com/office/drawing/2014/main" id="{FBB24520-8610-1A68-42BC-19E94D066407}"/>
              </a:ext>
            </a:extLst>
          </p:cNvPr>
          <p:cNvGraphicFramePr>
            <a:graphicFrameLocks noGrp="1"/>
          </p:cNvGraphicFramePr>
          <p:nvPr>
            <p:extLst>
              <p:ext uri="{D42A27DB-BD31-4B8C-83A1-F6EECF244321}">
                <p14:modId xmlns:p14="http://schemas.microsoft.com/office/powerpoint/2010/main" val="793763682"/>
              </p:ext>
            </p:extLst>
          </p:nvPr>
        </p:nvGraphicFramePr>
        <p:xfrm>
          <a:off x="1820164" y="2440890"/>
          <a:ext cx="8128000" cy="320040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845608774"/>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1800" b="1" i="0" u="none" strike="noStrike" baseline="0" dirty="0">
                          <a:latin typeface="AvenirNext-Regular"/>
                        </a:rPr>
                        <a:t>Art. 9</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1800" b="1" i="0" u="none" strike="noStrike" baseline="0" dirty="0">
                          <a:latin typeface="AvenirNext-Regular"/>
                        </a:rPr>
                        <a:t>Dovere di riservatezza</a:t>
                      </a:r>
                    </a:p>
                  </a:txBody>
                  <a:tcPr/>
                </a:tc>
                <a:extLst>
                  <a:ext uri="{0D108BD9-81ED-4DB2-BD59-A6C34878D82A}">
                    <a16:rowId xmlns:a16="http://schemas.microsoft.com/office/drawing/2014/main" val="1722653940"/>
                  </a:ext>
                </a:extLst>
              </a:tr>
              <a:tr h="370840">
                <a:tc>
                  <a:txBody>
                    <a:bodyPr/>
                    <a:lstStyle/>
                    <a:p>
                      <a:pPr algn="just"/>
                      <a:r>
                        <a:rPr lang="it-IT" sz="1800" b="0" i="0" u="none" strike="noStrike" baseline="0" dirty="0">
                          <a:latin typeface="AvenirNext-Regular"/>
                        </a:rPr>
                        <a:t>1. Chiunque presta la propria opera o il proprio servizio nell'organismo o comunque nell’ambito del procedimento di mediazione è tenuto </a:t>
                      </a:r>
                      <a:r>
                        <a:rPr lang="it-IT" sz="1800" b="1" i="0" u="none" strike="noStrike" baseline="0" dirty="0">
                          <a:latin typeface="AvenirNext-Bold"/>
                        </a:rPr>
                        <a:t>all'obbligo di riservatezza </a:t>
                      </a:r>
                      <a:r>
                        <a:rPr lang="it-IT" sz="1800" b="0" i="0" u="none" strike="noStrike" baseline="0" dirty="0">
                          <a:latin typeface="AvenirNext-Regular"/>
                        </a:rPr>
                        <a:t>rispetto alle dichiarazioni rese e alle informazioni acquisite durante il procedimento medesimo. </a:t>
                      </a:r>
                    </a:p>
                    <a:p>
                      <a:pPr algn="just"/>
                      <a:r>
                        <a:rPr lang="it-IT" sz="1800" b="0" i="0" u="none" strike="noStrike" baseline="0" dirty="0">
                          <a:latin typeface="AvenirNext-Regular"/>
                        </a:rPr>
                        <a:t>2. Rispetto alle dichiarazioni rese e alle informazioni acquisite nel corso delle sessioni separate e salvo consenso della parte dichiarante o dalla quale provengono le informazioni, il mediatore è altresì tenuto alla riservatezza nei confronti delle altre parti.</a:t>
                      </a:r>
                      <a:endParaRPr lang="it-IT" dirty="0"/>
                    </a:p>
                    <a:p>
                      <a:pPr algn="just"/>
                      <a:endParaRPr lang="it-IT" dirty="0"/>
                    </a:p>
                  </a:txBody>
                  <a:tcPr/>
                </a:tc>
                <a:extLst>
                  <a:ext uri="{0D108BD9-81ED-4DB2-BD59-A6C34878D82A}">
                    <a16:rowId xmlns:a16="http://schemas.microsoft.com/office/drawing/2014/main" val="1885209383"/>
                  </a:ext>
                </a:extLst>
              </a:tr>
            </a:tbl>
          </a:graphicData>
        </a:graphic>
      </p:graphicFrame>
    </p:spTree>
    <p:extLst>
      <p:ext uri="{BB962C8B-B14F-4D97-AF65-F5344CB8AC3E}">
        <p14:creationId xmlns:p14="http://schemas.microsoft.com/office/powerpoint/2010/main" val="2211282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2F1321-037D-4582-B183-DD1997ACBB12}"/>
              </a:ext>
            </a:extLst>
          </p:cNvPr>
          <p:cNvSpPr>
            <a:spLocks noGrp="1"/>
          </p:cNvSpPr>
          <p:nvPr>
            <p:ph type="title"/>
          </p:nvPr>
        </p:nvSpPr>
        <p:spPr/>
        <p:txBody>
          <a:bodyPr/>
          <a:lstStyle/>
          <a:p>
            <a:r>
              <a:rPr lang="it-IT" dirty="0"/>
              <a:t>La riservatezza in mediazione art. 9</a:t>
            </a:r>
          </a:p>
        </p:txBody>
      </p:sp>
      <p:sp>
        <p:nvSpPr>
          <p:cNvPr id="5" name="Segnaposto piè di pagina 4">
            <a:extLst>
              <a:ext uri="{FF2B5EF4-FFF2-40B4-BE49-F238E27FC236}">
                <a16:creationId xmlns:a16="http://schemas.microsoft.com/office/drawing/2014/main" id="{EB9611A1-025D-44AE-B27B-19964B1B5EE2}"/>
              </a:ext>
            </a:extLst>
          </p:cNvPr>
          <p:cNvSpPr>
            <a:spLocks noGrp="1"/>
          </p:cNvSpPr>
          <p:nvPr>
            <p:ph type="ftr" sz="quarter" idx="11"/>
          </p:nvPr>
        </p:nvSpPr>
        <p:spPr/>
        <p:txBody>
          <a:bodyPr/>
          <a:lstStyle/>
          <a:p>
            <a:r>
              <a:rPr lang="en-US" dirty="0" err="1"/>
              <a:t>avv</a:t>
            </a:r>
            <a:r>
              <a:rPr lang="en-US" dirty="0"/>
              <a:t>. Manuela Zanussi</a:t>
            </a:r>
          </a:p>
        </p:txBody>
      </p:sp>
      <p:sp>
        <p:nvSpPr>
          <p:cNvPr id="6" name="Ovale 5">
            <a:extLst>
              <a:ext uri="{FF2B5EF4-FFF2-40B4-BE49-F238E27FC236}">
                <a16:creationId xmlns:a16="http://schemas.microsoft.com/office/drawing/2014/main" id="{2BF7BB84-2698-4300-BF67-C479334FF87D}"/>
              </a:ext>
            </a:extLst>
          </p:cNvPr>
          <p:cNvSpPr/>
          <p:nvPr/>
        </p:nvSpPr>
        <p:spPr>
          <a:xfrm>
            <a:off x="1024128" y="2227673"/>
            <a:ext cx="4089897" cy="30726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200" b="1" dirty="0"/>
              <a:t>Ambito soggettivo:</a:t>
            </a:r>
          </a:p>
          <a:p>
            <a:pPr algn="ctr"/>
            <a:r>
              <a:rPr lang="it-IT" sz="2200" dirty="0"/>
              <a:t>Parti, legali, mediatore, co-mediatore, tirocinanti, funzionari dell’organismo di mediazione</a:t>
            </a:r>
          </a:p>
        </p:txBody>
      </p:sp>
      <p:sp>
        <p:nvSpPr>
          <p:cNvPr id="7" name="Rettangolo con angoli arrotondati 6">
            <a:extLst>
              <a:ext uri="{FF2B5EF4-FFF2-40B4-BE49-F238E27FC236}">
                <a16:creationId xmlns:a16="http://schemas.microsoft.com/office/drawing/2014/main" id="{F1EC9EC9-A2EA-4544-8C0F-C191BEE48D0F}"/>
              </a:ext>
            </a:extLst>
          </p:cNvPr>
          <p:cNvSpPr/>
          <p:nvPr/>
        </p:nvSpPr>
        <p:spPr>
          <a:xfrm>
            <a:off x="7205472" y="2670170"/>
            <a:ext cx="3962400" cy="21876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200" b="1" dirty="0"/>
              <a:t>Ambito oggettivo:</a:t>
            </a:r>
          </a:p>
          <a:p>
            <a:pPr algn="ctr"/>
            <a:r>
              <a:rPr lang="it-IT" sz="2200" dirty="0"/>
              <a:t>- Le dichiarazioni rese </a:t>
            </a:r>
          </a:p>
          <a:p>
            <a:pPr algn="ctr"/>
            <a:r>
              <a:rPr lang="it-IT" sz="2200" dirty="0"/>
              <a:t>- Le informazioni acquisite durante il procedimento</a:t>
            </a:r>
          </a:p>
        </p:txBody>
      </p:sp>
    </p:spTree>
    <p:extLst>
      <p:ext uri="{BB962C8B-B14F-4D97-AF65-F5344CB8AC3E}">
        <p14:creationId xmlns:p14="http://schemas.microsoft.com/office/powerpoint/2010/main" val="2084798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5536BE-F4D6-429C-B606-82880FD04EF9}"/>
              </a:ext>
            </a:extLst>
          </p:cNvPr>
          <p:cNvSpPr>
            <a:spLocks noGrp="1"/>
          </p:cNvSpPr>
          <p:nvPr>
            <p:ph type="title"/>
          </p:nvPr>
        </p:nvSpPr>
        <p:spPr/>
        <p:txBody>
          <a:bodyPr/>
          <a:lstStyle/>
          <a:p>
            <a:r>
              <a:rPr lang="it-IT" dirty="0"/>
              <a:t>La riservatezza del mediatore avvocato</a:t>
            </a:r>
          </a:p>
        </p:txBody>
      </p:sp>
      <p:sp>
        <p:nvSpPr>
          <p:cNvPr id="4" name="Segnaposto piè di pagina 3">
            <a:extLst>
              <a:ext uri="{FF2B5EF4-FFF2-40B4-BE49-F238E27FC236}">
                <a16:creationId xmlns:a16="http://schemas.microsoft.com/office/drawing/2014/main" id="{B03B3065-62B6-4E27-BB5A-9299BD374C99}"/>
              </a:ext>
            </a:extLst>
          </p:cNvPr>
          <p:cNvSpPr>
            <a:spLocks noGrp="1"/>
          </p:cNvSpPr>
          <p:nvPr>
            <p:ph type="ftr" sz="quarter" idx="11"/>
          </p:nvPr>
        </p:nvSpPr>
        <p:spPr/>
        <p:txBody>
          <a:bodyPr/>
          <a:lstStyle/>
          <a:p>
            <a:r>
              <a:rPr lang="en-US"/>
              <a:t>avv. Manuela Zanussi</a:t>
            </a:r>
            <a:endParaRPr lang="en-US" dirty="0"/>
          </a:p>
        </p:txBody>
      </p:sp>
      <p:graphicFrame>
        <p:nvGraphicFramePr>
          <p:cNvPr id="6" name="Tabella 6">
            <a:extLst>
              <a:ext uri="{FF2B5EF4-FFF2-40B4-BE49-F238E27FC236}">
                <a16:creationId xmlns:a16="http://schemas.microsoft.com/office/drawing/2014/main" id="{3BEB5CC3-60B0-57CD-AA7A-4DFE12F69FCA}"/>
              </a:ext>
            </a:extLst>
          </p:cNvPr>
          <p:cNvGraphicFramePr>
            <a:graphicFrameLocks noGrp="1"/>
          </p:cNvGraphicFramePr>
          <p:nvPr>
            <p:extLst>
              <p:ext uri="{D42A27DB-BD31-4B8C-83A1-F6EECF244321}">
                <p14:modId xmlns:p14="http://schemas.microsoft.com/office/powerpoint/2010/main" val="3911509177"/>
              </p:ext>
            </p:extLst>
          </p:nvPr>
        </p:nvGraphicFramePr>
        <p:xfrm>
          <a:off x="2032000" y="2286000"/>
          <a:ext cx="8128000" cy="3505897"/>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4045476510"/>
                    </a:ext>
                  </a:extLst>
                </a:gridCol>
              </a:tblGrid>
              <a:tr h="846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dirty="0">
                          <a:latin typeface="Calibri-Light"/>
                        </a:rPr>
                        <a:t>Art. 62 CODICE DEONTOLOGICO FORENSE</a:t>
                      </a:r>
                    </a:p>
                  </a:txBody>
                  <a:tcPr anchor="ctr"/>
                </a:tc>
                <a:extLst>
                  <a:ext uri="{0D108BD9-81ED-4DB2-BD59-A6C34878D82A}">
                    <a16:rowId xmlns:a16="http://schemas.microsoft.com/office/drawing/2014/main" val="2170696665"/>
                  </a:ext>
                </a:extLst>
              </a:tr>
              <a:tr h="265964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br>
                        <a:rPr lang="it-IT" sz="2400" dirty="0">
                          <a:latin typeface="Calibri-Light"/>
                        </a:rPr>
                      </a:br>
                      <a:r>
                        <a:rPr lang="it-IT" sz="2400" dirty="0">
                          <a:latin typeface="ArialMT"/>
                        </a:rPr>
                        <a:t>1. L’avvocato che svolga la funzione di mediatore deve</a:t>
                      </a:r>
                      <a:br>
                        <a:rPr lang="it-IT" sz="2400" dirty="0">
                          <a:latin typeface="ArialMT"/>
                        </a:rPr>
                      </a:br>
                      <a:r>
                        <a:rPr lang="it-IT" sz="2400" dirty="0">
                          <a:latin typeface="ArialMT"/>
                        </a:rPr>
                        <a:t>rispettare gli obblighi dettati dalla normativa in materia e</a:t>
                      </a:r>
                      <a:br>
                        <a:rPr lang="it-IT" sz="2400" dirty="0">
                          <a:latin typeface="ArialMT"/>
                        </a:rPr>
                      </a:br>
                      <a:r>
                        <a:rPr lang="it-IT" sz="2400" dirty="0">
                          <a:latin typeface="ArialMT"/>
                        </a:rPr>
                        <a:t>le previsioni del regolamento dell’organismo di</a:t>
                      </a:r>
                      <a:br>
                        <a:rPr lang="it-IT" sz="2400" dirty="0">
                          <a:latin typeface="ArialMT"/>
                        </a:rPr>
                      </a:br>
                      <a:r>
                        <a:rPr lang="it-IT" sz="2400" dirty="0">
                          <a:latin typeface="ArialMT"/>
                        </a:rPr>
                        <a:t>mediazione, nei limiti in cui queste ultime previsioni non</a:t>
                      </a:r>
                      <a:br>
                        <a:rPr lang="it-IT" sz="2400" dirty="0">
                          <a:latin typeface="ArialMT"/>
                        </a:rPr>
                      </a:br>
                      <a:r>
                        <a:rPr lang="it-IT" sz="2400" dirty="0">
                          <a:latin typeface="ArialMT"/>
                        </a:rPr>
                        <a:t>contrastino con quelle del presente codice.</a:t>
                      </a:r>
                      <a:endParaRPr lang="it-IT" sz="2400" dirty="0"/>
                    </a:p>
                    <a:p>
                      <a:endParaRPr lang="it-IT" sz="2400" dirty="0"/>
                    </a:p>
                  </a:txBody>
                  <a:tcPr/>
                </a:tc>
                <a:extLst>
                  <a:ext uri="{0D108BD9-81ED-4DB2-BD59-A6C34878D82A}">
                    <a16:rowId xmlns:a16="http://schemas.microsoft.com/office/drawing/2014/main" val="1115284729"/>
                  </a:ext>
                </a:extLst>
              </a:tr>
            </a:tbl>
          </a:graphicData>
        </a:graphic>
      </p:graphicFrame>
    </p:spTree>
    <p:extLst>
      <p:ext uri="{BB962C8B-B14F-4D97-AF65-F5344CB8AC3E}">
        <p14:creationId xmlns:p14="http://schemas.microsoft.com/office/powerpoint/2010/main" val="881036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7EC30E-E5EA-7459-623A-B397A5841D3E}"/>
              </a:ext>
            </a:extLst>
          </p:cNvPr>
          <p:cNvSpPr>
            <a:spLocks noGrp="1"/>
          </p:cNvSpPr>
          <p:nvPr>
            <p:ph type="title"/>
          </p:nvPr>
        </p:nvSpPr>
        <p:spPr/>
        <p:txBody>
          <a:bodyPr/>
          <a:lstStyle/>
          <a:p>
            <a:r>
              <a:rPr lang="it-IT" dirty="0"/>
              <a:t>Obbligo di riservatezza per le parti?</a:t>
            </a:r>
          </a:p>
        </p:txBody>
      </p:sp>
      <p:sp>
        <p:nvSpPr>
          <p:cNvPr id="3" name="Segnaposto contenuto 2">
            <a:extLst>
              <a:ext uri="{FF2B5EF4-FFF2-40B4-BE49-F238E27FC236}">
                <a16:creationId xmlns:a16="http://schemas.microsoft.com/office/drawing/2014/main" id="{4E03B57F-3E0A-2605-8310-05FE8DB7C2DA}"/>
              </a:ext>
            </a:extLst>
          </p:cNvPr>
          <p:cNvSpPr>
            <a:spLocks noGrp="1"/>
          </p:cNvSpPr>
          <p:nvPr>
            <p:ph idx="1"/>
          </p:nvPr>
        </p:nvSpPr>
        <p:spPr/>
        <p:txBody>
          <a:bodyPr/>
          <a:lstStyle/>
          <a:p>
            <a:pPr>
              <a:buFont typeface="Wingdings" panose="05000000000000000000" pitchFamily="2" charset="2"/>
              <a:buChar char="Ø"/>
            </a:pPr>
            <a:r>
              <a:rPr lang="it-IT" dirty="0"/>
              <a:t> SÌ, ANCHE LE PARTI sono obbligate alla riservatezza;</a:t>
            </a:r>
          </a:p>
          <a:p>
            <a:pPr>
              <a:buFont typeface="Wingdings" panose="05000000000000000000" pitchFamily="2" charset="2"/>
              <a:buChar char="Ø"/>
            </a:pPr>
            <a:r>
              <a:rPr lang="it-IT" dirty="0"/>
              <a:t> E ciò sia </a:t>
            </a:r>
            <a:r>
              <a:rPr lang="it-IT" i="1" dirty="0"/>
              <a:t>ex lege </a:t>
            </a:r>
            <a:r>
              <a:rPr lang="it-IT" dirty="0"/>
              <a:t>sia quando sottoscrivono il Regolamento dell’Organismo;</a:t>
            </a:r>
          </a:p>
          <a:p>
            <a:endParaRPr lang="it-IT" dirty="0"/>
          </a:p>
        </p:txBody>
      </p:sp>
      <p:sp>
        <p:nvSpPr>
          <p:cNvPr id="4" name="Segnaposto piè di pagina 3">
            <a:extLst>
              <a:ext uri="{FF2B5EF4-FFF2-40B4-BE49-F238E27FC236}">
                <a16:creationId xmlns:a16="http://schemas.microsoft.com/office/drawing/2014/main" id="{24597005-173A-4E66-AEA1-7E6AB63CBBE2}"/>
              </a:ext>
            </a:extLst>
          </p:cNvPr>
          <p:cNvSpPr>
            <a:spLocks noGrp="1"/>
          </p:cNvSpPr>
          <p:nvPr>
            <p:ph type="ftr" sz="quarter" idx="11"/>
          </p:nvPr>
        </p:nvSpPr>
        <p:spPr/>
        <p:txBody>
          <a:bodyPr/>
          <a:lstStyle/>
          <a:p>
            <a:r>
              <a:rPr lang="en-US"/>
              <a:t>avv. Manuela Zanussi</a:t>
            </a:r>
            <a:endParaRPr lang="en-US" dirty="0"/>
          </a:p>
        </p:txBody>
      </p:sp>
      <p:sp>
        <p:nvSpPr>
          <p:cNvPr id="5" name="Rettangolo con angoli arrotondati 4">
            <a:extLst>
              <a:ext uri="{FF2B5EF4-FFF2-40B4-BE49-F238E27FC236}">
                <a16:creationId xmlns:a16="http://schemas.microsoft.com/office/drawing/2014/main" id="{C516A942-56DB-439B-B550-767235829ABE}"/>
              </a:ext>
            </a:extLst>
          </p:cNvPr>
          <p:cNvSpPr/>
          <p:nvPr/>
        </p:nvSpPr>
        <p:spPr>
          <a:xfrm>
            <a:off x="2142259" y="3639873"/>
            <a:ext cx="7907482" cy="20262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t>RATIO:</a:t>
            </a:r>
          </a:p>
          <a:p>
            <a:pPr algn="ctr"/>
            <a:r>
              <a:rPr lang="it-IT" dirty="0"/>
              <a:t> necessità di favorire l’instaurazione fra le parti di un clima libero e disteso, di sincero confronto, tanto nelle sessioni congiunte quanto in quelle separate, in modo tale da consentire ad ognuna di esse di aprirsi senza timori, potendo esprimere, fino in fondo il proprio punto di vista, con le relative aspettative e richieste. </a:t>
            </a:r>
            <a:br>
              <a:rPr lang="it-IT" dirty="0"/>
            </a:br>
            <a:endParaRPr lang="it-IT" dirty="0"/>
          </a:p>
        </p:txBody>
      </p:sp>
    </p:spTree>
    <p:extLst>
      <p:ext uri="{BB962C8B-B14F-4D97-AF65-F5344CB8AC3E}">
        <p14:creationId xmlns:p14="http://schemas.microsoft.com/office/powerpoint/2010/main" val="678651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35FCD7-7506-4B40-81E8-952FA500BE66}"/>
              </a:ext>
            </a:extLst>
          </p:cNvPr>
          <p:cNvSpPr>
            <a:spLocks noGrp="1"/>
          </p:cNvSpPr>
          <p:nvPr>
            <p:ph type="title"/>
          </p:nvPr>
        </p:nvSpPr>
        <p:spPr/>
        <p:txBody>
          <a:bodyPr/>
          <a:lstStyle/>
          <a:p>
            <a:r>
              <a:rPr lang="it-IT" dirty="0"/>
              <a:t>Art. 10: inutilizzabilità e segreto professionale</a:t>
            </a:r>
          </a:p>
        </p:txBody>
      </p:sp>
      <p:sp>
        <p:nvSpPr>
          <p:cNvPr id="3" name="Segnaposto contenuto 2">
            <a:extLst>
              <a:ext uri="{FF2B5EF4-FFF2-40B4-BE49-F238E27FC236}">
                <a16:creationId xmlns:a16="http://schemas.microsoft.com/office/drawing/2014/main" id="{35357417-161A-43CB-AF90-7F0C6A902667}"/>
              </a:ext>
            </a:extLst>
          </p:cNvPr>
          <p:cNvSpPr>
            <a:spLocks noGrp="1"/>
          </p:cNvSpPr>
          <p:nvPr>
            <p:ph idx="1"/>
          </p:nvPr>
        </p:nvSpPr>
        <p:spPr>
          <a:xfrm>
            <a:off x="983143" y="2951018"/>
            <a:ext cx="9720071" cy="2639291"/>
          </a:xfrm>
        </p:spPr>
        <p:txBody>
          <a:bodyPr/>
          <a:lstStyle/>
          <a:p>
            <a:r>
              <a:rPr lang="it-IT" i="1" dirty="0"/>
              <a:t>Le dichiarazioni rese o le informazioni acquisite nel corso del procedimento di mediazione non possono essere utilizzate nel giudizio avente il medesimo oggetto anche parziale, iniziato, riassunto o proseguito dopo l'insuccesso della mediazione, salvo consenso della parte dichiarante o dalla quale provengono le informazioni. Sul contenuto delle stesse dichiarazioni e informazioni non è ammessa prova testimoniale e non può essere deferito giuramento decisorio.</a:t>
            </a:r>
            <a:endParaRPr lang="it-IT" dirty="0"/>
          </a:p>
        </p:txBody>
      </p:sp>
      <p:sp>
        <p:nvSpPr>
          <p:cNvPr id="4" name="Segnaposto piè di pagina 3">
            <a:extLst>
              <a:ext uri="{FF2B5EF4-FFF2-40B4-BE49-F238E27FC236}">
                <a16:creationId xmlns:a16="http://schemas.microsoft.com/office/drawing/2014/main" id="{D8B89D54-E4B2-43AD-AFE2-06946B3D9EA2}"/>
              </a:ext>
            </a:extLst>
          </p:cNvPr>
          <p:cNvSpPr>
            <a:spLocks noGrp="1"/>
          </p:cNvSpPr>
          <p:nvPr>
            <p:ph type="ftr" sz="quarter" idx="11"/>
          </p:nvPr>
        </p:nvSpPr>
        <p:spPr/>
        <p:txBody>
          <a:bodyPr/>
          <a:lstStyle/>
          <a:p>
            <a:r>
              <a:rPr lang="en-US"/>
              <a:t>avv. Manuela Zanussi</a:t>
            </a:r>
            <a:endParaRPr lang="en-US" dirty="0"/>
          </a:p>
        </p:txBody>
      </p:sp>
    </p:spTree>
    <p:extLst>
      <p:ext uri="{BB962C8B-B14F-4D97-AF65-F5344CB8AC3E}">
        <p14:creationId xmlns:p14="http://schemas.microsoft.com/office/powerpoint/2010/main" val="3055756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4B3E0D-A557-40CD-8087-F778EA31E887}"/>
              </a:ext>
            </a:extLst>
          </p:cNvPr>
          <p:cNvSpPr>
            <a:spLocks noGrp="1"/>
          </p:cNvSpPr>
          <p:nvPr>
            <p:ph type="title"/>
          </p:nvPr>
        </p:nvSpPr>
        <p:spPr/>
        <p:txBody>
          <a:bodyPr/>
          <a:lstStyle/>
          <a:p>
            <a:r>
              <a:rPr lang="it-IT" dirty="0"/>
              <a:t>Riservatezza interna ed esterna</a:t>
            </a:r>
          </a:p>
        </p:txBody>
      </p:sp>
      <p:sp>
        <p:nvSpPr>
          <p:cNvPr id="5" name="Segnaposto piè di pagina 4">
            <a:extLst>
              <a:ext uri="{FF2B5EF4-FFF2-40B4-BE49-F238E27FC236}">
                <a16:creationId xmlns:a16="http://schemas.microsoft.com/office/drawing/2014/main" id="{4ECE0053-55E4-4BB8-B276-B4E5061062AF}"/>
              </a:ext>
            </a:extLst>
          </p:cNvPr>
          <p:cNvSpPr>
            <a:spLocks noGrp="1"/>
          </p:cNvSpPr>
          <p:nvPr>
            <p:ph type="ftr" sz="quarter" idx="11"/>
          </p:nvPr>
        </p:nvSpPr>
        <p:spPr/>
        <p:txBody>
          <a:bodyPr/>
          <a:lstStyle/>
          <a:p>
            <a:r>
              <a:rPr lang="en-US"/>
              <a:t>avv. Manuela Zanussi</a:t>
            </a:r>
            <a:endParaRPr lang="en-US" dirty="0"/>
          </a:p>
        </p:txBody>
      </p:sp>
      <p:graphicFrame>
        <p:nvGraphicFramePr>
          <p:cNvPr id="6" name="Diagramma 5">
            <a:extLst>
              <a:ext uri="{FF2B5EF4-FFF2-40B4-BE49-F238E27FC236}">
                <a16:creationId xmlns:a16="http://schemas.microsoft.com/office/drawing/2014/main" id="{ACCDC39B-DE3B-5BF4-0F9A-64E95B5C1C44}"/>
              </a:ext>
            </a:extLst>
          </p:cNvPr>
          <p:cNvGraphicFramePr/>
          <p:nvPr>
            <p:extLst>
              <p:ext uri="{D42A27DB-BD31-4B8C-83A1-F6EECF244321}">
                <p14:modId xmlns:p14="http://schemas.microsoft.com/office/powerpoint/2010/main" val="3268430190"/>
              </p:ext>
            </p:extLst>
          </p:nvPr>
        </p:nvGraphicFramePr>
        <p:xfrm>
          <a:off x="1024128" y="1694329"/>
          <a:ext cx="9720072" cy="45784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6384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3C2076-1267-4868-8684-0EDC8D9A5780}"/>
              </a:ext>
            </a:extLst>
          </p:cNvPr>
          <p:cNvSpPr>
            <a:spLocks noGrp="1"/>
          </p:cNvSpPr>
          <p:nvPr>
            <p:ph type="title"/>
          </p:nvPr>
        </p:nvSpPr>
        <p:spPr/>
        <p:txBody>
          <a:bodyPr/>
          <a:lstStyle/>
          <a:p>
            <a:br>
              <a:rPr lang="it-IT" dirty="0"/>
            </a:br>
            <a:r>
              <a:rPr lang="it-IT" dirty="0"/>
              <a:t>E’ </a:t>
            </a:r>
            <a:r>
              <a:rPr lang="it-IT" dirty="0" err="1"/>
              <a:t>NECESSAria</a:t>
            </a:r>
            <a:r>
              <a:rPr lang="it-IT" dirty="0"/>
              <a:t> una compiuta verbalizzazione?</a:t>
            </a:r>
            <a:br>
              <a:rPr lang="it-IT" dirty="0"/>
            </a:br>
            <a:endParaRPr lang="it-IT" dirty="0"/>
          </a:p>
        </p:txBody>
      </p:sp>
      <p:sp>
        <p:nvSpPr>
          <p:cNvPr id="3" name="Segnaposto contenuto 2">
            <a:extLst>
              <a:ext uri="{FF2B5EF4-FFF2-40B4-BE49-F238E27FC236}">
                <a16:creationId xmlns:a16="http://schemas.microsoft.com/office/drawing/2014/main" id="{B96E3191-851E-C5F2-E824-196544C1A1F6}"/>
              </a:ext>
            </a:extLst>
          </p:cNvPr>
          <p:cNvSpPr>
            <a:spLocks noGrp="1"/>
          </p:cNvSpPr>
          <p:nvPr>
            <p:ph idx="1"/>
          </p:nvPr>
        </p:nvSpPr>
        <p:spPr>
          <a:xfrm>
            <a:off x="5715000" y="1021976"/>
            <a:ext cx="5678424" cy="4985632"/>
          </a:xfrm>
        </p:spPr>
        <p:txBody>
          <a:bodyPr>
            <a:normAutofit fontScale="85000" lnSpcReduction="10000"/>
          </a:bodyPr>
          <a:lstStyle/>
          <a:p>
            <a:r>
              <a:rPr lang="it-IT" i="1" dirty="0"/>
              <a:t>«… </a:t>
            </a:r>
            <a:r>
              <a:rPr lang="it-IT" b="1" i="1" dirty="0"/>
              <a:t>il principio relativo alla riservatezza delle dichiarazioni delle parti deve essere riferito al solo contenuto sostanziale dell'incontro di mediazione, VALE A DIRE AL MERITO DELLA LITE</a:t>
            </a:r>
            <a:r>
              <a:rPr lang="it-IT" dirty="0"/>
              <a:t>.</a:t>
            </a:r>
            <a:br>
              <a:rPr lang="it-IT" dirty="0"/>
            </a:br>
            <a:r>
              <a:rPr lang="it-IT" dirty="0"/>
              <a:t>“</a:t>
            </a:r>
            <a:r>
              <a:rPr lang="it-IT" i="1" dirty="0"/>
              <a:t>Ogni qualvolta, invece, tali dichiarazioni, quand'anche trasposte al di fuori del procedimento di mediazione, riguardano </a:t>
            </a:r>
            <a:r>
              <a:rPr lang="it-IT" b="1" i="1" dirty="0"/>
              <a:t>circostanze che attengono alle modalità della partecipazione delle parti alla mediazione e allo svolgimento (in senso procedimentale) della stessa, VA PREDICATA LA ASSOLUTA LICEITÀ DELLA VERBALIZZAZIONE </a:t>
            </a:r>
            <a:r>
              <a:rPr lang="it-IT" i="1" dirty="0"/>
              <a:t>e dell'utilizzo da parte di chicchessia</a:t>
            </a:r>
            <a:r>
              <a:rPr lang="it-IT" dirty="0"/>
              <a:t>.</a:t>
            </a:r>
            <a:br>
              <a:rPr lang="it-IT" dirty="0"/>
            </a:br>
            <a:r>
              <a:rPr lang="it-IT" dirty="0"/>
              <a:t>“</a:t>
            </a:r>
            <a:r>
              <a:rPr lang="it-IT" b="1" i="1" dirty="0"/>
              <a:t>Ed invero, in tale ambito una compiuta verbalizzazione è necessaria al fine di consentire al giudice la conoscenza del contenuto della condotta delle parti nello specifico contesto di cui trattasi</a:t>
            </a:r>
            <a:r>
              <a:rPr lang="it-IT" i="1" dirty="0"/>
              <a:t>; conoscenza indispensabile in relazione alle previsioni del D. Lgs. n. 28/2010 relative alla procedibilità delle domande ed all'art. 8 co. 4 bis dello stesso decreto, nonché, in via generale, dell'art. 96 III° c.p.c.».</a:t>
            </a:r>
            <a:endParaRPr lang="it-IT" dirty="0"/>
          </a:p>
        </p:txBody>
      </p:sp>
      <p:sp>
        <p:nvSpPr>
          <p:cNvPr id="4" name="Segnaposto testo 3">
            <a:extLst>
              <a:ext uri="{FF2B5EF4-FFF2-40B4-BE49-F238E27FC236}">
                <a16:creationId xmlns:a16="http://schemas.microsoft.com/office/drawing/2014/main" id="{BA778390-05CE-F41B-752A-DE88481D0FDF}"/>
              </a:ext>
            </a:extLst>
          </p:cNvPr>
          <p:cNvSpPr>
            <a:spLocks noGrp="1"/>
          </p:cNvSpPr>
          <p:nvPr>
            <p:ph type="body" sz="half" idx="2"/>
          </p:nvPr>
        </p:nvSpPr>
        <p:spPr>
          <a:xfrm>
            <a:off x="1024128" y="2782741"/>
            <a:ext cx="4389120" cy="1292518"/>
          </a:xfrm>
        </p:spPr>
        <p:txBody>
          <a:bodyPr/>
          <a:lstStyle/>
          <a:p>
            <a:pPr algn="just"/>
            <a:r>
              <a:rPr lang="it-IT" dirty="0"/>
              <a:t>A tal riguardo, giova richiamare l’interessante pronuncia emessa dal Tribunale di Roma (Dott. Massimo Moriconi), in data 25.1.2016, con cui il giudice romano ha puntualizzato quanto segue.</a:t>
            </a:r>
          </a:p>
        </p:txBody>
      </p:sp>
      <p:sp>
        <p:nvSpPr>
          <p:cNvPr id="5" name="Segnaposto piè di pagina 4">
            <a:extLst>
              <a:ext uri="{FF2B5EF4-FFF2-40B4-BE49-F238E27FC236}">
                <a16:creationId xmlns:a16="http://schemas.microsoft.com/office/drawing/2014/main" id="{5ABDCC09-81DB-0438-9649-02E767A27123}"/>
              </a:ext>
            </a:extLst>
          </p:cNvPr>
          <p:cNvSpPr>
            <a:spLocks noGrp="1"/>
          </p:cNvSpPr>
          <p:nvPr>
            <p:ph type="ftr" sz="quarter" idx="11"/>
          </p:nvPr>
        </p:nvSpPr>
        <p:spPr/>
        <p:txBody>
          <a:bodyPr/>
          <a:lstStyle/>
          <a:p>
            <a:r>
              <a:rPr lang="en-US"/>
              <a:t>avv. Manuela Zanussi</a:t>
            </a:r>
            <a:endParaRPr lang="en-US" dirty="0"/>
          </a:p>
        </p:txBody>
      </p:sp>
    </p:spTree>
    <p:extLst>
      <p:ext uri="{BB962C8B-B14F-4D97-AF65-F5344CB8AC3E}">
        <p14:creationId xmlns:p14="http://schemas.microsoft.com/office/powerpoint/2010/main" val="2957802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FD50F1-D46F-44AB-BADE-9A3FCEE975FF}"/>
              </a:ext>
            </a:extLst>
          </p:cNvPr>
          <p:cNvSpPr>
            <a:spLocks noGrp="1"/>
          </p:cNvSpPr>
          <p:nvPr>
            <p:ph type="title"/>
          </p:nvPr>
        </p:nvSpPr>
        <p:spPr/>
        <p:txBody>
          <a:bodyPr/>
          <a:lstStyle/>
          <a:p>
            <a:r>
              <a:rPr lang="it-IT" dirty="0"/>
              <a:t>VERBALIZZARE QUESTE CIRCOSTANZE?</a:t>
            </a:r>
          </a:p>
        </p:txBody>
      </p:sp>
      <p:sp>
        <p:nvSpPr>
          <p:cNvPr id="3" name="Segnaposto contenuto 2">
            <a:extLst>
              <a:ext uri="{FF2B5EF4-FFF2-40B4-BE49-F238E27FC236}">
                <a16:creationId xmlns:a16="http://schemas.microsoft.com/office/drawing/2014/main" id="{68A67300-5F5B-4969-965D-DE909D3076B9}"/>
              </a:ext>
            </a:extLst>
          </p:cNvPr>
          <p:cNvSpPr>
            <a:spLocks noGrp="1"/>
          </p:cNvSpPr>
          <p:nvPr>
            <p:ph sz="half" idx="1"/>
          </p:nvPr>
        </p:nvSpPr>
        <p:spPr/>
        <p:txBody>
          <a:bodyPr>
            <a:normAutofit/>
          </a:bodyPr>
          <a:lstStyle/>
          <a:p>
            <a:pPr>
              <a:buFont typeface="Wingdings" panose="05000000000000000000" pitchFamily="2" charset="2"/>
              <a:buChar char="§"/>
            </a:pPr>
            <a:r>
              <a:rPr lang="it-IT" dirty="0"/>
              <a:t> presenza delle parti</a:t>
            </a:r>
          </a:p>
          <a:p>
            <a:pPr>
              <a:buFont typeface="Wingdings" panose="05000000000000000000" pitchFamily="2" charset="2"/>
              <a:buChar char="§"/>
            </a:pPr>
            <a:r>
              <a:rPr lang="it-IT" dirty="0"/>
              <a:t> volontà di proseguire</a:t>
            </a:r>
          </a:p>
          <a:p>
            <a:pPr>
              <a:buFont typeface="Wingdings" panose="05000000000000000000" pitchFamily="2" charset="2"/>
              <a:buChar char="§"/>
            </a:pPr>
            <a:r>
              <a:rPr lang="it-IT" dirty="0"/>
              <a:t> richiesta della proposta al mediatore</a:t>
            </a:r>
          </a:p>
          <a:p>
            <a:pPr>
              <a:buFont typeface="Wingdings" panose="05000000000000000000" pitchFamily="2" charset="2"/>
              <a:buChar char="§"/>
            </a:pPr>
            <a:r>
              <a:rPr lang="it-IT" dirty="0"/>
              <a:t> adesione o meno alla proposta</a:t>
            </a:r>
          </a:p>
          <a:p>
            <a:pPr>
              <a:buFont typeface="Wingdings" panose="05000000000000000000" pitchFamily="2" charset="2"/>
              <a:buChar char="§"/>
            </a:pPr>
            <a:r>
              <a:rPr lang="it-IT" dirty="0"/>
              <a:t> motivazioni della condotta</a:t>
            </a:r>
          </a:p>
          <a:p>
            <a:pPr>
              <a:buFont typeface="Wingdings" panose="05000000000000000000" pitchFamily="2" charset="2"/>
              <a:buChar char="§"/>
            </a:pPr>
            <a:r>
              <a:rPr lang="it-IT" dirty="0"/>
              <a:t> proposte conciliative di parte</a:t>
            </a:r>
          </a:p>
          <a:p>
            <a:pPr marL="0" indent="0">
              <a:buNone/>
            </a:pPr>
            <a:endParaRPr lang="it-IT" dirty="0"/>
          </a:p>
        </p:txBody>
      </p:sp>
      <p:sp>
        <p:nvSpPr>
          <p:cNvPr id="4" name="Segnaposto contenuto 3">
            <a:extLst>
              <a:ext uri="{FF2B5EF4-FFF2-40B4-BE49-F238E27FC236}">
                <a16:creationId xmlns:a16="http://schemas.microsoft.com/office/drawing/2014/main" id="{94DCF56C-46BD-4523-B4CD-A4784CE978EC}"/>
              </a:ext>
            </a:extLst>
          </p:cNvPr>
          <p:cNvSpPr>
            <a:spLocks noGrp="1"/>
          </p:cNvSpPr>
          <p:nvPr>
            <p:ph sz="half" idx="2"/>
          </p:nvPr>
        </p:nvSpPr>
        <p:spPr>
          <a:xfrm>
            <a:off x="5989320" y="2285999"/>
            <a:ext cx="4754880" cy="2638213"/>
          </a:xfrm>
          <a:ln>
            <a:solidFill>
              <a:schemeClr val="accent1"/>
            </a:solidFill>
          </a:ln>
        </p:spPr>
        <p:txBody>
          <a:bodyPr anchor="ctr">
            <a:normAutofit/>
          </a:bodyPr>
          <a:lstStyle/>
          <a:p>
            <a:r>
              <a:rPr lang="it-IT" dirty="0"/>
              <a:t>A differenza delle richieste che provengono dalla magistratura soprattutto nelle ordinanze di delega in mediazione, è prassi diffusa negli Organismi garantire massima riservatezza alle parti limitando le verbalizzazioni</a:t>
            </a:r>
          </a:p>
        </p:txBody>
      </p:sp>
      <p:sp>
        <p:nvSpPr>
          <p:cNvPr id="5" name="Segnaposto piè di pagina 4">
            <a:extLst>
              <a:ext uri="{FF2B5EF4-FFF2-40B4-BE49-F238E27FC236}">
                <a16:creationId xmlns:a16="http://schemas.microsoft.com/office/drawing/2014/main" id="{97EFE096-7D15-420C-B74E-BE3B609E918B}"/>
              </a:ext>
            </a:extLst>
          </p:cNvPr>
          <p:cNvSpPr>
            <a:spLocks noGrp="1"/>
          </p:cNvSpPr>
          <p:nvPr>
            <p:ph type="ftr" sz="quarter" idx="11"/>
          </p:nvPr>
        </p:nvSpPr>
        <p:spPr/>
        <p:txBody>
          <a:bodyPr/>
          <a:lstStyle/>
          <a:p>
            <a:r>
              <a:rPr lang="en-US"/>
              <a:t>avv. Manuela Zanussi</a:t>
            </a:r>
            <a:endParaRPr lang="en-US" dirty="0"/>
          </a:p>
        </p:txBody>
      </p:sp>
    </p:spTree>
    <p:extLst>
      <p:ext uri="{BB962C8B-B14F-4D97-AF65-F5344CB8AC3E}">
        <p14:creationId xmlns:p14="http://schemas.microsoft.com/office/powerpoint/2010/main" val="3288702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21FD03-4EFD-DBEC-D382-F3DD3C228109}"/>
              </a:ext>
            </a:extLst>
          </p:cNvPr>
          <p:cNvSpPr>
            <a:spLocks noGrp="1"/>
          </p:cNvSpPr>
          <p:nvPr>
            <p:ph type="ctrTitle"/>
          </p:nvPr>
        </p:nvSpPr>
        <p:spPr/>
        <p:txBody>
          <a:bodyPr anchor="ctr"/>
          <a:lstStyle/>
          <a:p>
            <a:r>
              <a:rPr lang="it-IT" dirty="0"/>
              <a:t>La Riforma Cartabia in mediazione </a:t>
            </a:r>
          </a:p>
        </p:txBody>
      </p:sp>
      <p:sp>
        <p:nvSpPr>
          <p:cNvPr id="3" name="Sottotitolo 2">
            <a:extLst>
              <a:ext uri="{FF2B5EF4-FFF2-40B4-BE49-F238E27FC236}">
                <a16:creationId xmlns:a16="http://schemas.microsoft.com/office/drawing/2014/main" id="{AF4BD309-B844-6B51-14D8-2E116FBC24D3}"/>
              </a:ext>
            </a:extLst>
          </p:cNvPr>
          <p:cNvSpPr>
            <a:spLocks noGrp="1"/>
          </p:cNvSpPr>
          <p:nvPr>
            <p:ph type="subTitle" idx="1"/>
          </p:nvPr>
        </p:nvSpPr>
        <p:spPr/>
        <p:txBody>
          <a:bodyPr anchor="ctr">
            <a:normAutofit/>
          </a:bodyPr>
          <a:lstStyle/>
          <a:p>
            <a:pPr algn="just"/>
            <a:endParaRPr lang="it-IT" sz="1350" dirty="0"/>
          </a:p>
          <a:p>
            <a:pPr algn="just"/>
            <a:r>
              <a:rPr lang="it-IT" sz="1350" dirty="0"/>
              <a:t>LA CONSULENZA TECNICA IN MEDIAZIONE</a:t>
            </a:r>
          </a:p>
          <a:p>
            <a:pPr algn="just"/>
            <a:r>
              <a:rPr lang="it-IT" sz="1350" dirty="0"/>
              <a:t>LA RISERVATEZZA</a:t>
            </a:r>
          </a:p>
          <a:p>
            <a:pPr algn="just"/>
            <a:r>
              <a:rPr lang="it-IT" sz="1350" dirty="0"/>
              <a:t>LA MEDIAZIONE TELEMATICA</a:t>
            </a:r>
          </a:p>
          <a:p>
            <a:pPr algn="just"/>
            <a:endParaRPr lang="it-IT" sz="1350" dirty="0"/>
          </a:p>
        </p:txBody>
      </p:sp>
      <p:sp>
        <p:nvSpPr>
          <p:cNvPr id="4" name="Segnaposto piè di pagina 3">
            <a:extLst>
              <a:ext uri="{FF2B5EF4-FFF2-40B4-BE49-F238E27FC236}">
                <a16:creationId xmlns:a16="http://schemas.microsoft.com/office/drawing/2014/main" id="{896CEA81-C861-4487-B021-C27F0A32A3C4}"/>
              </a:ext>
            </a:extLst>
          </p:cNvPr>
          <p:cNvSpPr>
            <a:spLocks noGrp="1"/>
          </p:cNvSpPr>
          <p:nvPr>
            <p:ph type="ftr" sz="quarter" idx="11"/>
          </p:nvPr>
        </p:nvSpPr>
        <p:spPr/>
        <p:txBody>
          <a:bodyPr/>
          <a:lstStyle/>
          <a:p>
            <a:r>
              <a:rPr lang="en-US"/>
              <a:t>avv. Manuela Zanussi</a:t>
            </a:r>
            <a:endParaRPr lang="en-US" dirty="0"/>
          </a:p>
        </p:txBody>
      </p:sp>
    </p:spTree>
    <p:extLst>
      <p:ext uri="{BB962C8B-B14F-4D97-AF65-F5344CB8AC3E}">
        <p14:creationId xmlns:p14="http://schemas.microsoft.com/office/powerpoint/2010/main" val="42390496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CAAB34-D6A3-4056-A4DF-60AA200A2403}"/>
              </a:ext>
            </a:extLst>
          </p:cNvPr>
          <p:cNvSpPr>
            <a:spLocks noGrp="1"/>
          </p:cNvSpPr>
          <p:nvPr>
            <p:ph type="title"/>
          </p:nvPr>
        </p:nvSpPr>
        <p:spPr/>
        <p:txBody>
          <a:bodyPr/>
          <a:lstStyle/>
          <a:p>
            <a:r>
              <a:rPr lang="it-IT" dirty="0"/>
              <a:t>Si pone però il problema del terzo</a:t>
            </a:r>
          </a:p>
        </p:txBody>
      </p:sp>
      <p:sp>
        <p:nvSpPr>
          <p:cNvPr id="3" name="Segnaposto contenuto 2">
            <a:extLst>
              <a:ext uri="{FF2B5EF4-FFF2-40B4-BE49-F238E27FC236}">
                <a16:creationId xmlns:a16="http://schemas.microsoft.com/office/drawing/2014/main" id="{E0B38535-1D9B-4096-BA3D-4A33762ACB08}"/>
              </a:ext>
            </a:extLst>
          </p:cNvPr>
          <p:cNvSpPr>
            <a:spLocks noGrp="1"/>
          </p:cNvSpPr>
          <p:nvPr>
            <p:ph idx="1"/>
          </p:nvPr>
        </p:nvSpPr>
        <p:spPr/>
        <p:txBody>
          <a:bodyPr>
            <a:normAutofit lnSpcReduction="10000"/>
          </a:bodyPr>
          <a:lstStyle/>
          <a:p>
            <a:pPr marL="457200" indent="-457200">
              <a:buFont typeface="+mj-lt"/>
              <a:buAutoNum type="arabicPeriod"/>
            </a:pPr>
            <a:r>
              <a:rPr lang="it-IT" dirty="0"/>
              <a:t>Il sostituto del legale</a:t>
            </a:r>
          </a:p>
          <a:p>
            <a:pPr marL="457200" indent="-457200">
              <a:buFont typeface="+mj-lt"/>
              <a:buAutoNum type="arabicPeriod"/>
            </a:pPr>
            <a:r>
              <a:rPr lang="it-IT" dirty="0"/>
              <a:t>Il delegato della parte</a:t>
            </a:r>
          </a:p>
          <a:p>
            <a:pPr marL="457200" indent="-457200">
              <a:buFont typeface="+mj-lt"/>
              <a:buAutoNum type="arabicPeriod"/>
            </a:pPr>
            <a:r>
              <a:rPr lang="it-IT" dirty="0"/>
              <a:t>Il soggetto terzo che chiede di partecipare all’incontro (moglie, marito…)</a:t>
            </a:r>
          </a:p>
          <a:p>
            <a:pPr marL="457200" indent="-457200">
              <a:buFont typeface="+mj-lt"/>
              <a:buAutoNum type="arabicPeriod"/>
            </a:pPr>
            <a:r>
              <a:rPr lang="it-IT" dirty="0"/>
              <a:t>Il consulente di parte</a:t>
            </a:r>
          </a:p>
          <a:p>
            <a:endParaRPr lang="it-IT" dirty="0"/>
          </a:p>
          <a:p>
            <a:pPr>
              <a:buFont typeface="Wingdings" panose="05000000000000000000" pitchFamily="2" charset="2"/>
              <a:buChar char="Ø"/>
            </a:pPr>
            <a:r>
              <a:rPr lang="it-IT" dirty="0"/>
              <a:t> Essi non firmano né la domanda né l’adesione e quindi non sarebbero obbligati alla riservatezza</a:t>
            </a:r>
          </a:p>
          <a:p>
            <a:pPr>
              <a:buFont typeface="Wingdings" panose="05000000000000000000" pitchFamily="2" charset="2"/>
              <a:buChar char="Ø"/>
            </a:pPr>
            <a:r>
              <a:rPr lang="it-IT" dirty="0"/>
              <a:t> Nella prassi sono stati predisposti dei moduli informativi da far sottoscrivere al terzo per impegnarlo alla riservatezza e la sua partecipazione agli incontri viene consentita solo ed esclusivamente su espresso consenso di tutte le parti</a:t>
            </a:r>
          </a:p>
          <a:p>
            <a:endParaRPr lang="it-IT" dirty="0"/>
          </a:p>
        </p:txBody>
      </p:sp>
      <p:sp>
        <p:nvSpPr>
          <p:cNvPr id="4" name="Segnaposto piè di pagina 3">
            <a:extLst>
              <a:ext uri="{FF2B5EF4-FFF2-40B4-BE49-F238E27FC236}">
                <a16:creationId xmlns:a16="http://schemas.microsoft.com/office/drawing/2014/main" id="{35BC6996-6967-4D9B-BDB8-222B42B4D8CF}"/>
              </a:ext>
            </a:extLst>
          </p:cNvPr>
          <p:cNvSpPr>
            <a:spLocks noGrp="1"/>
          </p:cNvSpPr>
          <p:nvPr>
            <p:ph type="ftr" sz="quarter" idx="11"/>
          </p:nvPr>
        </p:nvSpPr>
        <p:spPr/>
        <p:txBody>
          <a:bodyPr/>
          <a:lstStyle/>
          <a:p>
            <a:r>
              <a:rPr lang="en-US"/>
              <a:t>avv. Manuela Zanussi</a:t>
            </a:r>
            <a:endParaRPr lang="en-US" dirty="0"/>
          </a:p>
        </p:txBody>
      </p:sp>
    </p:spTree>
    <p:extLst>
      <p:ext uri="{BB962C8B-B14F-4D97-AF65-F5344CB8AC3E}">
        <p14:creationId xmlns:p14="http://schemas.microsoft.com/office/powerpoint/2010/main" val="1068681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F7B18B-F4CC-25D5-59EE-DCFE52FF0A31}"/>
              </a:ext>
            </a:extLst>
          </p:cNvPr>
          <p:cNvSpPr>
            <a:spLocks noGrp="1"/>
          </p:cNvSpPr>
          <p:nvPr>
            <p:ph type="title"/>
          </p:nvPr>
        </p:nvSpPr>
        <p:spPr>
          <a:xfrm>
            <a:off x="1097280" y="822183"/>
            <a:ext cx="10058400" cy="948431"/>
          </a:xfrm>
        </p:spPr>
        <p:txBody>
          <a:bodyPr/>
          <a:lstStyle/>
          <a:p>
            <a:r>
              <a:rPr lang="it-IT" dirty="0"/>
              <a:t>Come cambia la riservatezza ex art. 9?</a:t>
            </a:r>
          </a:p>
        </p:txBody>
      </p:sp>
      <p:sp>
        <p:nvSpPr>
          <p:cNvPr id="7" name="Segnaposto piè di pagina 6">
            <a:extLst>
              <a:ext uri="{FF2B5EF4-FFF2-40B4-BE49-F238E27FC236}">
                <a16:creationId xmlns:a16="http://schemas.microsoft.com/office/drawing/2014/main" id="{1C199D04-569B-465D-8AAE-B63FBD8D9185}"/>
              </a:ext>
            </a:extLst>
          </p:cNvPr>
          <p:cNvSpPr>
            <a:spLocks noGrp="1"/>
          </p:cNvSpPr>
          <p:nvPr>
            <p:ph type="ftr" sz="quarter" idx="11"/>
          </p:nvPr>
        </p:nvSpPr>
        <p:spPr/>
        <p:txBody>
          <a:bodyPr/>
          <a:lstStyle/>
          <a:p>
            <a:r>
              <a:rPr lang="en-US"/>
              <a:t>avv. Manuela Zanussi</a:t>
            </a:r>
            <a:endParaRPr lang="en-US" dirty="0"/>
          </a:p>
        </p:txBody>
      </p:sp>
      <p:graphicFrame>
        <p:nvGraphicFramePr>
          <p:cNvPr id="8" name="Diagramma 7">
            <a:extLst>
              <a:ext uri="{FF2B5EF4-FFF2-40B4-BE49-F238E27FC236}">
                <a16:creationId xmlns:a16="http://schemas.microsoft.com/office/drawing/2014/main" id="{9E232474-02E7-5859-79AE-33C1FACF9A45}"/>
              </a:ext>
            </a:extLst>
          </p:cNvPr>
          <p:cNvGraphicFramePr/>
          <p:nvPr>
            <p:extLst>
              <p:ext uri="{D42A27DB-BD31-4B8C-83A1-F6EECF244321}">
                <p14:modId xmlns:p14="http://schemas.microsoft.com/office/powerpoint/2010/main" val="4208129049"/>
              </p:ext>
            </p:extLst>
          </p:nvPr>
        </p:nvGraphicFramePr>
        <p:xfrm>
          <a:off x="1097280" y="1770614"/>
          <a:ext cx="10058400" cy="45898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83195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86893E-5244-AE0A-3293-80C855354125}"/>
              </a:ext>
            </a:extLst>
          </p:cNvPr>
          <p:cNvSpPr>
            <a:spLocks noGrp="1"/>
          </p:cNvSpPr>
          <p:nvPr>
            <p:ph type="ctrTitle"/>
          </p:nvPr>
        </p:nvSpPr>
        <p:spPr>
          <a:xfrm>
            <a:off x="1097280" y="758952"/>
            <a:ext cx="10058400" cy="1853619"/>
          </a:xfrm>
        </p:spPr>
        <p:txBody>
          <a:bodyPr>
            <a:normAutofit/>
          </a:bodyPr>
          <a:lstStyle/>
          <a:p>
            <a:r>
              <a:rPr lang="it-IT" dirty="0"/>
              <a:t>Cosa cambia quindi sulla riservatezza?</a:t>
            </a:r>
          </a:p>
        </p:txBody>
      </p:sp>
      <p:sp>
        <p:nvSpPr>
          <p:cNvPr id="3" name="Sottotitolo 2">
            <a:extLst>
              <a:ext uri="{FF2B5EF4-FFF2-40B4-BE49-F238E27FC236}">
                <a16:creationId xmlns:a16="http://schemas.microsoft.com/office/drawing/2014/main" id="{33501AE4-E124-BAEE-8EAD-A53A7215F76E}"/>
              </a:ext>
            </a:extLst>
          </p:cNvPr>
          <p:cNvSpPr>
            <a:spLocks noGrp="1"/>
          </p:cNvSpPr>
          <p:nvPr>
            <p:ph type="subTitle" idx="1"/>
          </p:nvPr>
        </p:nvSpPr>
        <p:spPr>
          <a:xfrm>
            <a:off x="1340492" y="4617085"/>
            <a:ext cx="7010132" cy="1853619"/>
          </a:xfrm>
        </p:spPr>
        <p:txBody>
          <a:bodyPr>
            <a:normAutofit/>
          </a:bodyPr>
          <a:lstStyle/>
          <a:p>
            <a:pPr algn="just"/>
            <a:r>
              <a:rPr lang="it-IT" sz="2400" dirty="0"/>
              <a:t>Aumenta la garanzia di riservatezza per ogni soggetto che a qualsiasi titolo intervenga nel procedimento di mediazione</a:t>
            </a:r>
          </a:p>
        </p:txBody>
      </p:sp>
      <p:sp>
        <p:nvSpPr>
          <p:cNvPr id="7" name="Freccia in giù 6">
            <a:extLst>
              <a:ext uri="{FF2B5EF4-FFF2-40B4-BE49-F238E27FC236}">
                <a16:creationId xmlns:a16="http://schemas.microsoft.com/office/drawing/2014/main" id="{01385721-59CB-2C12-08BC-A8D30B529057}"/>
              </a:ext>
            </a:extLst>
          </p:cNvPr>
          <p:cNvSpPr/>
          <p:nvPr/>
        </p:nvSpPr>
        <p:spPr>
          <a:xfrm>
            <a:off x="5611367" y="2853047"/>
            <a:ext cx="872559" cy="978408"/>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4" name="Segnaposto piè di pagina 3">
            <a:extLst>
              <a:ext uri="{FF2B5EF4-FFF2-40B4-BE49-F238E27FC236}">
                <a16:creationId xmlns:a16="http://schemas.microsoft.com/office/drawing/2014/main" id="{54FAACE1-6C5D-4A78-91D4-8D7B44FB2F86}"/>
              </a:ext>
            </a:extLst>
          </p:cNvPr>
          <p:cNvSpPr>
            <a:spLocks noGrp="1"/>
          </p:cNvSpPr>
          <p:nvPr>
            <p:ph type="ftr" sz="quarter" idx="11"/>
          </p:nvPr>
        </p:nvSpPr>
        <p:spPr/>
        <p:txBody>
          <a:bodyPr/>
          <a:lstStyle/>
          <a:p>
            <a:r>
              <a:rPr lang="en-US"/>
              <a:t>avv. Manuela Zanussi</a:t>
            </a:r>
            <a:endParaRPr lang="en-US" dirty="0"/>
          </a:p>
        </p:txBody>
      </p:sp>
    </p:spTree>
    <p:extLst>
      <p:ext uri="{BB962C8B-B14F-4D97-AF65-F5344CB8AC3E}">
        <p14:creationId xmlns:p14="http://schemas.microsoft.com/office/powerpoint/2010/main" val="12056641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B177B1-1195-A64F-E200-F712B4E4BC13}"/>
              </a:ext>
            </a:extLst>
          </p:cNvPr>
          <p:cNvSpPr>
            <a:spLocks noGrp="1"/>
          </p:cNvSpPr>
          <p:nvPr>
            <p:ph type="title"/>
          </p:nvPr>
        </p:nvSpPr>
        <p:spPr/>
        <p:txBody>
          <a:bodyPr/>
          <a:lstStyle/>
          <a:p>
            <a:r>
              <a:rPr lang="it-IT" dirty="0"/>
              <a:t>MEDIAZIONE TELEMATICA</a:t>
            </a:r>
          </a:p>
        </p:txBody>
      </p:sp>
      <p:sp>
        <p:nvSpPr>
          <p:cNvPr id="3" name="Segnaposto contenuto 2">
            <a:extLst>
              <a:ext uri="{FF2B5EF4-FFF2-40B4-BE49-F238E27FC236}">
                <a16:creationId xmlns:a16="http://schemas.microsoft.com/office/drawing/2014/main" id="{09A582B8-6AD2-B6BE-A64A-814E5963F3EF}"/>
              </a:ext>
            </a:extLst>
          </p:cNvPr>
          <p:cNvSpPr>
            <a:spLocks noGrp="1"/>
          </p:cNvSpPr>
          <p:nvPr>
            <p:ph sz="half" idx="1"/>
          </p:nvPr>
        </p:nvSpPr>
        <p:spPr>
          <a:xfrm>
            <a:off x="1024128" y="3133164"/>
            <a:ext cx="4754880" cy="591671"/>
          </a:xfrm>
          <a:solidFill>
            <a:schemeClr val="accent1"/>
          </a:solidFill>
        </p:spPr>
        <p:txBody>
          <a:bodyPr anchor="ctr"/>
          <a:lstStyle/>
          <a:p>
            <a:pPr algn="ctr"/>
            <a:r>
              <a:rPr lang="it-IT" sz="2000" b="1" dirty="0">
                <a:solidFill>
                  <a:schemeClr val="bg1"/>
                </a:solidFill>
                <a:effectLst/>
                <a:latin typeface="Arial Nova" panose="020B0504020202020204" pitchFamily="34" charset="0"/>
                <a:ea typeface="Times New Roman" panose="02020603050405020304" pitchFamily="18" charset="0"/>
                <a:cs typeface="Times New Roman" panose="02020603050405020304" pitchFamily="18" charset="0"/>
              </a:rPr>
              <a:t>Art. 8 bis </a:t>
            </a:r>
            <a:endParaRPr lang="it-IT" dirty="0">
              <a:solidFill>
                <a:schemeClr val="bg1"/>
              </a:solidFill>
            </a:endParaRPr>
          </a:p>
        </p:txBody>
      </p:sp>
      <p:sp>
        <p:nvSpPr>
          <p:cNvPr id="4" name="Segnaposto contenuto 3">
            <a:extLst>
              <a:ext uri="{FF2B5EF4-FFF2-40B4-BE49-F238E27FC236}">
                <a16:creationId xmlns:a16="http://schemas.microsoft.com/office/drawing/2014/main" id="{3DC24153-841D-7D3B-3B62-A3C26A11908A}"/>
              </a:ext>
            </a:extLst>
          </p:cNvPr>
          <p:cNvSpPr>
            <a:spLocks noGrp="1"/>
          </p:cNvSpPr>
          <p:nvPr>
            <p:ph sz="half" idx="2"/>
          </p:nvPr>
        </p:nvSpPr>
        <p:spPr>
          <a:xfrm>
            <a:off x="5989320" y="2084832"/>
            <a:ext cx="4754880" cy="3986784"/>
          </a:xfrm>
          <a:ln>
            <a:solidFill>
              <a:schemeClr val="accent1"/>
            </a:solidFill>
          </a:ln>
        </p:spPr>
        <p:txBody>
          <a:bodyPr anchor="ctr">
            <a:normAutofit/>
          </a:bodyPr>
          <a:lstStyle/>
          <a:p>
            <a:r>
              <a:rPr lang="it-IT" dirty="0">
                <a:effectLst/>
                <a:latin typeface="Arial Nova" panose="020B0504020202020204" pitchFamily="34" charset="0"/>
                <a:ea typeface="Times New Roman" panose="02020603050405020304" pitchFamily="18" charset="0"/>
                <a:cs typeface="Times New Roman" panose="02020603050405020304" pitchFamily="18" charset="0"/>
              </a:rPr>
              <a:t>Quando la mediazione si svolge in modalità telematica, ciascun atto del procedimento è formato e sottoscritto nel rispetto delle disposizioni del codice dell’amministrazione digitale, di cui al decreto legislativo 7 marzo 2005, n. 82, e può essere trasmesso a mezzo posta elettronica certificata o con altro servizio di recapito certificato qualificato.</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egnaposto piè di pagina 4">
            <a:extLst>
              <a:ext uri="{FF2B5EF4-FFF2-40B4-BE49-F238E27FC236}">
                <a16:creationId xmlns:a16="http://schemas.microsoft.com/office/drawing/2014/main" id="{CEEF37FA-D434-4917-AD33-73751B6640AB}"/>
              </a:ext>
            </a:extLst>
          </p:cNvPr>
          <p:cNvSpPr>
            <a:spLocks noGrp="1"/>
          </p:cNvSpPr>
          <p:nvPr>
            <p:ph type="ftr" sz="quarter" idx="11"/>
          </p:nvPr>
        </p:nvSpPr>
        <p:spPr/>
        <p:txBody>
          <a:bodyPr/>
          <a:lstStyle/>
          <a:p>
            <a:r>
              <a:rPr lang="en-US"/>
              <a:t>avv. Manuela Zanussi</a:t>
            </a:r>
            <a:endParaRPr lang="en-US" dirty="0"/>
          </a:p>
        </p:txBody>
      </p:sp>
    </p:spTree>
    <p:extLst>
      <p:ext uri="{BB962C8B-B14F-4D97-AF65-F5344CB8AC3E}">
        <p14:creationId xmlns:p14="http://schemas.microsoft.com/office/powerpoint/2010/main" val="4281053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70B905-0821-22D6-77AE-D4DE5EF80A08}"/>
              </a:ext>
            </a:extLst>
          </p:cNvPr>
          <p:cNvSpPr>
            <a:spLocks noGrp="1"/>
          </p:cNvSpPr>
          <p:nvPr>
            <p:ph type="title"/>
          </p:nvPr>
        </p:nvSpPr>
        <p:spPr>
          <a:xfrm>
            <a:off x="1097280" y="758952"/>
            <a:ext cx="10058400" cy="2085188"/>
          </a:xfrm>
        </p:spPr>
        <p:txBody>
          <a:bodyPr>
            <a:normAutofit/>
          </a:bodyPr>
          <a:lstStyle/>
          <a:p>
            <a:r>
              <a:rPr lang="it-IT" dirty="0"/>
              <a:t>Come si svolgono gli INCONTRI?</a:t>
            </a:r>
          </a:p>
        </p:txBody>
      </p:sp>
      <p:sp>
        <p:nvSpPr>
          <p:cNvPr id="3" name="Segnaposto testo 2">
            <a:extLst>
              <a:ext uri="{FF2B5EF4-FFF2-40B4-BE49-F238E27FC236}">
                <a16:creationId xmlns:a16="http://schemas.microsoft.com/office/drawing/2014/main" id="{A75551A0-8D79-5F8B-7BB2-8DCD6487DC6F}"/>
              </a:ext>
            </a:extLst>
          </p:cNvPr>
          <p:cNvSpPr>
            <a:spLocks noGrp="1"/>
          </p:cNvSpPr>
          <p:nvPr>
            <p:ph type="body" idx="1"/>
          </p:nvPr>
        </p:nvSpPr>
        <p:spPr>
          <a:xfrm>
            <a:off x="1097280" y="3087584"/>
            <a:ext cx="10058400" cy="2508544"/>
          </a:xfrm>
        </p:spPr>
        <p:txBody>
          <a:bodyPr>
            <a:normAutofit/>
          </a:bodyPr>
          <a:lstStyle/>
          <a:p>
            <a:pPr marL="0" indent="0">
              <a:buNone/>
            </a:pPr>
            <a:r>
              <a:rPr lang="it-IT" sz="24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Gli incontri si possono svolgere con collegamento audiovisivo da remoto. I sistemi di collegamento audiovisivo utilizzati per gli incontri del procedimento di mediazione assicurano la contestuale, effettiva e reciproca udibilità e visibilità delle persone collegate. </a:t>
            </a:r>
          </a:p>
          <a:p>
            <a:pPr marL="0" indent="0">
              <a:buNone/>
            </a:pPr>
            <a:r>
              <a:rPr lang="it-IT" sz="24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Ciascuna parte può chiedere al responsabile dell’organismo di mediazione di partecipare da remoto o in presenza.</a:t>
            </a:r>
            <a:endParaRPr lang="it-IT" sz="2400" dirty="0">
              <a:effectLst/>
              <a:latin typeface="Arial Nova" panose="020B0504020202020204" pitchFamily="34" charset="0"/>
              <a:ea typeface="Calibri" panose="020F0502020204030204" pitchFamily="34" charset="0"/>
              <a:cs typeface="Times New Roman" panose="02020603050405020304" pitchFamily="18" charset="0"/>
            </a:endParaRPr>
          </a:p>
          <a:p>
            <a:endParaRPr lang="it-IT" dirty="0"/>
          </a:p>
        </p:txBody>
      </p:sp>
      <p:sp>
        <p:nvSpPr>
          <p:cNvPr id="4" name="Segnaposto piè di pagina 3">
            <a:extLst>
              <a:ext uri="{FF2B5EF4-FFF2-40B4-BE49-F238E27FC236}">
                <a16:creationId xmlns:a16="http://schemas.microsoft.com/office/drawing/2014/main" id="{EC4653C9-AA30-49E1-9F54-DD4AE5C23D3A}"/>
              </a:ext>
            </a:extLst>
          </p:cNvPr>
          <p:cNvSpPr>
            <a:spLocks noGrp="1"/>
          </p:cNvSpPr>
          <p:nvPr>
            <p:ph type="ftr" sz="quarter" idx="11"/>
          </p:nvPr>
        </p:nvSpPr>
        <p:spPr/>
        <p:txBody>
          <a:bodyPr/>
          <a:lstStyle/>
          <a:p>
            <a:r>
              <a:rPr lang="en-US"/>
              <a:t>avv. Manuela Zanussi</a:t>
            </a:r>
            <a:endParaRPr lang="en-US" dirty="0"/>
          </a:p>
        </p:txBody>
      </p:sp>
    </p:spTree>
    <p:extLst>
      <p:ext uri="{BB962C8B-B14F-4D97-AF65-F5344CB8AC3E}">
        <p14:creationId xmlns:p14="http://schemas.microsoft.com/office/powerpoint/2010/main" val="18902990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9828AD-150D-EB27-F3DA-47EB00FC7943}"/>
              </a:ext>
            </a:extLst>
          </p:cNvPr>
          <p:cNvSpPr>
            <a:spLocks noGrp="1"/>
          </p:cNvSpPr>
          <p:nvPr>
            <p:ph type="title"/>
          </p:nvPr>
        </p:nvSpPr>
        <p:spPr>
          <a:xfrm>
            <a:off x="1024128" y="751471"/>
            <a:ext cx="9720072" cy="1499616"/>
          </a:xfrm>
        </p:spPr>
        <p:txBody>
          <a:bodyPr/>
          <a:lstStyle/>
          <a:p>
            <a:r>
              <a:rPr lang="it-IT" dirty="0"/>
              <a:t>Come va redatto il verbale? e l’accordo?</a:t>
            </a:r>
          </a:p>
        </p:txBody>
      </p:sp>
      <p:sp>
        <p:nvSpPr>
          <p:cNvPr id="4" name="Segnaposto contenuto 3">
            <a:extLst>
              <a:ext uri="{FF2B5EF4-FFF2-40B4-BE49-F238E27FC236}">
                <a16:creationId xmlns:a16="http://schemas.microsoft.com/office/drawing/2014/main" id="{0997ECEC-8F0B-44C8-DA8C-F4005E8661FD}"/>
              </a:ext>
            </a:extLst>
          </p:cNvPr>
          <p:cNvSpPr>
            <a:spLocks noGrp="1"/>
          </p:cNvSpPr>
          <p:nvPr>
            <p:ph sz="half" idx="2"/>
          </p:nvPr>
        </p:nvSpPr>
        <p:spPr>
          <a:xfrm>
            <a:off x="1129284" y="2377246"/>
            <a:ext cx="4754880" cy="3341572"/>
          </a:xfrm>
        </p:spPr>
        <p:txBody>
          <a:bodyPr>
            <a:normAutofit lnSpcReduction="10000"/>
          </a:bodyPr>
          <a:lstStyle/>
          <a:p>
            <a:r>
              <a:rPr lang="it-IT" sz="20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A conclusione della mediazione il mediatore forma un </a:t>
            </a:r>
            <a:r>
              <a:rPr lang="it-IT" sz="2000" b="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unico documento informatico</a:t>
            </a:r>
            <a:r>
              <a:rPr lang="it-IT" sz="20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 in formato </a:t>
            </a:r>
            <a:r>
              <a:rPr lang="it-IT" sz="2000" b="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nativo digitale</a:t>
            </a:r>
            <a:r>
              <a:rPr lang="it-IT" sz="20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 contenente il verbale e l’eventuale accordo e lo invia alle parti per la sottoscrizione mediante </a:t>
            </a:r>
            <a:r>
              <a:rPr lang="it-IT" sz="2000" b="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firma digitale </a:t>
            </a:r>
            <a:r>
              <a:rPr lang="it-IT" sz="20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o altro tipo di </a:t>
            </a:r>
            <a:r>
              <a:rPr lang="it-IT" sz="2000" b="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firma elettronica qualificata</a:t>
            </a:r>
            <a:r>
              <a:rPr lang="it-IT" sz="2000"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 Nei casi di cui all’articolo 5, comma 1, e quando la mediazione è demandata dal giudice, il documento elettronico è inviato anche agli avvocati che lo sottoscrivono con le stesse modalità.</a:t>
            </a:r>
            <a:endParaRPr lang="it-IT" sz="2000" dirty="0">
              <a:effectLst/>
              <a:latin typeface="Arial Nova" panose="020B0504020202020204" pitchFamily="34" charset="0"/>
              <a:ea typeface="Calibri" panose="020F0502020204030204" pitchFamily="34" charset="0"/>
              <a:cs typeface="Times New Roman" panose="02020603050405020304" pitchFamily="18" charset="0"/>
            </a:endParaRPr>
          </a:p>
          <a:p>
            <a:endParaRPr lang="it-IT" dirty="0"/>
          </a:p>
        </p:txBody>
      </p:sp>
      <p:sp>
        <p:nvSpPr>
          <p:cNvPr id="7" name="Segnaposto piè di pagina 6">
            <a:extLst>
              <a:ext uri="{FF2B5EF4-FFF2-40B4-BE49-F238E27FC236}">
                <a16:creationId xmlns:a16="http://schemas.microsoft.com/office/drawing/2014/main" id="{1BA0C4AC-C6F1-4E39-9E04-4012253E2CFA}"/>
              </a:ext>
            </a:extLst>
          </p:cNvPr>
          <p:cNvSpPr>
            <a:spLocks noGrp="1"/>
          </p:cNvSpPr>
          <p:nvPr>
            <p:ph type="ftr" sz="quarter" idx="11"/>
          </p:nvPr>
        </p:nvSpPr>
        <p:spPr/>
        <p:txBody>
          <a:bodyPr/>
          <a:lstStyle/>
          <a:p>
            <a:r>
              <a:rPr lang="en-US"/>
              <a:t>avv. Manuela Zanussi</a:t>
            </a:r>
            <a:endParaRPr lang="en-US" dirty="0"/>
          </a:p>
        </p:txBody>
      </p:sp>
      <p:graphicFrame>
        <p:nvGraphicFramePr>
          <p:cNvPr id="10" name="Segnaposto contenuto 9">
            <a:extLst>
              <a:ext uri="{FF2B5EF4-FFF2-40B4-BE49-F238E27FC236}">
                <a16:creationId xmlns:a16="http://schemas.microsoft.com/office/drawing/2014/main" id="{45497139-51EA-4796-9E9F-08670400DF38}"/>
              </a:ext>
            </a:extLst>
          </p:cNvPr>
          <p:cNvGraphicFramePr>
            <a:graphicFrameLocks noGrp="1"/>
          </p:cNvGraphicFramePr>
          <p:nvPr>
            <p:ph sz="quarter" idx="4"/>
            <p:extLst>
              <p:ext uri="{D42A27DB-BD31-4B8C-83A1-F6EECF244321}">
                <p14:modId xmlns:p14="http://schemas.microsoft.com/office/powerpoint/2010/main" val="2771437996"/>
              </p:ext>
            </p:extLst>
          </p:nvPr>
        </p:nvGraphicFramePr>
        <p:xfrm>
          <a:off x="6207847" y="2251087"/>
          <a:ext cx="4754562" cy="3341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Elemento grafico 11" descr="Quotidiano">
            <a:extLst>
              <a:ext uri="{FF2B5EF4-FFF2-40B4-BE49-F238E27FC236}">
                <a16:creationId xmlns:a16="http://schemas.microsoft.com/office/drawing/2014/main" id="{A00372A5-CF5B-49B2-B35B-43C728F7F0D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000009" y="2377246"/>
            <a:ext cx="914400" cy="914400"/>
          </a:xfrm>
          <a:prstGeom prst="rect">
            <a:avLst/>
          </a:prstGeom>
        </p:spPr>
      </p:pic>
    </p:spTree>
    <p:extLst>
      <p:ext uri="{BB962C8B-B14F-4D97-AF65-F5344CB8AC3E}">
        <p14:creationId xmlns:p14="http://schemas.microsoft.com/office/powerpoint/2010/main" val="32370841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D7C587-DBCB-7BD4-82EF-D2C493081132}"/>
              </a:ext>
            </a:extLst>
          </p:cNvPr>
          <p:cNvSpPr>
            <a:spLocks noGrp="1"/>
          </p:cNvSpPr>
          <p:nvPr>
            <p:ph type="title"/>
          </p:nvPr>
        </p:nvSpPr>
        <p:spPr/>
        <p:txBody>
          <a:bodyPr/>
          <a:lstStyle/>
          <a:p>
            <a:r>
              <a:rPr lang="it-IT" dirty="0"/>
              <a:t>La firma e la conservazione</a:t>
            </a:r>
          </a:p>
        </p:txBody>
      </p:sp>
      <p:sp>
        <p:nvSpPr>
          <p:cNvPr id="3" name="Segnaposto contenuto 2">
            <a:extLst>
              <a:ext uri="{FF2B5EF4-FFF2-40B4-BE49-F238E27FC236}">
                <a16:creationId xmlns:a16="http://schemas.microsoft.com/office/drawing/2014/main" id="{5F986420-373B-10F8-FB42-1863EBEC1A12}"/>
              </a:ext>
            </a:extLst>
          </p:cNvPr>
          <p:cNvSpPr>
            <a:spLocks noGrp="1"/>
          </p:cNvSpPr>
          <p:nvPr>
            <p:ph sz="half" idx="1"/>
          </p:nvPr>
        </p:nvSpPr>
        <p:spPr/>
        <p:txBody>
          <a:bodyPr/>
          <a:lstStyle/>
          <a:p>
            <a:r>
              <a:rPr lang="it-IT" u="sng" dirty="0"/>
              <a:t>COME VA FIRMATO IL VERBALE?</a:t>
            </a:r>
          </a:p>
          <a:p>
            <a:endParaRPr lang="it-IT" dirty="0"/>
          </a:p>
          <a:p>
            <a:endParaRPr lang="it-IT" sz="2000" b="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endParaRPr>
          </a:p>
          <a:p>
            <a:endParaRPr lang="it-IT" b="1" dirty="0">
              <a:solidFill>
                <a:srgbClr val="222222"/>
              </a:solidFill>
              <a:latin typeface="Arial Nova" panose="020B0504020202020204" pitchFamily="34" charset="0"/>
              <a:ea typeface="Times New Roman" panose="02020603050405020304" pitchFamily="18" charset="0"/>
              <a:cs typeface="Times New Roman" panose="02020603050405020304" pitchFamily="18" charset="0"/>
            </a:endParaRPr>
          </a:p>
          <a:p>
            <a:pPr marL="0" indent="0">
              <a:buNone/>
            </a:pPr>
            <a:r>
              <a:rPr lang="it-IT" sz="2000" b="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Il documento informatico, sottoscritto ai sensi del comma 3, è inviato dal mediatore alle parti, agli avvocati, poi da ultimo firmato dal mediatore che lo trasmette alla segreteria dell’organismo</a:t>
            </a:r>
            <a:r>
              <a:rPr lang="it-IT" dirty="0"/>
              <a:t>	</a:t>
            </a:r>
          </a:p>
        </p:txBody>
      </p:sp>
      <p:sp>
        <p:nvSpPr>
          <p:cNvPr id="4" name="Segnaposto contenuto 3">
            <a:extLst>
              <a:ext uri="{FF2B5EF4-FFF2-40B4-BE49-F238E27FC236}">
                <a16:creationId xmlns:a16="http://schemas.microsoft.com/office/drawing/2014/main" id="{6ADB8BD1-2547-FF17-DC13-A5BF9E3F4FF9}"/>
              </a:ext>
            </a:extLst>
          </p:cNvPr>
          <p:cNvSpPr>
            <a:spLocks noGrp="1"/>
          </p:cNvSpPr>
          <p:nvPr>
            <p:ph sz="half" idx="2"/>
          </p:nvPr>
        </p:nvSpPr>
        <p:spPr/>
        <p:txBody>
          <a:bodyPr/>
          <a:lstStyle/>
          <a:p>
            <a:r>
              <a:rPr lang="it-IT" u="sng" dirty="0"/>
              <a:t>COME VA CONSERVATO IL VERBALE?</a:t>
            </a:r>
          </a:p>
          <a:p>
            <a:endParaRPr lang="it-IT" dirty="0"/>
          </a:p>
          <a:p>
            <a:endParaRPr lang="it-IT" dirty="0"/>
          </a:p>
          <a:p>
            <a:endParaRPr lang="it-IT" sz="2000" b="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endParaRPr>
          </a:p>
          <a:p>
            <a:r>
              <a:rPr lang="it-IT" sz="2000" b="1" dirty="0">
                <a:solidFill>
                  <a:srgbClr val="222222"/>
                </a:solidFill>
                <a:effectLst/>
                <a:latin typeface="Arial Nova" panose="020B0504020202020204" pitchFamily="34" charset="0"/>
                <a:ea typeface="Times New Roman" panose="02020603050405020304" pitchFamily="18" charset="0"/>
                <a:cs typeface="Times New Roman" panose="02020603050405020304" pitchFamily="18" charset="0"/>
              </a:rPr>
              <a:t>La conservazione e l’esibizione dei documenti del procedimento di mediazione svolto con modalità telematiche avvengono, a cura dell’organismo di mediazione, in conformità all’articolo 43 del decreto legislativo n. 82 del 2005</a:t>
            </a:r>
            <a:endParaRPr lang="it-IT" dirty="0"/>
          </a:p>
        </p:txBody>
      </p:sp>
      <p:sp>
        <p:nvSpPr>
          <p:cNvPr id="5" name="Freccia in giù 4">
            <a:extLst>
              <a:ext uri="{FF2B5EF4-FFF2-40B4-BE49-F238E27FC236}">
                <a16:creationId xmlns:a16="http://schemas.microsoft.com/office/drawing/2014/main" id="{A1D82E6A-41E2-AACB-55AB-60A04E09BEC6}"/>
              </a:ext>
            </a:extLst>
          </p:cNvPr>
          <p:cNvSpPr/>
          <p:nvPr/>
        </p:nvSpPr>
        <p:spPr>
          <a:xfrm>
            <a:off x="2355766" y="2939796"/>
            <a:ext cx="484632" cy="978408"/>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6" name="Freccia in giù 5">
            <a:extLst>
              <a:ext uri="{FF2B5EF4-FFF2-40B4-BE49-F238E27FC236}">
                <a16:creationId xmlns:a16="http://schemas.microsoft.com/office/drawing/2014/main" id="{5C3E57E0-9D1B-CFA3-10FA-E94A45C99F15}"/>
              </a:ext>
            </a:extLst>
          </p:cNvPr>
          <p:cNvSpPr/>
          <p:nvPr/>
        </p:nvSpPr>
        <p:spPr>
          <a:xfrm>
            <a:off x="7224651" y="2810156"/>
            <a:ext cx="484632" cy="978408"/>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7" name="Segnaposto piè di pagina 6">
            <a:extLst>
              <a:ext uri="{FF2B5EF4-FFF2-40B4-BE49-F238E27FC236}">
                <a16:creationId xmlns:a16="http://schemas.microsoft.com/office/drawing/2014/main" id="{27242392-30A0-4AE2-9A99-FFF8DA83EB05}"/>
              </a:ext>
            </a:extLst>
          </p:cNvPr>
          <p:cNvSpPr>
            <a:spLocks noGrp="1"/>
          </p:cNvSpPr>
          <p:nvPr>
            <p:ph type="ftr" sz="quarter" idx="11"/>
          </p:nvPr>
        </p:nvSpPr>
        <p:spPr/>
        <p:txBody>
          <a:bodyPr/>
          <a:lstStyle/>
          <a:p>
            <a:r>
              <a:rPr lang="en-US"/>
              <a:t>avv. Manuela Zanussi</a:t>
            </a:r>
            <a:endParaRPr lang="en-US" dirty="0"/>
          </a:p>
        </p:txBody>
      </p:sp>
    </p:spTree>
    <p:extLst>
      <p:ext uri="{BB962C8B-B14F-4D97-AF65-F5344CB8AC3E}">
        <p14:creationId xmlns:p14="http://schemas.microsoft.com/office/powerpoint/2010/main" val="3853321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792D8C-7145-4307-8C8F-223828416381}"/>
              </a:ext>
            </a:extLst>
          </p:cNvPr>
          <p:cNvSpPr>
            <a:spLocks noGrp="1"/>
          </p:cNvSpPr>
          <p:nvPr>
            <p:ph type="title"/>
          </p:nvPr>
        </p:nvSpPr>
        <p:spPr/>
        <p:txBody>
          <a:bodyPr/>
          <a:lstStyle/>
          <a:p>
            <a:r>
              <a:rPr lang="it-IT" dirty="0"/>
              <a:t>La mediazione telematica post riforma</a:t>
            </a:r>
          </a:p>
        </p:txBody>
      </p:sp>
      <p:sp>
        <p:nvSpPr>
          <p:cNvPr id="3" name="Segnaposto contenuto 2">
            <a:extLst>
              <a:ext uri="{FF2B5EF4-FFF2-40B4-BE49-F238E27FC236}">
                <a16:creationId xmlns:a16="http://schemas.microsoft.com/office/drawing/2014/main" id="{06A7D571-38AA-4D42-9FFA-2ACD6C55AD5F}"/>
              </a:ext>
            </a:extLst>
          </p:cNvPr>
          <p:cNvSpPr>
            <a:spLocks noGrp="1"/>
          </p:cNvSpPr>
          <p:nvPr>
            <p:ph sz="half" idx="1"/>
          </p:nvPr>
        </p:nvSpPr>
        <p:spPr>
          <a:xfrm>
            <a:off x="3198368" y="2084832"/>
            <a:ext cx="4754880" cy="4023360"/>
          </a:xfrm>
        </p:spPr>
        <p:txBody>
          <a:bodyPr/>
          <a:lstStyle/>
          <a:p>
            <a:pPr>
              <a:buFont typeface="Wingdings" panose="05000000000000000000" pitchFamily="2" charset="2"/>
              <a:buChar char="Ø"/>
            </a:pPr>
            <a:r>
              <a:rPr lang="it-IT" dirty="0"/>
              <a:t> Non sarà più possibile svolgere incontri in modalità mista, ovvero il procedimento sarà tutto telematico a distanza o tutto analogico/cartaceo in presenza</a:t>
            </a:r>
          </a:p>
          <a:p>
            <a:pPr>
              <a:buFont typeface="Wingdings" panose="05000000000000000000" pitchFamily="2" charset="2"/>
              <a:buChar char="Ø"/>
            </a:pPr>
            <a:r>
              <a:rPr lang="it-IT" dirty="0"/>
              <a:t> Non serve più che le parti esprimano il consenso alla telematica</a:t>
            </a:r>
          </a:p>
          <a:p>
            <a:pPr>
              <a:buFont typeface="Wingdings" panose="05000000000000000000" pitchFamily="2" charset="2"/>
              <a:buChar char="Ø"/>
            </a:pPr>
            <a:r>
              <a:rPr lang="it-IT" dirty="0"/>
              <a:t> Il verbale è unico nativo digitale</a:t>
            </a:r>
          </a:p>
          <a:p>
            <a:pPr>
              <a:buFont typeface="Wingdings" panose="05000000000000000000" pitchFamily="2" charset="2"/>
              <a:buChar char="Ø"/>
            </a:pPr>
            <a:r>
              <a:rPr lang="it-IT" dirty="0"/>
              <a:t> Vi è la necessità che le parti private siano dotate di firma digitale</a:t>
            </a:r>
          </a:p>
          <a:p>
            <a:endParaRPr lang="it-IT" dirty="0"/>
          </a:p>
        </p:txBody>
      </p:sp>
      <p:sp>
        <p:nvSpPr>
          <p:cNvPr id="5" name="Segnaposto piè di pagina 4">
            <a:extLst>
              <a:ext uri="{FF2B5EF4-FFF2-40B4-BE49-F238E27FC236}">
                <a16:creationId xmlns:a16="http://schemas.microsoft.com/office/drawing/2014/main" id="{FAF96244-BDBA-46EA-A7E9-C79E70E7A4FC}"/>
              </a:ext>
            </a:extLst>
          </p:cNvPr>
          <p:cNvSpPr>
            <a:spLocks noGrp="1"/>
          </p:cNvSpPr>
          <p:nvPr>
            <p:ph type="ftr" sz="quarter" idx="11"/>
          </p:nvPr>
        </p:nvSpPr>
        <p:spPr/>
        <p:txBody>
          <a:bodyPr/>
          <a:lstStyle/>
          <a:p>
            <a:r>
              <a:rPr lang="en-US"/>
              <a:t>avv. Manuela Zanussi</a:t>
            </a:r>
            <a:endParaRPr lang="en-US" dirty="0"/>
          </a:p>
        </p:txBody>
      </p:sp>
    </p:spTree>
    <p:extLst>
      <p:ext uri="{BB962C8B-B14F-4D97-AF65-F5344CB8AC3E}">
        <p14:creationId xmlns:p14="http://schemas.microsoft.com/office/powerpoint/2010/main" val="32688982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101A48-A217-499A-805A-00EB561B84CC}"/>
              </a:ext>
            </a:extLst>
          </p:cNvPr>
          <p:cNvSpPr>
            <a:spLocks noGrp="1"/>
          </p:cNvSpPr>
          <p:nvPr>
            <p:ph type="title"/>
          </p:nvPr>
        </p:nvSpPr>
        <p:spPr>
          <a:xfrm>
            <a:off x="1024318" y="2154243"/>
            <a:ext cx="9720072" cy="1499616"/>
          </a:xfrm>
          <a:solidFill>
            <a:schemeClr val="accent1"/>
          </a:solidFill>
        </p:spPr>
        <p:txBody>
          <a:bodyPr/>
          <a:lstStyle/>
          <a:p>
            <a:r>
              <a:rPr lang="it-IT" dirty="0"/>
              <a:t>Grazie per l’attenzione!</a:t>
            </a:r>
          </a:p>
        </p:txBody>
      </p:sp>
      <p:sp>
        <p:nvSpPr>
          <p:cNvPr id="3" name="Segnaposto piè di pagina 2">
            <a:extLst>
              <a:ext uri="{FF2B5EF4-FFF2-40B4-BE49-F238E27FC236}">
                <a16:creationId xmlns:a16="http://schemas.microsoft.com/office/drawing/2014/main" id="{D99CF3B2-8F8F-4074-B7D2-DF431114CE02}"/>
              </a:ext>
            </a:extLst>
          </p:cNvPr>
          <p:cNvSpPr>
            <a:spLocks noGrp="1"/>
          </p:cNvSpPr>
          <p:nvPr>
            <p:ph type="ftr" sz="quarter" idx="11"/>
          </p:nvPr>
        </p:nvSpPr>
        <p:spPr/>
        <p:txBody>
          <a:bodyPr/>
          <a:lstStyle/>
          <a:p>
            <a:r>
              <a:rPr lang="en-US" sz="1500" dirty="0" err="1"/>
              <a:t>avv</a:t>
            </a:r>
            <a:r>
              <a:rPr lang="en-US" sz="1500" dirty="0"/>
              <a:t>. Manuela Zanussi</a:t>
            </a:r>
          </a:p>
        </p:txBody>
      </p:sp>
    </p:spTree>
    <p:extLst>
      <p:ext uri="{BB962C8B-B14F-4D97-AF65-F5344CB8AC3E}">
        <p14:creationId xmlns:p14="http://schemas.microsoft.com/office/powerpoint/2010/main" val="1471113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85B90A-BEDA-4C97-AA56-D38C9F4BBCB8}"/>
              </a:ext>
            </a:extLst>
          </p:cNvPr>
          <p:cNvSpPr>
            <a:spLocks noGrp="1"/>
          </p:cNvSpPr>
          <p:nvPr>
            <p:ph type="title"/>
          </p:nvPr>
        </p:nvSpPr>
        <p:spPr/>
        <p:txBody>
          <a:bodyPr/>
          <a:lstStyle/>
          <a:p>
            <a:r>
              <a:rPr lang="it-IT" dirty="0"/>
              <a:t>LA </a:t>
            </a:r>
            <a:r>
              <a:rPr lang="it-IT" dirty="0" err="1"/>
              <a:t>ctm</a:t>
            </a:r>
            <a:endParaRPr lang="it-IT" dirty="0"/>
          </a:p>
        </p:txBody>
      </p:sp>
      <p:sp>
        <p:nvSpPr>
          <p:cNvPr id="3" name="Segnaposto contenuto 2">
            <a:extLst>
              <a:ext uri="{FF2B5EF4-FFF2-40B4-BE49-F238E27FC236}">
                <a16:creationId xmlns:a16="http://schemas.microsoft.com/office/drawing/2014/main" id="{92F43D22-C95F-4D4D-9513-7AF573A1CBE5}"/>
              </a:ext>
            </a:extLst>
          </p:cNvPr>
          <p:cNvSpPr>
            <a:spLocks noGrp="1"/>
          </p:cNvSpPr>
          <p:nvPr>
            <p:ph idx="1"/>
          </p:nvPr>
        </p:nvSpPr>
        <p:spPr/>
        <p:txBody>
          <a:bodyPr/>
          <a:lstStyle/>
          <a:p>
            <a:pPr marL="0" indent="0" algn="just">
              <a:buNone/>
            </a:pPr>
            <a:r>
              <a:rPr lang="it-IT" b="1" u="sng" dirty="0"/>
              <a:t>TESTO ANTE RIFORMA </a:t>
            </a:r>
            <a:r>
              <a:rPr lang="it-IT" b="1" u="sng" dirty="0" err="1"/>
              <a:t>D.Lgs.</a:t>
            </a:r>
            <a:r>
              <a:rPr lang="it-IT" b="1" u="sng" dirty="0"/>
              <a:t> 28/2010</a:t>
            </a:r>
          </a:p>
          <a:p>
            <a:pPr marL="0" indent="0" algn="just">
              <a:buNone/>
            </a:pPr>
            <a:r>
              <a:rPr lang="it-IT" u="sng" dirty="0"/>
              <a:t>Art. 8 comma 1 </a:t>
            </a:r>
          </a:p>
          <a:p>
            <a:pPr marL="0" indent="0" algn="just">
              <a:buNone/>
            </a:pPr>
            <a:r>
              <a:rPr lang="it-IT" dirty="0"/>
              <a:t>[…] Nelle controversie che richiedono </a:t>
            </a:r>
            <a:r>
              <a:rPr lang="it-IT" b="1" dirty="0"/>
              <a:t>specifiche competenze tecniche</a:t>
            </a:r>
            <a:r>
              <a:rPr lang="it-IT" dirty="0"/>
              <a:t>, </a:t>
            </a:r>
            <a:r>
              <a:rPr lang="it-IT" b="1" dirty="0"/>
              <a:t>l'organismo può nominare </a:t>
            </a:r>
            <a:r>
              <a:rPr lang="it-IT" dirty="0"/>
              <a:t>uno o più mediatori ausiliari.</a:t>
            </a:r>
          </a:p>
          <a:p>
            <a:pPr marL="0" indent="0" algn="just">
              <a:buNone/>
            </a:pPr>
            <a:r>
              <a:rPr lang="it-IT" u="sng" dirty="0"/>
              <a:t>Art. 8 comma 4</a:t>
            </a:r>
          </a:p>
          <a:p>
            <a:pPr marL="0" indent="0" algn="just">
              <a:buNone/>
            </a:pPr>
            <a:r>
              <a:rPr lang="it-IT" dirty="0"/>
              <a:t>[….] il mediatore può avvalersi di</a:t>
            </a:r>
            <a:r>
              <a:rPr lang="it-IT" b="1" dirty="0"/>
              <a:t> esperti iscritti negli albi dei consulenti presso i tribunali</a:t>
            </a:r>
            <a:r>
              <a:rPr lang="it-IT" dirty="0"/>
              <a:t>. Il </a:t>
            </a:r>
            <a:r>
              <a:rPr lang="it-IT" b="1" dirty="0"/>
              <a:t>regolamento</a:t>
            </a:r>
            <a:r>
              <a:rPr lang="it-IT" dirty="0"/>
              <a:t> di procedura dell'organismo deve prevedere le modalità di calcolo e liquidazione dei </a:t>
            </a:r>
            <a:r>
              <a:rPr lang="it-IT" b="1" dirty="0"/>
              <a:t>compensi </a:t>
            </a:r>
            <a:r>
              <a:rPr lang="it-IT" dirty="0"/>
              <a:t>spettanti agli esperti.</a:t>
            </a:r>
          </a:p>
          <a:p>
            <a:pPr algn="just"/>
            <a:endParaRPr lang="it-IT" dirty="0"/>
          </a:p>
        </p:txBody>
      </p:sp>
      <p:sp>
        <p:nvSpPr>
          <p:cNvPr id="4" name="Segnaposto piè di pagina 3">
            <a:extLst>
              <a:ext uri="{FF2B5EF4-FFF2-40B4-BE49-F238E27FC236}">
                <a16:creationId xmlns:a16="http://schemas.microsoft.com/office/drawing/2014/main" id="{3F0B1A2E-37E2-47C1-8F3B-08022DE8402F}"/>
              </a:ext>
            </a:extLst>
          </p:cNvPr>
          <p:cNvSpPr>
            <a:spLocks noGrp="1"/>
          </p:cNvSpPr>
          <p:nvPr>
            <p:ph type="ftr" sz="quarter" idx="11"/>
          </p:nvPr>
        </p:nvSpPr>
        <p:spPr/>
        <p:txBody>
          <a:bodyPr/>
          <a:lstStyle/>
          <a:p>
            <a:r>
              <a:rPr lang="en-US"/>
              <a:t>avv. Manuela Zanussi</a:t>
            </a:r>
            <a:endParaRPr lang="en-US" dirty="0"/>
          </a:p>
        </p:txBody>
      </p:sp>
    </p:spTree>
    <p:extLst>
      <p:ext uri="{BB962C8B-B14F-4D97-AF65-F5344CB8AC3E}">
        <p14:creationId xmlns:p14="http://schemas.microsoft.com/office/powerpoint/2010/main" val="2007969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42BE97-2B91-92B0-A91D-804510CB4ABE}"/>
              </a:ext>
            </a:extLst>
          </p:cNvPr>
          <p:cNvSpPr>
            <a:spLocks noGrp="1"/>
          </p:cNvSpPr>
          <p:nvPr>
            <p:ph type="title"/>
          </p:nvPr>
        </p:nvSpPr>
        <p:spPr/>
        <p:txBody>
          <a:bodyPr/>
          <a:lstStyle/>
          <a:p>
            <a:r>
              <a:rPr lang="it-IT" dirty="0"/>
              <a:t>La CTM: consulenza tecnica in mediazione  </a:t>
            </a:r>
          </a:p>
        </p:txBody>
      </p:sp>
      <p:graphicFrame>
        <p:nvGraphicFramePr>
          <p:cNvPr id="5" name="Diagramma 4">
            <a:hlinkClick r:id="" action="ppaction://hlinkshowjump?jump=nextslide" highlightClick="1"/>
            <a:extLst>
              <a:ext uri="{FF2B5EF4-FFF2-40B4-BE49-F238E27FC236}">
                <a16:creationId xmlns:a16="http://schemas.microsoft.com/office/drawing/2014/main" id="{1C3B07A7-EF64-4A22-946D-06660FCC95D2}"/>
              </a:ext>
            </a:extLst>
          </p:cNvPr>
          <p:cNvGraphicFramePr/>
          <p:nvPr>
            <p:extLst>
              <p:ext uri="{D42A27DB-BD31-4B8C-83A1-F6EECF244321}">
                <p14:modId xmlns:p14="http://schemas.microsoft.com/office/powerpoint/2010/main" val="3813695061"/>
              </p:ext>
            </p:extLst>
          </p:nvPr>
        </p:nvGraphicFramePr>
        <p:xfrm>
          <a:off x="2032000" y="3001991"/>
          <a:ext cx="8128000" cy="34182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CasellaDiTesto 12">
            <a:extLst>
              <a:ext uri="{FF2B5EF4-FFF2-40B4-BE49-F238E27FC236}">
                <a16:creationId xmlns:a16="http://schemas.microsoft.com/office/drawing/2014/main" id="{EA110796-04FE-42E7-A663-EC4E7741295C}"/>
              </a:ext>
            </a:extLst>
          </p:cNvPr>
          <p:cNvSpPr txBox="1"/>
          <p:nvPr/>
        </p:nvSpPr>
        <p:spPr>
          <a:xfrm>
            <a:off x="1736974" y="1795510"/>
            <a:ext cx="2720726" cy="738664"/>
          </a:xfrm>
          <a:prstGeom prst="rect">
            <a:avLst/>
          </a:prstGeom>
          <a:noFill/>
        </p:spPr>
        <p:txBody>
          <a:bodyPr wrap="square" rtlCol="0">
            <a:spAutoFit/>
          </a:bodyPr>
          <a:lstStyle/>
          <a:p>
            <a:endParaRPr lang="it-IT" dirty="0"/>
          </a:p>
          <a:p>
            <a:r>
              <a:rPr lang="it-IT" sz="2400" dirty="0"/>
              <a:t>QUANDO la CTM?</a:t>
            </a:r>
          </a:p>
        </p:txBody>
      </p:sp>
      <p:pic>
        <p:nvPicPr>
          <p:cNvPr id="15" name="Elemento grafico 14" descr="Gru">
            <a:extLst>
              <a:ext uri="{FF2B5EF4-FFF2-40B4-BE49-F238E27FC236}">
                <a16:creationId xmlns:a16="http://schemas.microsoft.com/office/drawing/2014/main" id="{E6A46E6E-3BE5-41D6-931A-7692E0B7B63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566501" y="3114370"/>
            <a:ext cx="839639" cy="839639"/>
          </a:xfrm>
          <a:prstGeom prst="rect">
            <a:avLst/>
          </a:prstGeom>
        </p:spPr>
      </p:pic>
      <p:pic>
        <p:nvPicPr>
          <p:cNvPr id="19" name="Elemento grafico 18" descr="Gruppo">
            <a:extLst>
              <a:ext uri="{FF2B5EF4-FFF2-40B4-BE49-F238E27FC236}">
                <a16:creationId xmlns:a16="http://schemas.microsoft.com/office/drawing/2014/main" id="{AF6046A3-C87A-4EDB-BB0A-427F29A3742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491740" y="5421485"/>
            <a:ext cx="914400" cy="914400"/>
          </a:xfrm>
          <a:prstGeom prst="rect">
            <a:avLst/>
          </a:prstGeom>
        </p:spPr>
      </p:pic>
      <p:pic>
        <p:nvPicPr>
          <p:cNvPr id="21" name="Elemento grafico 20" descr="Grafico a barre con andamento ascendente">
            <a:extLst>
              <a:ext uri="{FF2B5EF4-FFF2-40B4-BE49-F238E27FC236}">
                <a16:creationId xmlns:a16="http://schemas.microsoft.com/office/drawing/2014/main" id="{A73EEF71-3956-44A6-AFCC-A60706FE1DEC}"/>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491740" y="4273177"/>
            <a:ext cx="914400" cy="914400"/>
          </a:xfrm>
          <a:prstGeom prst="rect">
            <a:avLst/>
          </a:prstGeom>
        </p:spPr>
      </p:pic>
      <p:sp>
        <p:nvSpPr>
          <p:cNvPr id="3" name="Segnaposto piè di pagina 2">
            <a:extLst>
              <a:ext uri="{FF2B5EF4-FFF2-40B4-BE49-F238E27FC236}">
                <a16:creationId xmlns:a16="http://schemas.microsoft.com/office/drawing/2014/main" id="{8D5F5C06-509F-4770-8A53-4DE80A05C346}"/>
              </a:ext>
            </a:extLst>
          </p:cNvPr>
          <p:cNvSpPr>
            <a:spLocks noGrp="1"/>
          </p:cNvSpPr>
          <p:nvPr>
            <p:ph type="ftr" sz="quarter" idx="11"/>
          </p:nvPr>
        </p:nvSpPr>
        <p:spPr>
          <a:xfrm>
            <a:off x="4842932" y="6482279"/>
            <a:ext cx="5901458" cy="274320"/>
          </a:xfrm>
        </p:spPr>
        <p:txBody>
          <a:bodyPr/>
          <a:lstStyle/>
          <a:p>
            <a:r>
              <a:rPr lang="en-US"/>
              <a:t>avv. Manuela Zanussi</a:t>
            </a:r>
            <a:endParaRPr lang="en-US" dirty="0"/>
          </a:p>
        </p:txBody>
      </p:sp>
    </p:spTree>
    <p:extLst>
      <p:ext uri="{BB962C8B-B14F-4D97-AF65-F5344CB8AC3E}">
        <p14:creationId xmlns:p14="http://schemas.microsoft.com/office/powerpoint/2010/main" val="2086440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a:extLst>
              <a:ext uri="{FF2B5EF4-FFF2-40B4-BE49-F238E27FC236}">
                <a16:creationId xmlns:a16="http://schemas.microsoft.com/office/drawing/2014/main" id="{A193DF3C-2CBB-4D4A-AFF0-E99B80398F36}"/>
              </a:ext>
            </a:extLst>
          </p:cNvPr>
          <p:cNvGraphicFramePr>
            <a:graphicFrameLocks noGrp="1"/>
          </p:cNvGraphicFramePr>
          <p:nvPr>
            <p:ph sz="half" idx="1"/>
            <p:extLst>
              <p:ext uri="{D42A27DB-BD31-4B8C-83A1-F6EECF244321}">
                <p14:modId xmlns:p14="http://schemas.microsoft.com/office/powerpoint/2010/main" val="2308130262"/>
              </p:ext>
            </p:extLst>
          </p:nvPr>
        </p:nvGraphicFramePr>
        <p:xfrm>
          <a:off x="1023937" y="62753"/>
          <a:ext cx="10917051" cy="62459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Fumetto: ovale 8">
            <a:extLst>
              <a:ext uri="{FF2B5EF4-FFF2-40B4-BE49-F238E27FC236}">
                <a16:creationId xmlns:a16="http://schemas.microsoft.com/office/drawing/2014/main" id="{0723BC59-9C3E-4E91-A66A-8A9AB85A2872}"/>
              </a:ext>
            </a:extLst>
          </p:cNvPr>
          <p:cNvSpPr/>
          <p:nvPr/>
        </p:nvSpPr>
        <p:spPr>
          <a:xfrm>
            <a:off x="7004405" y="1692276"/>
            <a:ext cx="4491037" cy="1995487"/>
          </a:xfrm>
          <a:prstGeom prst="wedgeEllipseCallout">
            <a:avLst>
              <a:gd name="adj1" fmla="val -66854"/>
              <a:gd name="adj2" fmla="val 436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700" b="1" u="sng" dirty="0"/>
              <a:t>NELLA PRASSI</a:t>
            </a:r>
            <a:r>
              <a:rPr lang="it-IT" sz="1700" dirty="0"/>
              <a:t>: si è diffusa la possibilità di derogare tale competenza su espresso accordo delle parti quando preferiscano scegliere un perito di loro fiducia </a:t>
            </a:r>
          </a:p>
        </p:txBody>
      </p:sp>
      <p:sp>
        <p:nvSpPr>
          <p:cNvPr id="2" name="Segnaposto piè di pagina 1">
            <a:extLst>
              <a:ext uri="{FF2B5EF4-FFF2-40B4-BE49-F238E27FC236}">
                <a16:creationId xmlns:a16="http://schemas.microsoft.com/office/drawing/2014/main" id="{40B989A6-F6E1-41BE-957C-F5C4A81D49BF}"/>
              </a:ext>
            </a:extLst>
          </p:cNvPr>
          <p:cNvSpPr>
            <a:spLocks noGrp="1"/>
          </p:cNvSpPr>
          <p:nvPr>
            <p:ph type="ftr" sz="quarter" idx="11"/>
          </p:nvPr>
        </p:nvSpPr>
        <p:spPr/>
        <p:txBody>
          <a:bodyPr/>
          <a:lstStyle/>
          <a:p>
            <a:r>
              <a:rPr lang="en-US"/>
              <a:t>avv. Manuela Zanussi</a:t>
            </a:r>
            <a:endParaRPr lang="en-US" dirty="0"/>
          </a:p>
        </p:txBody>
      </p:sp>
    </p:spTree>
    <p:extLst>
      <p:ext uri="{BB962C8B-B14F-4D97-AF65-F5344CB8AC3E}">
        <p14:creationId xmlns:p14="http://schemas.microsoft.com/office/powerpoint/2010/main" val="164771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312992-DCF6-4418-B2E5-1E3A6D534CDD}"/>
              </a:ext>
            </a:extLst>
          </p:cNvPr>
          <p:cNvSpPr>
            <a:spLocks noGrp="1"/>
          </p:cNvSpPr>
          <p:nvPr>
            <p:ph type="title"/>
          </p:nvPr>
        </p:nvSpPr>
        <p:spPr/>
        <p:txBody>
          <a:bodyPr/>
          <a:lstStyle/>
          <a:p>
            <a:r>
              <a:rPr lang="it-IT" dirty="0"/>
              <a:t>Come si svolge la consulenza?</a:t>
            </a:r>
          </a:p>
        </p:txBody>
      </p:sp>
      <p:sp>
        <p:nvSpPr>
          <p:cNvPr id="3" name="Segnaposto contenuto 2">
            <a:extLst>
              <a:ext uri="{FF2B5EF4-FFF2-40B4-BE49-F238E27FC236}">
                <a16:creationId xmlns:a16="http://schemas.microsoft.com/office/drawing/2014/main" id="{B8F48EB5-C8D6-4FEB-BE4A-AC752BCF246E}"/>
              </a:ext>
            </a:extLst>
          </p:cNvPr>
          <p:cNvSpPr>
            <a:spLocks noGrp="1"/>
          </p:cNvSpPr>
          <p:nvPr>
            <p:ph sz="half" idx="1"/>
          </p:nvPr>
        </p:nvSpPr>
        <p:spPr>
          <a:xfrm>
            <a:off x="3009639" y="2411874"/>
            <a:ext cx="6172721" cy="2034251"/>
          </a:xfrm>
          <a:solidFill>
            <a:schemeClr val="accent2"/>
          </a:solidFill>
        </p:spPr>
        <p:txBody>
          <a:bodyPr>
            <a:normAutofit/>
          </a:bodyPr>
          <a:lstStyle/>
          <a:p>
            <a:pPr algn="ctr"/>
            <a:r>
              <a:rPr lang="it-IT" sz="3200" dirty="0"/>
              <a:t>Non ci sono regole, se non quelle stabilite dalle parti, ma l’unico che va rispettato è il </a:t>
            </a:r>
            <a:r>
              <a:rPr lang="it-IT" sz="3200" b="1" dirty="0"/>
              <a:t>principio del contraddittorio</a:t>
            </a:r>
          </a:p>
          <a:p>
            <a:endParaRPr lang="it-IT" sz="3200" dirty="0"/>
          </a:p>
        </p:txBody>
      </p:sp>
      <p:sp>
        <p:nvSpPr>
          <p:cNvPr id="4" name="Segnaposto piè di pagina 3">
            <a:extLst>
              <a:ext uri="{FF2B5EF4-FFF2-40B4-BE49-F238E27FC236}">
                <a16:creationId xmlns:a16="http://schemas.microsoft.com/office/drawing/2014/main" id="{A77C2B47-EEC8-4C43-9DBC-34A2649A3B6B}"/>
              </a:ext>
            </a:extLst>
          </p:cNvPr>
          <p:cNvSpPr>
            <a:spLocks noGrp="1"/>
          </p:cNvSpPr>
          <p:nvPr>
            <p:ph type="ftr" sz="quarter" idx="11"/>
          </p:nvPr>
        </p:nvSpPr>
        <p:spPr/>
        <p:txBody>
          <a:bodyPr/>
          <a:lstStyle/>
          <a:p>
            <a:r>
              <a:rPr lang="en-US"/>
              <a:t>avv. Manuela Zanussi</a:t>
            </a:r>
            <a:endParaRPr lang="en-US" dirty="0"/>
          </a:p>
        </p:txBody>
      </p:sp>
    </p:spTree>
    <p:extLst>
      <p:ext uri="{BB962C8B-B14F-4D97-AF65-F5344CB8AC3E}">
        <p14:creationId xmlns:p14="http://schemas.microsoft.com/office/powerpoint/2010/main" val="3384911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71E04F-F9E9-49E2-AFC1-745C71ECF039}"/>
              </a:ext>
            </a:extLst>
          </p:cNvPr>
          <p:cNvSpPr>
            <a:spLocks noGrp="1"/>
          </p:cNvSpPr>
          <p:nvPr>
            <p:ph type="title"/>
          </p:nvPr>
        </p:nvSpPr>
        <p:spPr>
          <a:xfrm>
            <a:off x="1103376" y="649497"/>
            <a:ext cx="6248400" cy="1174411"/>
          </a:xfrm>
        </p:spPr>
        <p:txBody>
          <a:bodyPr/>
          <a:lstStyle/>
          <a:p>
            <a:r>
              <a:rPr lang="it-IT" dirty="0"/>
              <a:t>Quale efficacia e </a:t>
            </a:r>
            <a:br>
              <a:rPr lang="it-IT" dirty="0"/>
            </a:br>
            <a:r>
              <a:rPr lang="it-IT" dirty="0"/>
              <a:t>quale utilizzabilità della CTM?</a:t>
            </a:r>
          </a:p>
        </p:txBody>
      </p:sp>
      <p:sp>
        <p:nvSpPr>
          <p:cNvPr id="3" name="Segnaposto piè di pagina 2">
            <a:extLst>
              <a:ext uri="{FF2B5EF4-FFF2-40B4-BE49-F238E27FC236}">
                <a16:creationId xmlns:a16="http://schemas.microsoft.com/office/drawing/2014/main" id="{B1870477-25F7-4789-8801-6E2BB984B800}"/>
              </a:ext>
            </a:extLst>
          </p:cNvPr>
          <p:cNvSpPr>
            <a:spLocks noGrp="1"/>
          </p:cNvSpPr>
          <p:nvPr>
            <p:ph type="ftr" sz="quarter" idx="11"/>
          </p:nvPr>
        </p:nvSpPr>
        <p:spPr/>
        <p:txBody>
          <a:bodyPr/>
          <a:lstStyle/>
          <a:p>
            <a:r>
              <a:rPr lang="en-US"/>
              <a:t>avv. Manuela Zanussi</a:t>
            </a:r>
            <a:endParaRPr lang="en-US" dirty="0"/>
          </a:p>
        </p:txBody>
      </p:sp>
      <p:graphicFrame>
        <p:nvGraphicFramePr>
          <p:cNvPr id="7" name="Diagramma 6">
            <a:extLst>
              <a:ext uri="{FF2B5EF4-FFF2-40B4-BE49-F238E27FC236}">
                <a16:creationId xmlns:a16="http://schemas.microsoft.com/office/drawing/2014/main" id="{EFB6C837-4F79-0B39-93FE-8EACB599DBAA}"/>
              </a:ext>
            </a:extLst>
          </p:cNvPr>
          <p:cNvGraphicFramePr/>
          <p:nvPr>
            <p:extLst>
              <p:ext uri="{D42A27DB-BD31-4B8C-83A1-F6EECF244321}">
                <p14:modId xmlns:p14="http://schemas.microsoft.com/office/powerpoint/2010/main" val="2316782555"/>
              </p:ext>
            </p:extLst>
          </p:nvPr>
        </p:nvGraphicFramePr>
        <p:xfrm>
          <a:off x="3088492" y="1620456"/>
          <a:ext cx="6015016" cy="45880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1065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84044B-3206-4E59-B480-0645DB08B4A9}"/>
              </a:ext>
            </a:extLst>
          </p:cNvPr>
          <p:cNvSpPr>
            <a:spLocks noGrp="1"/>
          </p:cNvSpPr>
          <p:nvPr>
            <p:ph type="title"/>
          </p:nvPr>
        </p:nvSpPr>
        <p:spPr>
          <a:xfrm>
            <a:off x="1013460" y="548640"/>
            <a:ext cx="2781300" cy="777240"/>
          </a:xfrm>
        </p:spPr>
        <p:txBody>
          <a:bodyPr>
            <a:normAutofit/>
          </a:bodyPr>
          <a:lstStyle/>
          <a:p>
            <a:r>
              <a:rPr lang="it-IT" dirty="0"/>
              <a:t>Le due tesi:</a:t>
            </a:r>
          </a:p>
        </p:txBody>
      </p:sp>
      <p:sp>
        <p:nvSpPr>
          <p:cNvPr id="9" name="Segnaposto piè di pagina 8">
            <a:extLst>
              <a:ext uri="{FF2B5EF4-FFF2-40B4-BE49-F238E27FC236}">
                <a16:creationId xmlns:a16="http://schemas.microsoft.com/office/drawing/2014/main" id="{09C22839-8D29-4275-BA5B-6B8FF2A6A2E5}"/>
              </a:ext>
            </a:extLst>
          </p:cNvPr>
          <p:cNvSpPr>
            <a:spLocks noGrp="1"/>
          </p:cNvSpPr>
          <p:nvPr>
            <p:ph type="ftr" sz="quarter" idx="11"/>
          </p:nvPr>
        </p:nvSpPr>
        <p:spPr/>
        <p:txBody>
          <a:bodyPr/>
          <a:lstStyle/>
          <a:p>
            <a:r>
              <a:rPr lang="en-US"/>
              <a:t>avv. Manuela Zanussi</a:t>
            </a:r>
            <a:endParaRPr lang="en-US" dirty="0"/>
          </a:p>
        </p:txBody>
      </p:sp>
      <p:graphicFrame>
        <p:nvGraphicFramePr>
          <p:cNvPr id="10" name="Diagramma 9">
            <a:extLst>
              <a:ext uri="{FF2B5EF4-FFF2-40B4-BE49-F238E27FC236}">
                <a16:creationId xmlns:a16="http://schemas.microsoft.com/office/drawing/2014/main" id="{6D9B248F-94B4-9F06-9002-53C481E4D99E}"/>
              </a:ext>
            </a:extLst>
          </p:cNvPr>
          <p:cNvGraphicFramePr/>
          <p:nvPr>
            <p:extLst>
              <p:ext uri="{D42A27DB-BD31-4B8C-83A1-F6EECF244321}">
                <p14:modId xmlns:p14="http://schemas.microsoft.com/office/powerpoint/2010/main" val="3257713305"/>
              </p:ext>
            </p:extLst>
          </p:nvPr>
        </p:nvGraphicFramePr>
        <p:xfrm>
          <a:off x="1238624" y="1018170"/>
          <a:ext cx="9290424" cy="55896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61741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D17563-9F8D-4D52-B471-8BA3205FAAA8}"/>
              </a:ext>
            </a:extLst>
          </p:cNvPr>
          <p:cNvSpPr>
            <a:spLocks noGrp="1"/>
          </p:cNvSpPr>
          <p:nvPr>
            <p:ph type="title"/>
          </p:nvPr>
        </p:nvSpPr>
        <p:spPr>
          <a:xfrm>
            <a:off x="1024128" y="585216"/>
            <a:ext cx="9720072" cy="822960"/>
          </a:xfrm>
        </p:spPr>
        <p:txBody>
          <a:bodyPr/>
          <a:lstStyle/>
          <a:p>
            <a:r>
              <a:rPr lang="it-IT" dirty="0"/>
              <a:t>Producibilità in giudizio della </a:t>
            </a:r>
            <a:r>
              <a:rPr lang="it-IT" dirty="0" err="1"/>
              <a:t>Ctm</a:t>
            </a:r>
            <a:endParaRPr lang="it-IT" dirty="0"/>
          </a:p>
        </p:txBody>
      </p:sp>
      <p:sp>
        <p:nvSpPr>
          <p:cNvPr id="5" name="Segnaposto testo 4">
            <a:extLst>
              <a:ext uri="{FF2B5EF4-FFF2-40B4-BE49-F238E27FC236}">
                <a16:creationId xmlns:a16="http://schemas.microsoft.com/office/drawing/2014/main" id="{FA259379-6E9F-4C62-864E-AC3E76A43DE2}"/>
              </a:ext>
            </a:extLst>
          </p:cNvPr>
          <p:cNvSpPr>
            <a:spLocks noGrp="1"/>
          </p:cNvSpPr>
          <p:nvPr>
            <p:ph type="body" sz="quarter" idx="3"/>
          </p:nvPr>
        </p:nvSpPr>
        <p:spPr>
          <a:xfrm>
            <a:off x="1264920" y="1807162"/>
            <a:ext cx="4853940" cy="636472"/>
          </a:xfrm>
        </p:spPr>
        <p:txBody>
          <a:bodyPr>
            <a:normAutofit/>
          </a:bodyPr>
          <a:lstStyle/>
          <a:p>
            <a:r>
              <a:rPr lang="it-IT" sz="2800" dirty="0"/>
              <a:t>La giurisprudenza</a:t>
            </a:r>
          </a:p>
        </p:txBody>
      </p:sp>
      <p:sp>
        <p:nvSpPr>
          <p:cNvPr id="6" name="Segnaposto contenuto 5">
            <a:extLst>
              <a:ext uri="{FF2B5EF4-FFF2-40B4-BE49-F238E27FC236}">
                <a16:creationId xmlns:a16="http://schemas.microsoft.com/office/drawing/2014/main" id="{31E53050-3F1E-4A69-AECE-4DC3B5400C4A}"/>
              </a:ext>
            </a:extLst>
          </p:cNvPr>
          <p:cNvSpPr>
            <a:spLocks noGrp="1"/>
          </p:cNvSpPr>
          <p:nvPr>
            <p:ph sz="quarter" idx="4"/>
          </p:nvPr>
        </p:nvSpPr>
        <p:spPr>
          <a:xfrm>
            <a:off x="1264920" y="2615332"/>
            <a:ext cx="9364980" cy="2838652"/>
          </a:xfrm>
        </p:spPr>
        <p:txBody>
          <a:bodyPr>
            <a:noAutofit/>
          </a:bodyPr>
          <a:lstStyle/>
          <a:p>
            <a:pPr algn="just">
              <a:buFont typeface="Wingdings" panose="05000000000000000000" pitchFamily="2" charset="2"/>
              <a:buChar char="Ø"/>
            </a:pPr>
            <a:r>
              <a:rPr lang="it-IT" sz="2000" dirty="0"/>
              <a:t>La riservatezza va contemperata con esigenze di economicità e utilità delle attività compiute nel procedimento di mediazione</a:t>
            </a:r>
          </a:p>
          <a:p>
            <a:pPr algn="just">
              <a:buFont typeface="Wingdings" panose="05000000000000000000" pitchFamily="2" charset="2"/>
              <a:buChar char="Ø"/>
            </a:pPr>
            <a:r>
              <a:rPr lang="it-IT" sz="2000" dirty="0"/>
              <a:t>Producibilità dell’elaborato in giudizio anche se nella mediazione la parte chiamata non si era presentata</a:t>
            </a:r>
          </a:p>
          <a:p>
            <a:pPr algn="just">
              <a:buFont typeface="Wingdings" panose="05000000000000000000" pitchFamily="2" charset="2"/>
              <a:buChar char="Ø"/>
            </a:pPr>
            <a:r>
              <a:rPr lang="it-IT" sz="2000" dirty="0"/>
              <a:t>Valutazione discrezionale della CTM che è prova atipica</a:t>
            </a:r>
          </a:p>
          <a:p>
            <a:pPr algn="just">
              <a:buFont typeface="Wingdings" panose="05000000000000000000" pitchFamily="2" charset="2"/>
              <a:buChar char="Ø"/>
            </a:pPr>
            <a:r>
              <a:rPr lang="it-IT" sz="2000" dirty="0"/>
              <a:t>Utilizzata dal giudice non per fondare la sentenza ma per trarre argomenti ed elementi utili alla formazione del suo giudizio</a:t>
            </a:r>
          </a:p>
          <a:p>
            <a:pPr algn="just">
              <a:buFont typeface="Wingdings" panose="05000000000000000000" pitchFamily="2" charset="2"/>
              <a:buChar char="Ø"/>
            </a:pPr>
            <a:r>
              <a:rPr lang="it-IT" sz="2000" dirty="0"/>
              <a:t>Dott. Moriconi, </a:t>
            </a:r>
            <a:r>
              <a:rPr lang="it-IT" sz="2000" dirty="0" err="1"/>
              <a:t>Tr</a:t>
            </a:r>
            <a:r>
              <a:rPr lang="it-IT" sz="2000" dirty="0"/>
              <a:t>. Roma 17.3.2014, 16.7.2015, 12.7.2018; Dott.ssa Chiari, </a:t>
            </a:r>
            <a:r>
              <a:rPr lang="it-IT" sz="2000" dirty="0" err="1"/>
              <a:t>tr</a:t>
            </a:r>
            <a:r>
              <a:rPr lang="it-IT" sz="2000" dirty="0"/>
              <a:t>. Parma 13.3.2015; dott.ssa Mariani </a:t>
            </a:r>
            <a:r>
              <a:rPr lang="it-IT" sz="2000" dirty="0" err="1"/>
              <a:t>Tr</a:t>
            </a:r>
            <a:r>
              <a:rPr lang="it-IT" sz="2000" dirty="0"/>
              <a:t>. Ascoli Piceno 4.4.2016; dott.ssa Trovò, </a:t>
            </a:r>
            <a:r>
              <a:rPr lang="it-IT" sz="2000" dirty="0" err="1"/>
              <a:t>Tr</a:t>
            </a:r>
            <a:r>
              <a:rPr lang="it-IT" sz="2000" dirty="0"/>
              <a:t>. Lecco 19.9.2018 e 19.2.2019</a:t>
            </a:r>
          </a:p>
        </p:txBody>
      </p:sp>
      <p:sp>
        <p:nvSpPr>
          <p:cNvPr id="3" name="Segnaposto piè di pagina 2">
            <a:extLst>
              <a:ext uri="{FF2B5EF4-FFF2-40B4-BE49-F238E27FC236}">
                <a16:creationId xmlns:a16="http://schemas.microsoft.com/office/drawing/2014/main" id="{EBD7FBB2-9067-477F-BB33-4C51699000AE}"/>
              </a:ext>
            </a:extLst>
          </p:cNvPr>
          <p:cNvSpPr>
            <a:spLocks noGrp="1"/>
          </p:cNvSpPr>
          <p:nvPr>
            <p:ph type="ftr" sz="quarter" idx="11"/>
          </p:nvPr>
        </p:nvSpPr>
        <p:spPr/>
        <p:txBody>
          <a:bodyPr/>
          <a:lstStyle/>
          <a:p>
            <a:r>
              <a:rPr lang="en-US"/>
              <a:t>avv. Manuela Zanussi</a:t>
            </a:r>
            <a:endParaRPr lang="en-US" dirty="0"/>
          </a:p>
        </p:txBody>
      </p:sp>
    </p:spTree>
    <p:extLst>
      <p:ext uri="{BB962C8B-B14F-4D97-AF65-F5344CB8AC3E}">
        <p14:creationId xmlns:p14="http://schemas.microsoft.com/office/powerpoint/2010/main" val="220005340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Verde">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623</TotalTime>
  <Words>2299</Words>
  <Application>Microsoft Office PowerPoint</Application>
  <PresentationFormat>Widescreen</PresentationFormat>
  <Paragraphs>193</Paragraphs>
  <Slides>28</Slides>
  <Notes>8</Notes>
  <HiddenSlides>0</HiddenSlides>
  <MMClips>0</MMClips>
  <ScaleCrop>false</ScaleCrop>
  <HeadingPairs>
    <vt:vector size="8" baseType="variant">
      <vt:variant>
        <vt:lpstr>Caratteri utilizzati</vt:lpstr>
      </vt:variant>
      <vt:variant>
        <vt:i4>11</vt:i4>
      </vt:variant>
      <vt:variant>
        <vt:lpstr>Tema</vt:lpstr>
      </vt:variant>
      <vt:variant>
        <vt:i4>1</vt:i4>
      </vt:variant>
      <vt:variant>
        <vt:lpstr>Server OLE incorporati</vt:lpstr>
      </vt:variant>
      <vt:variant>
        <vt:i4>1</vt:i4>
      </vt:variant>
      <vt:variant>
        <vt:lpstr>Titoli diapositive</vt:lpstr>
      </vt:variant>
      <vt:variant>
        <vt:i4>28</vt:i4>
      </vt:variant>
    </vt:vector>
  </HeadingPairs>
  <TitlesOfParts>
    <vt:vector size="41" baseType="lpstr">
      <vt:lpstr>Arial</vt:lpstr>
      <vt:lpstr>Arial Nova</vt:lpstr>
      <vt:lpstr>ArialMT</vt:lpstr>
      <vt:lpstr>AvenirNext-Bold</vt:lpstr>
      <vt:lpstr>AvenirNext-Regular</vt:lpstr>
      <vt:lpstr>Calibri</vt:lpstr>
      <vt:lpstr>Calibri-Light</vt:lpstr>
      <vt:lpstr>Tw Cen MT</vt:lpstr>
      <vt:lpstr>Tw Cen MT Condensed</vt:lpstr>
      <vt:lpstr>Wingdings</vt:lpstr>
      <vt:lpstr>Wingdings 3</vt:lpstr>
      <vt:lpstr>Integrale</vt:lpstr>
      <vt:lpstr>Acrobat Document</vt:lpstr>
      <vt:lpstr>Presentazione standard di PowerPoint</vt:lpstr>
      <vt:lpstr>La Riforma Cartabia in mediazione </vt:lpstr>
      <vt:lpstr>LA ctm</vt:lpstr>
      <vt:lpstr>La CTM: consulenza tecnica in mediazione  </vt:lpstr>
      <vt:lpstr>Presentazione standard di PowerPoint</vt:lpstr>
      <vt:lpstr>Come si svolge la consulenza?</vt:lpstr>
      <vt:lpstr>Quale efficacia e  quale utilizzabilità della CTM?</vt:lpstr>
      <vt:lpstr>Le due tesi:</vt:lpstr>
      <vt:lpstr>Producibilità in giudizio della Ctm</vt:lpstr>
      <vt:lpstr>I contenuti del verbale di nomina di ctm</vt:lpstr>
      <vt:lpstr>Nuova ctm secondo riforma cartabia</vt:lpstr>
      <vt:lpstr>La riservatezza in mediazione</vt:lpstr>
      <vt:lpstr>La riservatezza in mediazione art. 9</vt:lpstr>
      <vt:lpstr>La riservatezza del mediatore avvocato</vt:lpstr>
      <vt:lpstr>Obbligo di riservatezza per le parti?</vt:lpstr>
      <vt:lpstr>Art. 10: inutilizzabilità e segreto professionale</vt:lpstr>
      <vt:lpstr>Riservatezza interna ed esterna</vt:lpstr>
      <vt:lpstr> E’ NECESSAria una compiuta verbalizzazione? </vt:lpstr>
      <vt:lpstr>VERBALIZZARE QUESTE CIRCOSTANZE?</vt:lpstr>
      <vt:lpstr>Si pone però il problema del terzo</vt:lpstr>
      <vt:lpstr>Come cambia la riservatezza ex art. 9?</vt:lpstr>
      <vt:lpstr>Cosa cambia quindi sulla riservatezza?</vt:lpstr>
      <vt:lpstr>MEDIAZIONE TELEMATICA</vt:lpstr>
      <vt:lpstr>Come si svolgono gli INCONTRI?</vt:lpstr>
      <vt:lpstr>Come va redatto il verbale? e l’accordo?</vt:lpstr>
      <vt:lpstr>La firma e la conservazione</vt:lpstr>
      <vt:lpstr>La mediazione telematica post riforma</vt:lpstr>
      <vt:lpstr>Grazie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Riforma Cartabia in mediazione</dc:title>
  <dc:creator>Manuela Zanussi</dc:creator>
  <cp:lastModifiedBy>Manuela Zanussi</cp:lastModifiedBy>
  <cp:revision>34</cp:revision>
  <dcterms:created xsi:type="dcterms:W3CDTF">2023-03-23T10:05:37Z</dcterms:created>
  <dcterms:modified xsi:type="dcterms:W3CDTF">2023-03-30T15:12:38Z</dcterms:modified>
</cp:coreProperties>
</file>