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33" r:id="rId1"/>
    <p:sldMasterId id="2147483845" r:id="rId2"/>
  </p:sldMasterIdLst>
  <p:notesMasterIdLst>
    <p:notesMasterId r:id="rId47"/>
  </p:notesMasterIdLst>
  <p:sldIdLst>
    <p:sldId id="307" r:id="rId3"/>
    <p:sldId id="257" r:id="rId4"/>
    <p:sldId id="273" r:id="rId5"/>
    <p:sldId id="269" r:id="rId6"/>
    <p:sldId id="258" r:id="rId7"/>
    <p:sldId id="301" r:id="rId8"/>
    <p:sldId id="302" r:id="rId9"/>
    <p:sldId id="259" r:id="rId10"/>
    <p:sldId id="308" r:id="rId11"/>
    <p:sldId id="303" r:id="rId12"/>
    <p:sldId id="304" r:id="rId13"/>
    <p:sldId id="260" r:id="rId14"/>
    <p:sldId id="261" r:id="rId15"/>
    <p:sldId id="295" r:id="rId16"/>
    <p:sldId id="262" r:id="rId17"/>
    <p:sldId id="296" r:id="rId18"/>
    <p:sldId id="311" r:id="rId19"/>
    <p:sldId id="263" r:id="rId20"/>
    <p:sldId id="297" r:id="rId21"/>
    <p:sldId id="264" r:id="rId22"/>
    <p:sldId id="310" r:id="rId23"/>
    <p:sldId id="265" r:id="rId24"/>
    <p:sldId id="300" r:id="rId25"/>
    <p:sldId id="298" r:id="rId26"/>
    <p:sldId id="306" r:id="rId27"/>
    <p:sldId id="299" r:id="rId28"/>
    <p:sldId id="305" r:id="rId29"/>
    <p:sldId id="309" r:id="rId30"/>
    <p:sldId id="268" r:id="rId31"/>
    <p:sldId id="270" r:id="rId32"/>
    <p:sldId id="286" r:id="rId33"/>
    <p:sldId id="281" r:id="rId34"/>
    <p:sldId id="292" r:id="rId35"/>
    <p:sldId id="287" r:id="rId36"/>
    <p:sldId id="276" r:id="rId37"/>
    <p:sldId id="288" r:id="rId38"/>
    <p:sldId id="289" r:id="rId39"/>
    <p:sldId id="275" r:id="rId40"/>
    <p:sldId id="284" r:id="rId41"/>
    <p:sldId id="285" r:id="rId42"/>
    <p:sldId id="278" r:id="rId43"/>
    <p:sldId id="271" r:id="rId44"/>
    <p:sldId id="272" r:id="rId45"/>
    <p:sldId id="294" r:id="rId46"/>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7CC4"/>
    <a:srgbClr val="CCFFFF"/>
    <a:srgbClr val="FFCCFF"/>
    <a:srgbClr val="CBD1FB"/>
    <a:srgbClr val="FFFFFF"/>
    <a:srgbClr val="799EBD"/>
    <a:srgbClr val="6699FF"/>
    <a:srgbClr val="7DB2B9"/>
    <a:srgbClr val="A62A8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54" autoAdjust="0"/>
    <p:restoredTop sz="91322" autoAdjust="0"/>
  </p:normalViewPr>
  <p:slideViewPr>
    <p:cSldViewPr snapToGrid="0">
      <p:cViewPr varScale="1">
        <p:scale>
          <a:sx n="89" d="100"/>
          <a:sy n="89" d="100"/>
        </p:scale>
        <p:origin x="1016" y="76"/>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41C5D1-4BE9-4E47-98CD-6015BF0C38CA}"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F4BD7A49-1E5A-4905-875D-F9C0B25A1CDC}">
      <dgm:prSet custT="1"/>
      <dgm:spPr>
        <a:solidFill>
          <a:srgbClr val="799EBD"/>
        </a:solidFill>
      </dgm:spPr>
      <dgm:t>
        <a:bodyPr/>
        <a:lstStyle/>
        <a:p>
          <a:pPr algn="just"/>
          <a:r>
            <a:rPr lang="it-IT" sz="1800" b="0" dirty="0">
              <a:solidFill>
                <a:srgbClr val="002060"/>
              </a:solidFill>
              <a:latin typeface="Arial Nova" panose="020B0504020202020204" pitchFamily="34" charset="0"/>
            </a:rPr>
            <a:t>Originariamente il d.lgs. 28/2010 consentiva libertà di scelta dell’Organismo al quale presentare la domanda, successivamente è intervenuta la modifica ad oggi in vigore, per cui si fa riferimento al criterio di competenza territoriale ai sensi del c.p.c.</a:t>
          </a:r>
          <a:endParaRPr lang="en-US" sz="1800" b="0" dirty="0">
            <a:solidFill>
              <a:srgbClr val="002060"/>
            </a:solidFill>
            <a:latin typeface="Arial Nova" panose="020B0504020202020204" pitchFamily="34" charset="0"/>
          </a:endParaRPr>
        </a:p>
      </dgm:t>
    </dgm:pt>
    <dgm:pt modelId="{526836D2-5CB8-4FE2-956F-7DDE14C36EB5}" type="parTrans" cxnId="{60B065A6-120F-444D-911F-4F3AE8F48EC0}">
      <dgm:prSet/>
      <dgm:spPr/>
      <dgm:t>
        <a:bodyPr/>
        <a:lstStyle/>
        <a:p>
          <a:endParaRPr lang="en-US"/>
        </a:p>
      </dgm:t>
    </dgm:pt>
    <dgm:pt modelId="{F006095B-AA93-4304-9C52-1D11570F369C}" type="sibTrans" cxnId="{60B065A6-120F-444D-911F-4F3AE8F48EC0}">
      <dgm:prSet/>
      <dgm:spPr>
        <a:solidFill>
          <a:srgbClr val="CBD1FB">
            <a:alpha val="89804"/>
          </a:srgbClr>
        </a:solidFill>
      </dgm:spPr>
      <dgm:t>
        <a:bodyPr/>
        <a:lstStyle/>
        <a:p>
          <a:endParaRPr lang="en-US"/>
        </a:p>
      </dgm:t>
    </dgm:pt>
    <dgm:pt modelId="{4EAD5C66-33F9-47A2-9BFB-7944F94FEFEA}">
      <dgm:prSet custT="1"/>
      <dgm:spPr>
        <a:solidFill>
          <a:srgbClr val="7DB2B9"/>
        </a:solidFill>
      </dgm:spPr>
      <dgm:t>
        <a:bodyPr/>
        <a:lstStyle/>
        <a:p>
          <a:pPr algn="just"/>
          <a:r>
            <a:rPr lang="it-IT" sz="1600" b="1" i="0" dirty="0">
              <a:solidFill>
                <a:srgbClr val="002060"/>
              </a:solidFill>
              <a:latin typeface="Arial Nova" panose="020B0504020202020204" pitchFamily="34" charset="0"/>
            </a:rPr>
            <a:t>Si è reputato che consentire alle parti la possibilità di accordarsi nella scelta dell’Organismo territorialmente competente, in deroga con il principio dettato al primo periodo del medesimo comma 1, possa favorire la risoluzione della controversia in mediazione, nel rispetto del criterio dettato dalla legge delega di riordino delle disposizioni concernenti lo svolgimento della procedura di mediazione, per favorire la partecipazione personale</a:t>
          </a:r>
          <a:r>
            <a:rPr lang="it-IT" sz="1800" b="1" i="0" dirty="0">
              <a:solidFill>
                <a:srgbClr val="002060"/>
              </a:solidFill>
            </a:rPr>
            <a:t>.</a:t>
          </a:r>
          <a:endParaRPr lang="en-US" sz="1800" b="1" i="0" dirty="0">
            <a:solidFill>
              <a:srgbClr val="002060"/>
            </a:solidFill>
          </a:endParaRPr>
        </a:p>
      </dgm:t>
    </dgm:pt>
    <dgm:pt modelId="{708A8F0F-FBC2-4CA3-8329-0CCFF1227740}" type="parTrans" cxnId="{9B74ED8B-CE3E-4C1B-9822-EC7F74D127F7}">
      <dgm:prSet/>
      <dgm:spPr/>
      <dgm:t>
        <a:bodyPr/>
        <a:lstStyle/>
        <a:p>
          <a:endParaRPr lang="en-US"/>
        </a:p>
      </dgm:t>
    </dgm:pt>
    <dgm:pt modelId="{AAA51CC5-7A6D-41DC-AE25-F48ED67EFC46}" type="sibTrans" cxnId="{9B74ED8B-CE3E-4C1B-9822-EC7F74D127F7}">
      <dgm:prSet/>
      <dgm:spPr>
        <a:solidFill>
          <a:srgbClr val="0070C0">
            <a:alpha val="90000"/>
          </a:srgbClr>
        </a:solidFill>
      </dgm:spPr>
      <dgm:t>
        <a:bodyPr/>
        <a:lstStyle/>
        <a:p>
          <a:endParaRPr lang="en-US"/>
        </a:p>
      </dgm:t>
    </dgm:pt>
    <dgm:pt modelId="{3059824E-D3E9-4501-8839-31FB23EF19C1}">
      <dgm:prSet/>
      <dgm:spPr>
        <a:solidFill>
          <a:srgbClr val="CCFFFF"/>
        </a:solidFill>
      </dgm:spPr>
      <dgm:t>
        <a:bodyPr/>
        <a:lstStyle/>
        <a:p>
          <a:pPr algn="just"/>
          <a:r>
            <a:rPr lang="it-IT" dirty="0">
              <a:solidFill>
                <a:srgbClr val="002060"/>
              </a:solidFill>
              <a:latin typeface="Arial Nova" panose="020B0504020202020204" pitchFamily="34" charset="0"/>
            </a:rPr>
            <a:t>La scelta del luogo ove radicare la procedura di mediazione, infatti, appare finalizzata a rendere più agevole la partecipazione personale delle parti, così come l’assistenza dei loro difensori nonché ad una scelta anche qualitativa dell’Organismo.</a:t>
          </a:r>
          <a:endParaRPr lang="en-US" dirty="0">
            <a:solidFill>
              <a:srgbClr val="002060"/>
            </a:solidFill>
            <a:latin typeface="Arial Nova" panose="020B0504020202020204" pitchFamily="34" charset="0"/>
          </a:endParaRPr>
        </a:p>
      </dgm:t>
    </dgm:pt>
    <dgm:pt modelId="{2B669026-3189-4FE4-BD04-513D44646C80}" type="parTrans" cxnId="{F3FE233D-FB00-4963-901F-F5C18D5AFCEA}">
      <dgm:prSet/>
      <dgm:spPr/>
      <dgm:t>
        <a:bodyPr/>
        <a:lstStyle/>
        <a:p>
          <a:endParaRPr lang="en-US"/>
        </a:p>
      </dgm:t>
    </dgm:pt>
    <dgm:pt modelId="{E48C6C84-4F49-4FE7-8B5D-09283E36AEAD}" type="sibTrans" cxnId="{F3FE233D-FB00-4963-901F-F5C18D5AFCEA}">
      <dgm:prSet/>
      <dgm:spPr/>
      <dgm:t>
        <a:bodyPr/>
        <a:lstStyle/>
        <a:p>
          <a:endParaRPr lang="en-US"/>
        </a:p>
      </dgm:t>
    </dgm:pt>
    <dgm:pt modelId="{A5EE740E-C962-4DEF-9947-FDBBF5C776AF}" type="pres">
      <dgm:prSet presAssocID="{8641C5D1-4BE9-4E47-98CD-6015BF0C38CA}" presName="outerComposite" presStyleCnt="0">
        <dgm:presLayoutVars>
          <dgm:chMax val="5"/>
          <dgm:dir/>
          <dgm:resizeHandles val="exact"/>
        </dgm:presLayoutVars>
      </dgm:prSet>
      <dgm:spPr/>
    </dgm:pt>
    <dgm:pt modelId="{79CDD63C-564E-4B98-8CCE-63EFD73AD454}" type="pres">
      <dgm:prSet presAssocID="{8641C5D1-4BE9-4E47-98CD-6015BF0C38CA}" presName="dummyMaxCanvas" presStyleCnt="0">
        <dgm:presLayoutVars/>
      </dgm:prSet>
      <dgm:spPr/>
    </dgm:pt>
    <dgm:pt modelId="{DCB68E49-9B9F-44D3-BEEA-854BB0CCE407}" type="pres">
      <dgm:prSet presAssocID="{8641C5D1-4BE9-4E47-98CD-6015BF0C38CA}" presName="ThreeNodes_1" presStyleLbl="node1" presStyleIdx="0" presStyleCnt="3" custLinFactY="-20953" custLinFactNeighborX="-5416" custLinFactNeighborY="-100000">
        <dgm:presLayoutVars>
          <dgm:bulletEnabled val="1"/>
        </dgm:presLayoutVars>
      </dgm:prSet>
      <dgm:spPr/>
    </dgm:pt>
    <dgm:pt modelId="{A1067808-68DB-4D5C-80E4-F9EF91D7AD10}" type="pres">
      <dgm:prSet presAssocID="{8641C5D1-4BE9-4E47-98CD-6015BF0C38CA}" presName="ThreeNodes_2" presStyleLbl="node1" presStyleIdx="1" presStyleCnt="3" custScaleY="109494" custLinFactNeighborX="4003" custLinFactNeighborY="2329">
        <dgm:presLayoutVars>
          <dgm:bulletEnabled val="1"/>
        </dgm:presLayoutVars>
      </dgm:prSet>
      <dgm:spPr/>
    </dgm:pt>
    <dgm:pt modelId="{F3396D73-7C2F-4FED-AA24-087BD65CFD60}" type="pres">
      <dgm:prSet presAssocID="{8641C5D1-4BE9-4E47-98CD-6015BF0C38CA}" presName="ThreeNodes_3" presStyleLbl="node1" presStyleIdx="2" presStyleCnt="3" custLinFactNeighborY="2329">
        <dgm:presLayoutVars>
          <dgm:bulletEnabled val="1"/>
        </dgm:presLayoutVars>
      </dgm:prSet>
      <dgm:spPr/>
    </dgm:pt>
    <dgm:pt modelId="{8862773F-334E-4DC6-BD1D-1BE6AF756478}" type="pres">
      <dgm:prSet presAssocID="{8641C5D1-4BE9-4E47-98CD-6015BF0C38CA}" presName="ThreeConn_1-2" presStyleLbl="fgAccFollowNode1" presStyleIdx="0" presStyleCnt="2" custLinFactNeighborX="38271" custLinFactNeighborY="-2187">
        <dgm:presLayoutVars>
          <dgm:bulletEnabled val="1"/>
        </dgm:presLayoutVars>
      </dgm:prSet>
      <dgm:spPr/>
    </dgm:pt>
    <dgm:pt modelId="{AA416264-87F9-4D5B-BDDF-2AD3455BE285}" type="pres">
      <dgm:prSet presAssocID="{8641C5D1-4BE9-4E47-98CD-6015BF0C38CA}" presName="ThreeConn_2-3" presStyleLbl="fgAccFollowNode1" presStyleIdx="1" presStyleCnt="2">
        <dgm:presLayoutVars>
          <dgm:bulletEnabled val="1"/>
        </dgm:presLayoutVars>
      </dgm:prSet>
      <dgm:spPr/>
    </dgm:pt>
    <dgm:pt modelId="{7B1FA830-0262-4AD0-9AC7-B703CD57E14C}" type="pres">
      <dgm:prSet presAssocID="{8641C5D1-4BE9-4E47-98CD-6015BF0C38CA}" presName="ThreeNodes_1_text" presStyleLbl="node1" presStyleIdx="2" presStyleCnt="3">
        <dgm:presLayoutVars>
          <dgm:bulletEnabled val="1"/>
        </dgm:presLayoutVars>
      </dgm:prSet>
      <dgm:spPr/>
    </dgm:pt>
    <dgm:pt modelId="{660024A1-FEDB-454E-AD2F-A260988CF672}" type="pres">
      <dgm:prSet presAssocID="{8641C5D1-4BE9-4E47-98CD-6015BF0C38CA}" presName="ThreeNodes_2_text" presStyleLbl="node1" presStyleIdx="2" presStyleCnt="3">
        <dgm:presLayoutVars>
          <dgm:bulletEnabled val="1"/>
        </dgm:presLayoutVars>
      </dgm:prSet>
      <dgm:spPr/>
    </dgm:pt>
    <dgm:pt modelId="{DE0FE048-2492-477E-AD41-4C20C6579D41}" type="pres">
      <dgm:prSet presAssocID="{8641C5D1-4BE9-4E47-98CD-6015BF0C38CA}" presName="ThreeNodes_3_text" presStyleLbl="node1" presStyleIdx="2" presStyleCnt="3">
        <dgm:presLayoutVars>
          <dgm:bulletEnabled val="1"/>
        </dgm:presLayoutVars>
      </dgm:prSet>
      <dgm:spPr/>
    </dgm:pt>
  </dgm:ptLst>
  <dgm:cxnLst>
    <dgm:cxn modelId="{1BD6AF27-D8D4-42D4-8D6E-76AE7C5F35E3}" type="presOf" srcId="{3059824E-D3E9-4501-8839-31FB23EF19C1}" destId="{DE0FE048-2492-477E-AD41-4C20C6579D41}" srcOrd="1" destOrd="0" presId="urn:microsoft.com/office/officeart/2005/8/layout/vProcess5"/>
    <dgm:cxn modelId="{F3FE233D-FB00-4963-901F-F5C18D5AFCEA}" srcId="{8641C5D1-4BE9-4E47-98CD-6015BF0C38CA}" destId="{3059824E-D3E9-4501-8839-31FB23EF19C1}" srcOrd="2" destOrd="0" parTransId="{2B669026-3189-4FE4-BD04-513D44646C80}" sibTransId="{E48C6C84-4F49-4FE7-8B5D-09283E36AEAD}"/>
    <dgm:cxn modelId="{D2C28B54-F7C1-4D43-8BAD-9CCA9112EE5D}" type="presOf" srcId="{4EAD5C66-33F9-47A2-9BFB-7944F94FEFEA}" destId="{660024A1-FEDB-454E-AD2F-A260988CF672}" srcOrd="1" destOrd="0" presId="urn:microsoft.com/office/officeart/2005/8/layout/vProcess5"/>
    <dgm:cxn modelId="{3DD23755-12FA-43EB-BB95-C643AC8BCF49}" type="presOf" srcId="{AAA51CC5-7A6D-41DC-AE25-F48ED67EFC46}" destId="{AA416264-87F9-4D5B-BDDF-2AD3455BE285}" srcOrd="0" destOrd="0" presId="urn:microsoft.com/office/officeart/2005/8/layout/vProcess5"/>
    <dgm:cxn modelId="{ABCE2677-4B5C-4D11-BC55-A2A49A8442E1}" type="presOf" srcId="{F4BD7A49-1E5A-4905-875D-F9C0B25A1CDC}" destId="{DCB68E49-9B9F-44D3-BEEA-854BB0CCE407}" srcOrd="0" destOrd="0" presId="urn:microsoft.com/office/officeart/2005/8/layout/vProcess5"/>
    <dgm:cxn modelId="{9B74ED8B-CE3E-4C1B-9822-EC7F74D127F7}" srcId="{8641C5D1-4BE9-4E47-98CD-6015BF0C38CA}" destId="{4EAD5C66-33F9-47A2-9BFB-7944F94FEFEA}" srcOrd="1" destOrd="0" parTransId="{708A8F0F-FBC2-4CA3-8329-0CCFF1227740}" sibTransId="{AAA51CC5-7A6D-41DC-AE25-F48ED67EFC46}"/>
    <dgm:cxn modelId="{CA992A8E-2484-45B7-A1BB-8F6FF1D870DE}" type="presOf" srcId="{F006095B-AA93-4304-9C52-1D11570F369C}" destId="{8862773F-334E-4DC6-BD1D-1BE6AF756478}" srcOrd="0" destOrd="0" presId="urn:microsoft.com/office/officeart/2005/8/layout/vProcess5"/>
    <dgm:cxn modelId="{B0844195-8717-40D2-AF51-C7B7255B63FA}" type="presOf" srcId="{8641C5D1-4BE9-4E47-98CD-6015BF0C38CA}" destId="{A5EE740E-C962-4DEF-9947-FDBBF5C776AF}" srcOrd="0" destOrd="0" presId="urn:microsoft.com/office/officeart/2005/8/layout/vProcess5"/>
    <dgm:cxn modelId="{74D9F995-347E-4B6A-841F-4BFB98EEAE6B}" type="presOf" srcId="{F4BD7A49-1E5A-4905-875D-F9C0B25A1CDC}" destId="{7B1FA830-0262-4AD0-9AC7-B703CD57E14C}" srcOrd="1" destOrd="0" presId="urn:microsoft.com/office/officeart/2005/8/layout/vProcess5"/>
    <dgm:cxn modelId="{60B065A6-120F-444D-911F-4F3AE8F48EC0}" srcId="{8641C5D1-4BE9-4E47-98CD-6015BF0C38CA}" destId="{F4BD7A49-1E5A-4905-875D-F9C0B25A1CDC}" srcOrd="0" destOrd="0" parTransId="{526836D2-5CB8-4FE2-956F-7DDE14C36EB5}" sibTransId="{F006095B-AA93-4304-9C52-1D11570F369C}"/>
    <dgm:cxn modelId="{75D926A7-6A6D-4E11-BCF3-5E553F63CE8A}" type="presOf" srcId="{3059824E-D3E9-4501-8839-31FB23EF19C1}" destId="{F3396D73-7C2F-4FED-AA24-087BD65CFD60}" srcOrd="0" destOrd="0" presId="urn:microsoft.com/office/officeart/2005/8/layout/vProcess5"/>
    <dgm:cxn modelId="{4455DFF6-FF7F-4EF9-8535-AA93DE14872D}" type="presOf" srcId="{4EAD5C66-33F9-47A2-9BFB-7944F94FEFEA}" destId="{A1067808-68DB-4D5C-80E4-F9EF91D7AD10}" srcOrd="0" destOrd="0" presId="urn:microsoft.com/office/officeart/2005/8/layout/vProcess5"/>
    <dgm:cxn modelId="{072A1093-A5FE-454B-8308-9A7E3FDBAAA1}" type="presParOf" srcId="{A5EE740E-C962-4DEF-9947-FDBBF5C776AF}" destId="{79CDD63C-564E-4B98-8CCE-63EFD73AD454}" srcOrd="0" destOrd="0" presId="urn:microsoft.com/office/officeart/2005/8/layout/vProcess5"/>
    <dgm:cxn modelId="{E69323DF-4A95-42EC-8DBC-6EE5F1D8D9DC}" type="presParOf" srcId="{A5EE740E-C962-4DEF-9947-FDBBF5C776AF}" destId="{DCB68E49-9B9F-44D3-BEEA-854BB0CCE407}" srcOrd="1" destOrd="0" presId="urn:microsoft.com/office/officeart/2005/8/layout/vProcess5"/>
    <dgm:cxn modelId="{6C631C4E-2ADA-480D-A5CC-B2AB673B7E4D}" type="presParOf" srcId="{A5EE740E-C962-4DEF-9947-FDBBF5C776AF}" destId="{A1067808-68DB-4D5C-80E4-F9EF91D7AD10}" srcOrd="2" destOrd="0" presId="urn:microsoft.com/office/officeart/2005/8/layout/vProcess5"/>
    <dgm:cxn modelId="{D750E205-C4F1-4902-9EAE-622CAF460BBB}" type="presParOf" srcId="{A5EE740E-C962-4DEF-9947-FDBBF5C776AF}" destId="{F3396D73-7C2F-4FED-AA24-087BD65CFD60}" srcOrd="3" destOrd="0" presId="urn:microsoft.com/office/officeart/2005/8/layout/vProcess5"/>
    <dgm:cxn modelId="{FD41BC87-1E6A-4601-9037-3B0327213B29}" type="presParOf" srcId="{A5EE740E-C962-4DEF-9947-FDBBF5C776AF}" destId="{8862773F-334E-4DC6-BD1D-1BE6AF756478}" srcOrd="4" destOrd="0" presId="urn:microsoft.com/office/officeart/2005/8/layout/vProcess5"/>
    <dgm:cxn modelId="{33B54DC4-365E-47AA-94FD-B31012C76E87}" type="presParOf" srcId="{A5EE740E-C962-4DEF-9947-FDBBF5C776AF}" destId="{AA416264-87F9-4D5B-BDDF-2AD3455BE285}" srcOrd="5" destOrd="0" presId="urn:microsoft.com/office/officeart/2005/8/layout/vProcess5"/>
    <dgm:cxn modelId="{9D244A9E-59D3-45AD-939F-41ABAAD50C1E}" type="presParOf" srcId="{A5EE740E-C962-4DEF-9947-FDBBF5C776AF}" destId="{7B1FA830-0262-4AD0-9AC7-B703CD57E14C}" srcOrd="6" destOrd="0" presId="urn:microsoft.com/office/officeart/2005/8/layout/vProcess5"/>
    <dgm:cxn modelId="{E98CF51B-8C5C-4E48-BECF-EFFC7F3B3176}" type="presParOf" srcId="{A5EE740E-C962-4DEF-9947-FDBBF5C776AF}" destId="{660024A1-FEDB-454E-AD2F-A260988CF672}" srcOrd="7" destOrd="0" presId="urn:microsoft.com/office/officeart/2005/8/layout/vProcess5"/>
    <dgm:cxn modelId="{47914D9C-1144-48CE-9171-88D361F711A6}" type="presParOf" srcId="{A5EE740E-C962-4DEF-9947-FDBBF5C776AF}" destId="{DE0FE048-2492-477E-AD41-4C20C6579D41}"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BDA62E-016E-4C22-B158-63E97C5914BA}" type="doc">
      <dgm:prSet loTypeId="urn:microsoft.com/office/officeart/2005/8/layout/process5" loCatId="process" qsTypeId="urn:microsoft.com/office/officeart/2005/8/quickstyle/simple1" qsCatId="simple" csTypeId="urn:microsoft.com/office/officeart/2005/8/colors/accent2_2" csCatId="accent2" phldr="1"/>
      <dgm:spPr/>
      <dgm:t>
        <a:bodyPr/>
        <a:lstStyle/>
        <a:p>
          <a:endParaRPr lang="en-US"/>
        </a:p>
      </dgm:t>
    </dgm:pt>
    <dgm:pt modelId="{7385C844-CE71-4F4F-9169-61FF00220545}">
      <dgm:prSet/>
      <dgm:spPr/>
      <dgm:t>
        <a:bodyPr/>
        <a:lstStyle/>
        <a:p>
          <a:r>
            <a:rPr lang="it-IT" b="1" dirty="0">
              <a:solidFill>
                <a:schemeClr val="tx1"/>
              </a:solidFill>
              <a:latin typeface="Arial Nova" panose="020B0504020202020204" pitchFamily="34" charset="0"/>
              <a:cs typeface="Arial" panose="020B0604020202020204" pitchFamily="34" charset="0"/>
            </a:rPr>
            <a:t>La scelta dell’obbligatorietà – da sempre controversa perché la mediazione perde la sua qualità di strumento volontario - viene non solo mantenuta ma ampliata:</a:t>
          </a:r>
          <a:endParaRPr lang="en-US" b="1" dirty="0">
            <a:solidFill>
              <a:schemeClr val="tx1"/>
            </a:solidFill>
            <a:latin typeface="Arial Nova" panose="020B0504020202020204" pitchFamily="34" charset="0"/>
            <a:cs typeface="Arial" panose="020B0604020202020204" pitchFamily="34" charset="0"/>
          </a:endParaRPr>
        </a:p>
      </dgm:t>
    </dgm:pt>
    <dgm:pt modelId="{1F17201C-5DB8-441B-9C0B-F089ACF8AB31}" type="parTrans" cxnId="{8D73FE72-03C4-407F-B11A-64D9871A7788}">
      <dgm:prSet/>
      <dgm:spPr/>
      <dgm:t>
        <a:bodyPr/>
        <a:lstStyle/>
        <a:p>
          <a:endParaRPr lang="en-US"/>
        </a:p>
      </dgm:t>
    </dgm:pt>
    <dgm:pt modelId="{0BFB2436-F57D-48D9-94F8-01C01677C41E}" type="sibTrans" cxnId="{8D73FE72-03C4-407F-B11A-64D9871A7788}">
      <dgm:prSet/>
      <dgm:spPr/>
      <dgm:t>
        <a:bodyPr/>
        <a:lstStyle/>
        <a:p>
          <a:endParaRPr lang="en-US"/>
        </a:p>
      </dgm:t>
    </dgm:pt>
    <dgm:pt modelId="{4C326F01-48ED-4780-A9B6-95CDC0C88A67}">
      <dgm:prSet custT="1"/>
      <dgm:spPr/>
      <dgm:t>
        <a:bodyPr/>
        <a:lstStyle/>
        <a:p>
          <a:r>
            <a:rPr lang="it-IT" sz="1400" b="1" dirty="0">
              <a:solidFill>
                <a:schemeClr val="tx1"/>
              </a:solidFill>
              <a:latin typeface="Arial Nova" panose="020B0504020202020204" pitchFamily="34" charset="0"/>
            </a:rPr>
            <a:t>Valorizzare lo strumento per i rapporti di DURATA</a:t>
          </a:r>
        </a:p>
        <a:p>
          <a:r>
            <a:rPr lang="it-IT" sz="1400" b="1" dirty="0">
              <a:solidFill>
                <a:schemeClr val="tx1"/>
              </a:solidFill>
              <a:latin typeface="Arial Nova" panose="020B0504020202020204" pitchFamily="34" charset="0"/>
            </a:rPr>
            <a:t> presupponendo:</a:t>
          </a:r>
          <a:endParaRPr lang="en-US" sz="1400" b="1" dirty="0">
            <a:solidFill>
              <a:schemeClr val="tx1"/>
            </a:solidFill>
            <a:latin typeface="Arial Nova" panose="020B0504020202020204" pitchFamily="34" charset="0"/>
          </a:endParaRPr>
        </a:p>
      </dgm:t>
    </dgm:pt>
    <dgm:pt modelId="{F829F508-8C0B-44DC-8242-3055C2725D48}" type="parTrans" cxnId="{3CDD746C-A72F-40FF-8595-8FF67E1B9469}">
      <dgm:prSet/>
      <dgm:spPr/>
      <dgm:t>
        <a:bodyPr/>
        <a:lstStyle/>
        <a:p>
          <a:endParaRPr lang="en-US"/>
        </a:p>
      </dgm:t>
    </dgm:pt>
    <dgm:pt modelId="{9BD77182-A7E7-4837-9363-E889D69C266E}" type="sibTrans" cxnId="{3CDD746C-A72F-40FF-8595-8FF67E1B9469}">
      <dgm:prSet/>
      <dgm:spPr/>
      <dgm:t>
        <a:bodyPr/>
        <a:lstStyle/>
        <a:p>
          <a:endParaRPr lang="en-US"/>
        </a:p>
      </dgm:t>
    </dgm:pt>
    <dgm:pt modelId="{7F206224-C56A-4019-A4B5-4800087F37E6}">
      <dgm:prSet custT="1"/>
      <dgm:spPr/>
      <dgm:t>
        <a:bodyPr/>
        <a:lstStyle/>
        <a:p>
          <a:r>
            <a:rPr lang="it-IT" sz="1600" b="1" dirty="0">
              <a:solidFill>
                <a:schemeClr val="tx1"/>
              </a:solidFill>
              <a:latin typeface="Arial" panose="020B0604020202020204" pitchFamily="34" charset="0"/>
              <a:cs typeface="Arial" panose="020B0604020202020204" pitchFamily="34" charset="0"/>
            </a:rPr>
            <a:t>una maggiore conoscenza </a:t>
          </a:r>
        </a:p>
        <a:p>
          <a:r>
            <a:rPr lang="it-IT" sz="1600" b="1" dirty="0">
              <a:solidFill>
                <a:schemeClr val="tx1"/>
              </a:solidFill>
              <a:latin typeface="Arial" panose="020B0604020202020204" pitchFamily="34" charset="0"/>
              <a:cs typeface="Arial" panose="020B0604020202020204" pitchFamily="34" charset="0"/>
            </a:rPr>
            <a:t>tra le PARTI</a:t>
          </a:r>
          <a:endParaRPr lang="en-US" sz="1600" b="1" dirty="0">
            <a:solidFill>
              <a:schemeClr val="tx1"/>
            </a:solidFill>
            <a:latin typeface="Arial" panose="020B0604020202020204" pitchFamily="34" charset="0"/>
            <a:cs typeface="Arial" panose="020B0604020202020204" pitchFamily="34" charset="0"/>
          </a:endParaRPr>
        </a:p>
      </dgm:t>
    </dgm:pt>
    <dgm:pt modelId="{6C3F6847-2108-4F05-86D2-7203F71E04CD}" type="parTrans" cxnId="{974E4399-D8EA-4988-810D-5DD766C9359C}">
      <dgm:prSet/>
      <dgm:spPr/>
      <dgm:t>
        <a:bodyPr/>
        <a:lstStyle/>
        <a:p>
          <a:endParaRPr lang="en-US"/>
        </a:p>
      </dgm:t>
    </dgm:pt>
    <dgm:pt modelId="{F157289B-DE1C-4FB1-9F71-0382F215FA36}" type="sibTrans" cxnId="{974E4399-D8EA-4988-810D-5DD766C9359C}">
      <dgm:prSet/>
      <dgm:spPr/>
      <dgm:t>
        <a:bodyPr/>
        <a:lstStyle/>
        <a:p>
          <a:endParaRPr lang="en-US"/>
        </a:p>
      </dgm:t>
    </dgm:pt>
    <dgm:pt modelId="{A21DBE9C-DB59-4C67-87D2-CDE0563FFD9F}">
      <dgm:prSet custT="1"/>
      <dgm:spPr/>
      <dgm:t>
        <a:bodyPr/>
        <a:lstStyle/>
        <a:p>
          <a:r>
            <a:rPr lang="it-IT" sz="2000" b="1" dirty="0">
              <a:solidFill>
                <a:schemeClr val="tx1"/>
              </a:solidFill>
            </a:rPr>
            <a:t>il maggior valore </a:t>
          </a:r>
          <a:r>
            <a:rPr lang="it-IT" sz="1800" b="1" dirty="0">
              <a:solidFill>
                <a:schemeClr val="tx1"/>
              </a:solidFill>
            </a:rPr>
            <a:t>che potrebbe avere l'accordo in ottica conservativa del rapporto</a:t>
          </a:r>
          <a:endParaRPr lang="en-US" sz="1800" dirty="0">
            <a:solidFill>
              <a:schemeClr val="tx1"/>
            </a:solidFill>
          </a:endParaRPr>
        </a:p>
      </dgm:t>
    </dgm:pt>
    <dgm:pt modelId="{F90D61A8-F684-4E17-B0ED-D523D12AB54B}" type="parTrans" cxnId="{FCE5696C-E431-4798-8AF0-CB3B60CE9E66}">
      <dgm:prSet/>
      <dgm:spPr/>
      <dgm:t>
        <a:bodyPr/>
        <a:lstStyle/>
        <a:p>
          <a:endParaRPr lang="en-US"/>
        </a:p>
      </dgm:t>
    </dgm:pt>
    <dgm:pt modelId="{1A3AC94C-117A-40B6-8C8A-45A2DC1C4A4D}" type="sibTrans" cxnId="{FCE5696C-E431-4798-8AF0-CB3B60CE9E66}">
      <dgm:prSet/>
      <dgm:spPr/>
      <dgm:t>
        <a:bodyPr/>
        <a:lstStyle/>
        <a:p>
          <a:endParaRPr lang="en-US"/>
        </a:p>
      </dgm:t>
    </dgm:pt>
    <dgm:pt modelId="{4C5F3A81-8FA8-4B0D-9CA1-D7734E511ED0}" type="pres">
      <dgm:prSet presAssocID="{F5BDA62E-016E-4C22-B158-63E97C5914BA}" presName="diagram" presStyleCnt="0">
        <dgm:presLayoutVars>
          <dgm:dir/>
          <dgm:resizeHandles val="exact"/>
        </dgm:presLayoutVars>
      </dgm:prSet>
      <dgm:spPr/>
    </dgm:pt>
    <dgm:pt modelId="{F48A6340-D24B-4B6C-9042-EED432AEDA79}" type="pres">
      <dgm:prSet presAssocID="{7385C844-CE71-4F4F-9169-61FF00220545}" presName="node" presStyleLbl="node1" presStyleIdx="0" presStyleCnt="4" custScaleY="195517" custLinFactNeighborX="-778" custLinFactNeighborY="3241">
        <dgm:presLayoutVars>
          <dgm:bulletEnabled val="1"/>
        </dgm:presLayoutVars>
      </dgm:prSet>
      <dgm:spPr/>
    </dgm:pt>
    <dgm:pt modelId="{8D446096-3D81-4C74-A72F-D088124FB50F}" type="pres">
      <dgm:prSet presAssocID="{0BFB2436-F57D-48D9-94F8-01C01677C41E}" presName="sibTrans" presStyleLbl="sibTrans2D1" presStyleIdx="0" presStyleCnt="3"/>
      <dgm:spPr/>
    </dgm:pt>
    <dgm:pt modelId="{4A2C1BA7-17DA-4A01-BCAA-850CDBEBF1D5}" type="pres">
      <dgm:prSet presAssocID="{0BFB2436-F57D-48D9-94F8-01C01677C41E}" presName="connectorText" presStyleLbl="sibTrans2D1" presStyleIdx="0" presStyleCnt="3"/>
      <dgm:spPr/>
    </dgm:pt>
    <dgm:pt modelId="{0C09E0E1-85D2-498E-B4B8-8157DF727E88}" type="pres">
      <dgm:prSet presAssocID="{4C326F01-48ED-4780-A9B6-95CDC0C88A67}" presName="node" presStyleLbl="node1" presStyleIdx="1" presStyleCnt="4" custScaleY="193811">
        <dgm:presLayoutVars>
          <dgm:bulletEnabled val="1"/>
        </dgm:presLayoutVars>
      </dgm:prSet>
      <dgm:spPr/>
    </dgm:pt>
    <dgm:pt modelId="{C315AD27-4F10-484E-8CF4-571EE28C4B53}" type="pres">
      <dgm:prSet presAssocID="{9BD77182-A7E7-4837-9363-E889D69C266E}" presName="sibTrans" presStyleLbl="sibTrans2D1" presStyleIdx="1" presStyleCnt="3"/>
      <dgm:spPr/>
    </dgm:pt>
    <dgm:pt modelId="{D344222E-90B5-4645-8C5D-C4187F470A05}" type="pres">
      <dgm:prSet presAssocID="{9BD77182-A7E7-4837-9363-E889D69C266E}" presName="connectorText" presStyleLbl="sibTrans2D1" presStyleIdx="1" presStyleCnt="3"/>
      <dgm:spPr/>
    </dgm:pt>
    <dgm:pt modelId="{A4F28A0E-DBDC-4E55-826F-A5FAE54EAB8C}" type="pres">
      <dgm:prSet presAssocID="{7F206224-C56A-4019-A4B5-4800087F37E6}" presName="node" presStyleLbl="node1" presStyleIdx="2" presStyleCnt="4" custLinFactNeighborX="1482" custLinFactNeighborY="-4118">
        <dgm:presLayoutVars>
          <dgm:bulletEnabled val="1"/>
        </dgm:presLayoutVars>
      </dgm:prSet>
      <dgm:spPr/>
    </dgm:pt>
    <dgm:pt modelId="{EB94ED7A-1654-4A64-9149-722BCE67B05C}" type="pres">
      <dgm:prSet presAssocID="{F157289B-DE1C-4FB1-9F71-0382F215FA36}" presName="sibTrans" presStyleLbl="sibTrans2D1" presStyleIdx="2" presStyleCnt="3" custLinFactNeighborY="-28717"/>
      <dgm:spPr/>
    </dgm:pt>
    <dgm:pt modelId="{9CE1C2D4-E1CA-4C89-8ACB-C952B78E8E73}" type="pres">
      <dgm:prSet presAssocID="{F157289B-DE1C-4FB1-9F71-0382F215FA36}" presName="connectorText" presStyleLbl="sibTrans2D1" presStyleIdx="2" presStyleCnt="3"/>
      <dgm:spPr/>
    </dgm:pt>
    <dgm:pt modelId="{4ADAD4E5-B42C-46C5-80A6-AB8290FDBEEE}" type="pres">
      <dgm:prSet presAssocID="{A21DBE9C-DB59-4C67-87D2-CDE0563FFD9F}" presName="node" presStyleLbl="node1" presStyleIdx="3" presStyleCnt="4" custScaleY="263307">
        <dgm:presLayoutVars>
          <dgm:bulletEnabled val="1"/>
        </dgm:presLayoutVars>
      </dgm:prSet>
      <dgm:spPr/>
    </dgm:pt>
  </dgm:ptLst>
  <dgm:cxnLst>
    <dgm:cxn modelId="{5CAC9F0E-7C57-4601-9DEB-33560B7F5579}" type="presOf" srcId="{F157289B-DE1C-4FB1-9F71-0382F215FA36}" destId="{9CE1C2D4-E1CA-4C89-8ACB-C952B78E8E73}" srcOrd="1" destOrd="0" presId="urn:microsoft.com/office/officeart/2005/8/layout/process5"/>
    <dgm:cxn modelId="{E5E1A010-B96A-4C7D-B24F-D999B836AF83}" type="presOf" srcId="{F157289B-DE1C-4FB1-9F71-0382F215FA36}" destId="{EB94ED7A-1654-4A64-9149-722BCE67B05C}" srcOrd="0" destOrd="0" presId="urn:microsoft.com/office/officeart/2005/8/layout/process5"/>
    <dgm:cxn modelId="{0A35721B-8BB8-4E1F-B8E3-1C2344CA8BA3}" type="presOf" srcId="{0BFB2436-F57D-48D9-94F8-01C01677C41E}" destId="{8D446096-3D81-4C74-A72F-D088124FB50F}" srcOrd="0" destOrd="0" presId="urn:microsoft.com/office/officeart/2005/8/layout/process5"/>
    <dgm:cxn modelId="{9D794D35-1DFD-4E30-A170-7BE40B9DB5E4}" type="presOf" srcId="{9BD77182-A7E7-4837-9363-E889D69C266E}" destId="{D344222E-90B5-4645-8C5D-C4187F470A05}" srcOrd="1" destOrd="0" presId="urn:microsoft.com/office/officeart/2005/8/layout/process5"/>
    <dgm:cxn modelId="{FCE5696C-E431-4798-8AF0-CB3B60CE9E66}" srcId="{F5BDA62E-016E-4C22-B158-63E97C5914BA}" destId="{A21DBE9C-DB59-4C67-87D2-CDE0563FFD9F}" srcOrd="3" destOrd="0" parTransId="{F90D61A8-F684-4E17-B0ED-D523D12AB54B}" sibTransId="{1A3AC94C-117A-40B6-8C8A-45A2DC1C4A4D}"/>
    <dgm:cxn modelId="{3CDD746C-A72F-40FF-8595-8FF67E1B9469}" srcId="{F5BDA62E-016E-4C22-B158-63E97C5914BA}" destId="{4C326F01-48ED-4780-A9B6-95CDC0C88A67}" srcOrd="1" destOrd="0" parTransId="{F829F508-8C0B-44DC-8242-3055C2725D48}" sibTransId="{9BD77182-A7E7-4837-9363-E889D69C266E}"/>
    <dgm:cxn modelId="{6812D752-23F2-4791-A542-DE4147D42D5D}" type="presOf" srcId="{9BD77182-A7E7-4837-9363-E889D69C266E}" destId="{C315AD27-4F10-484E-8CF4-571EE28C4B53}" srcOrd="0" destOrd="0" presId="urn:microsoft.com/office/officeart/2005/8/layout/process5"/>
    <dgm:cxn modelId="{8D73FE72-03C4-407F-B11A-64D9871A7788}" srcId="{F5BDA62E-016E-4C22-B158-63E97C5914BA}" destId="{7385C844-CE71-4F4F-9169-61FF00220545}" srcOrd="0" destOrd="0" parTransId="{1F17201C-5DB8-441B-9C0B-F089ACF8AB31}" sibTransId="{0BFB2436-F57D-48D9-94F8-01C01677C41E}"/>
    <dgm:cxn modelId="{4C0D9553-3F3B-40F9-99EF-5B294AD106D6}" type="presOf" srcId="{4C326F01-48ED-4780-A9B6-95CDC0C88A67}" destId="{0C09E0E1-85D2-498E-B4B8-8157DF727E88}" srcOrd="0" destOrd="0" presId="urn:microsoft.com/office/officeart/2005/8/layout/process5"/>
    <dgm:cxn modelId="{25A35086-6BE7-4FC6-B375-25821BDC9D19}" type="presOf" srcId="{0BFB2436-F57D-48D9-94F8-01C01677C41E}" destId="{4A2C1BA7-17DA-4A01-BCAA-850CDBEBF1D5}" srcOrd="1" destOrd="0" presId="urn:microsoft.com/office/officeart/2005/8/layout/process5"/>
    <dgm:cxn modelId="{46185E92-6CD0-43C6-A596-DEDDDA66535C}" type="presOf" srcId="{7F206224-C56A-4019-A4B5-4800087F37E6}" destId="{A4F28A0E-DBDC-4E55-826F-A5FAE54EAB8C}" srcOrd="0" destOrd="0" presId="urn:microsoft.com/office/officeart/2005/8/layout/process5"/>
    <dgm:cxn modelId="{974E4399-D8EA-4988-810D-5DD766C9359C}" srcId="{F5BDA62E-016E-4C22-B158-63E97C5914BA}" destId="{7F206224-C56A-4019-A4B5-4800087F37E6}" srcOrd="2" destOrd="0" parTransId="{6C3F6847-2108-4F05-86D2-7203F71E04CD}" sibTransId="{F157289B-DE1C-4FB1-9F71-0382F215FA36}"/>
    <dgm:cxn modelId="{EF9007A1-2F02-4BDE-BB8D-A95F3EA38444}" type="presOf" srcId="{F5BDA62E-016E-4C22-B158-63E97C5914BA}" destId="{4C5F3A81-8FA8-4B0D-9CA1-D7734E511ED0}" srcOrd="0" destOrd="0" presId="urn:microsoft.com/office/officeart/2005/8/layout/process5"/>
    <dgm:cxn modelId="{67D3CDD5-C852-44AD-B987-81F31DDA4A92}" type="presOf" srcId="{7385C844-CE71-4F4F-9169-61FF00220545}" destId="{F48A6340-D24B-4B6C-9042-EED432AEDA79}" srcOrd="0" destOrd="0" presId="urn:microsoft.com/office/officeart/2005/8/layout/process5"/>
    <dgm:cxn modelId="{BAE775E6-79C6-420A-AE44-7942C2EA87F1}" type="presOf" srcId="{A21DBE9C-DB59-4C67-87D2-CDE0563FFD9F}" destId="{4ADAD4E5-B42C-46C5-80A6-AB8290FDBEEE}" srcOrd="0" destOrd="0" presId="urn:microsoft.com/office/officeart/2005/8/layout/process5"/>
    <dgm:cxn modelId="{32F9C533-8F01-401E-9EF0-558D7EE739B6}" type="presParOf" srcId="{4C5F3A81-8FA8-4B0D-9CA1-D7734E511ED0}" destId="{F48A6340-D24B-4B6C-9042-EED432AEDA79}" srcOrd="0" destOrd="0" presId="urn:microsoft.com/office/officeart/2005/8/layout/process5"/>
    <dgm:cxn modelId="{D4539DF9-881E-4637-B181-81A9E10389E9}" type="presParOf" srcId="{4C5F3A81-8FA8-4B0D-9CA1-D7734E511ED0}" destId="{8D446096-3D81-4C74-A72F-D088124FB50F}" srcOrd="1" destOrd="0" presId="urn:microsoft.com/office/officeart/2005/8/layout/process5"/>
    <dgm:cxn modelId="{347A66DE-ACFD-4632-85FA-F8E291770CAC}" type="presParOf" srcId="{8D446096-3D81-4C74-A72F-D088124FB50F}" destId="{4A2C1BA7-17DA-4A01-BCAA-850CDBEBF1D5}" srcOrd="0" destOrd="0" presId="urn:microsoft.com/office/officeart/2005/8/layout/process5"/>
    <dgm:cxn modelId="{D8317B4B-4B77-425C-8FE7-9EBC7A47C8E4}" type="presParOf" srcId="{4C5F3A81-8FA8-4B0D-9CA1-D7734E511ED0}" destId="{0C09E0E1-85D2-498E-B4B8-8157DF727E88}" srcOrd="2" destOrd="0" presId="urn:microsoft.com/office/officeart/2005/8/layout/process5"/>
    <dgm:cxn modelId="{30D559C6-DF63-4F91-9BB9-2B3BC95FA7D0}" type="presParOf" srcId="{4C5F3A81-8FA8-4B0D-9CA1-D7734E511ED0}" destId="{C315AD27-4F10-484E-8CF4-571EE28C4B53}" srcOrd="3" destOrd="0" presId="urn:microsoft.com/office/officeart/2005/8/layout/process5"/>
    <dgm:cxn modelId="{C224CB2C-0B56-4533-98F5-D1E515D12B0E}" type="presParOf" srcId="{C315AD27-4F10-484E-8CF4-571EE28C4B53}" destId="{D344222E-90B5-4645-8C5D-C4187F470A05}" srcOrd="0" destOrd="0" presId="urn:microsoft.com/office/officeart/2005/8/layout/process5"/>
    <dgm:cxn modelId="{7845A28C-CA34-4E04-858A-3968069CCBC9}" type="presParOf" srcId="{4C5F3A81-8FA8-4B0D-9CA1-D7734E511ED0}" destId="{A4F28A0E-DBDC-4E55-826F-A5FAE54EAB8C}" srcOrd="4" destOrd="0" presId="urn:microsoft.com/office/officeart/2005/8/layout/process5"/>
    <dgm:cxn modelId="{A3834082-5F36-4B57-AC95-EF1560EF2985}" type="presParOf" srcId="{4C5F3A81-8FA8-4B0D-9CA1-D7734E511ED0}" destId="{EB94ED7A-1654-4A64-9149-722BCE67B05C}" srcOrd="5" destOrd="0" presId="urn:microsoft.com/office/officeart/2005/8/layout/process5"/>
    <dgm:cxn modelId="{BEBA4C99-DB99-4C5A-837E-D26A49196AA8}" type="presParOf" srcId="{EB94ED7A-1654-4A64-9149-722BCE67B05C}" destId="{9CE1C2D4-E1CA-4C89-8ACB-C952B78E8E73}" srcOrd="0" destOrd="0" presId="urn:microsoft.com/office/officeart/2005/8/layout/process5"/>
    <dgm:cxn modelId="{B18A058C-4FD8-42B4-A6D1-DF552A29A829}" type="presParOf" srcId="{4C5F3A81-8FA8-4B0D-9CA1-D7734E511ED0}" destId="{4ADAD4E5-B42C-46C5-80A6-AB8290FDBEEE}" srcOrd="6"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9CF5CB-5F49-476C-ACC0-EBCE8F92353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A7CC172-EFC1-44CE-837B-A69C73AFCD0B}">
      <dgm:prSet/>
      <dgm:spPr>
        <a:solidFill>
          <a:srgbClr val="FFFFFF"/>
        </a:solidFill>
      </dgm:spPr>
      <dgm:t>
        <a:bodyPr/>
        <a:lstStyle/>
        <a:p>
          <a:r>
            <a:rPr lang="it-IT" dirty="0">
              <a:solidFill>
                <a:srgbClr val="002060"/>
              </a:solidFill>
              <a:latin typeface="Arial Nova" panose="020B0504020202020204" pitchFamily="34" charset="0"/>
            </a:rPr>
            <a:t>Maggiori poteri comportano anche maggiori RESPONSABILITÀ per l’amministratore di condominio che, sia in qualità parte attiva della procedura che quale parte passiva, dovrà:</a:t>
          </a:r>
          <a:endParaRPr lang="en-US" dirty="0">
            <a:solidFill>
              <a:srgbClr val="002060"/>
            </a:solidFill>
            <a:latin typeface="Arial Nova" panose="020B0504020202020204" pitchFamily="34" charset="0"/>
          </a:endParaRPr>
        </a:p>
      </dgm:t>
    </dgm:pt>
    <dgm:pt modelId="{AB896D44-8FE4-448B-8BD4-2CCFDFB2B55C}" type="parTrans" cxnId="{32D30165-33B5-4BFE-B42E-1B412B0AB207}">
      <dgm:prSet/>
      <dgm:spPr/>
      <dgm:t>
        <a:bodyPr/>
        <a:lstStyle/>
        <a:p>
          <a:endParaRPr lang="en-US"/>
        </a:p>
      </dgm:t>
    </dgm:pt>
    <dgm:pt modelId="{B4BE3BCA-35AD-453E-B3BF-472934F4EDE2}" type="sibTrans" cxnId="{32D30165-33B5-4BFE-B42E-1B412B0AB207}">
      <dgm:prSet/>
      <dgm:spPr/>
      <dgm:t>
        <a:bodyPr/>
        <a:lstStyle/>
        <a:p>
          <a:endParaRPr lang="en-US"/>
        </a:p>
      </dgm:t>
    </dgm:pt>
    <dgm:pt modelId="{F063C516-154C-47F5-88F9-1130D9DEF07A}">
      <dgm:prSet custT="1"/>
      <dgm:spPr>
        <a:solidFill>
          <a:srgbClr val="6699FF"/>
        </a:solidFill>
      </dgm:spPr>
      <dgm:t>
        <a:bodyPr/>
        <a:lstStyle/>
        <a:p>
          <a:r>
            <a:rPr lang="it-IT" sz="1600" dirty="0"/>
            <a:t>- </a:t>
          </a:r>
          <a:r>
            <a:rPr lang="it-IT" sz="1800" dirty="0">
              <a:solidFill>
                <a:schemeClr val="tx1"/>
              </a:solidFill>
              <a:latin typeface="Arial Nova" panose="020B0504020202020204" pitchFamily="34" charset="0"/>
            </a:rPr>
            <a:t>CONOSCERE la procedura</a:t>
          </a:r>
          <a:endParaRPr lang="en-US" sz="1800" dirty="0">
            <a:solidFill>
              <a:schemeClr val="tx1"/>
            </a:solidFill>
            <a:latin typeface="Arial Nova" panose="020B0504020202020204" pitchFamily="34" charset="0"/>
          </a:endParaRPr>
        </a:p>
      </dgm:t>
    </dgm:pt>
    <dgm:pt modelId="{B236CDBB-FFDA-44F1-B587-0ABF584B8A06}" type="parTrans" cxnId="{FA92DA1C-D668-4066-98E9-492B151DCB41}">
      <dgm:prSet/>
      <dgm:spPr/>
      <dgm:t>
        <a:bodyPr/>
        <a:lstStyle/>
        <a:p>
          <a:endParaRPr lang="en-US"/>
        </a:p>
      </dgm:t>
    </dgm:pt>
    <dgm:pt modelId="{72B1FE5A-E631-4479-A4D9-DD60DE38C154}" type="sibTrans" cxnId="{FA92DA1C-D668-4066-98E9-492B151DCB41}">
      <dgm:prSet/>
      <dgm:spPr/>
      <dgm:t>
        <a:bodyPr/>
        <a:lstStyle/>
        <a:p>
          <a:endParaRPr lang="en-US"/>
        </a:p>
      </dgm:t>
    </dgm:pt>
    <dgm:pt modelId="{F9262733-A7C5-4848-B09F-5E3AA5BF9101}">
      <dgm:prSet/>
      <dgm:spPr>
        <a:solidFill>
          <a:srgbClr val="0070C0"/>
        </a:solidFill>
      </dgm:spPr>
      <dgm:t>
        <a:bodyPr/>
        <a:lstStyle/>
        <a:p>
          <a:r>
            <a:rPr lang="it-IT" dirty="0">
              <a:latin typeface="Arial Nova" panose="020B0504020202020204" pitchFamily="34" charset="0"/>
            </a:rPr>
            <a:t>- PRESENZIARE PERSONALMENTE (è lui la parte) e conoscere i fatti a fondamento della controversia</a:t>
          </a:r>
          <a:endParaRPr lang="en-US" dirty="0">
            <a:latin typeface="Arial Nova" panose="020B0504020202020204" pitchFamily="34" charset="0"/>
          </a:endParaRPr>
        </a:p>
      </dgm:t>
    </dgm:pt>
    <dgm:pt modelId="{BDA52347-013C-45BC-AA26-6F05EE710320}" type="parTrans" cxnId="{2F3524CC-7AFE-471C-A61B-726831CF9511}">
      <dgm:prSet/>
      <dgm:spPr/>
      <dgm:t>
        <a:bodyPr/>
        <a:lstStyle/>
        <a:p>
          <a:endParaRPr lang="en-US"/>
        </a:p>
      </dgm:t>
    </dgm:pt>
    <dgm:pt modelId="{13F4CC7D-7484-4667-88D2-DEC345B46FE0}" type="sibTrans" cxnId="{2F3524CC-7AFE-471C-A61B-726831CF9511}">
      <dgm:prSet/>
      <dgm:spPr/>
      <dgm:t>
        <a:bodyPr/>
        <a:lstStyle/>
        <a:p>
          <a:endParaRPr lang="en-US"/>
        </a:p>
      </dgm:t>
    </dgm:pt>
    <dgm:pt modelId="{AADDA0FF-C460-4BD3-B9FD-0F147C6BC7B8}">
      <dgm:prSet/>
      <dgm:spPr>
        <a:solidFill>
          <a:srgbClr val="002060"/>
        </a:solidFill>
      </dgm:spPr>
      <dgm:t>
        <a:bodyPr/>
        <a:lstStyle/>
        <a:p>
          <a:r>
            <a:rPr lang="it-IT" dirty="0">
              <a:latin typeface="Arial Nova" panose="020B0504020202020204" pitchFamily="34" charset="0"/>
            </a:rPr>
            <a:t>- NEGOZIARE nell’interesse del Condominio, sempre con l’assistenza tecnica del legale.</a:t>
          </a:r>
          <a:endParaRPr lang="en-US" dirty="0">
            <a:latin typeface="Arial Nova" panose="020B0504020202020204" pitchFamily="34" charset="0"/>
          </a:endParaRPr>
        </a:p>
      </dgm:t>
    </dgm:pt>
    <dgm:pt modelId="{6B10CC37-75AD-4034-A5E0-11972CE2FF40}" type="parTrans" cxnId="{94A8A8DC-0780-4BC9-8460-7BEEE8120746}">
      <dgm:prSet/>
      <dgm:spPr/>
      <dgm:t>
        <a:bodyPr/>
        <a:lstStyle/>
        <a:p>
          <a:endParaRPr lang="en-US"/>
        </a:p>
      </dgm:t>
    </dgm:pt>
    <dgm:pt modelId="{DAE9BA12-0455-4CF2-9B17-E927E17F42D6}" type="sibTrans" cxnId="{94A8A8DC-0780-4BC9-8460-7BEEE8120746}">
      <dgm:prSet/>
      <dgm:spPr/>
      <dgm:t>
        <a:bodyPr/>
        <a:lstStyle/>
        <a:p>
          <a:endParaRPr lang="en-US"/>
        </a:p>
      </dgm:t>
    </dgm:pt>
    <dgm:pt modelId="{387DA86A-B7E9-4E82-BA57-9B030C9A9E66}" type="pres">
      <dgm:prSet presAssocID="{609CF5CB-5F49-476C-ACC0-EBCE8F923532}" presName="linear" presStyleCnt="0">
        <dgm:presLayoutVars>
          <dgm:animLvl val="lvl"/>
          <dgm:resizeHandles val="exact"/>
        </dgm:presLayoutVars>
      </dgm:prSet>
      <dgm:spPr/>
    </dgm:pt>
    <dgm:pt modelId="{7F597475-DDD6-4998-90D0-504E1A77BDF2}" type="pres">
      <dgm:prSet presAssocID="{4A7CC172-EFC1-44CE-837B-A69C73AFCD0B}" presName="parentText" presStyleLbl="node1" presStyleIdx="0" presStyleCnt="4" custScaleY="164093">
        <dgm:presLayoutVars>
          <dgm:chMax val="0"/>
          <dgm:bulletEnabled val="1"/>
        </dgm:presLayoutVars>
      </dgm:prSet>
      <dgm:spPr/>
    </dgm:pt>
    <dgm:pt modelId="{0A917C2D-7CEC-4E51-8FC2-0EA85AF9BDB8}" type="pres">
      <dgm:prSet presAssocID="{B4BE3BCA-35AD-453E-B3BF-472934F4EDE2}" presName="spacer" presStyleCnt="0"/>
      <dgm:spPr/>
    </dgm:pt>
    <dgm:pt modelId="{F658FC98-C71B-493B-9751-19CC2DDE43B6}" type="pres">
      <dgm:prSet presAssocID="{F063C516-154C-47F5-88F9-1130D9DEF07A}" presName="parentText" presStyleLbl="node1" presStyleIdx="1" presStyleCnt="4" custLinFactNeighborX="0" custLinFactNeighborY="-56294">
        <dgm:presLayoutVars>
          <dgm:chMax val="0"/>
          <dgm:bulletEnabled val="1"/>
        </dgm:presLayoutVars>
      </dgm:prSet>
      <dgm:spPr/>
    </dgm:pt>
    <dgm:pt modelId="{1D6145BA-0491-4179-B69F-929BDF6CB388}" type="pres">
      <dgm:prSet presAssocID="{72B1FE5A-E631-4479-A4D9-DD60DE38C154}" presName="spacer" presStyleCnt="0"/>
      <dgm:spPr/>
    </dgm:pt>
    <dgm:pt modelId="{2A32BEC3-1EC4-417C-B831-C987B7AF15B0}" type="pres">
      <dgm:prSet presAssocID="{F9262733-A7C5-4848-B09F-5E3AA5BF9101}" presName="parentText" presStyleLbl="node1" presStyleIdx="2" presStyleCnt="4">
        <dgm:presLayoutVars>
          <dgm:chMax val="0"/>
          <dgm:bulletEnabled val="1"/>
        </dgm:presLayoutVars>
      </dgm:prSet>
      <dgm:spPr/>
    </dgm:pt>
    <dgm:pt modelId="{8ED54BF6-2CC3-4A7A-A94B-D178E5D1B121}" type="pres">
      <dgm:prSet presAssocID="{13F4CC7D-7484-4667-88D2-DEC345B46FE0}" presName="spacer" presStyleCnt="0"/>
      <dgm:spPr/>
    </dgm:pt>
    <dgm:pt modelId="{F5D4F1FE-3233-4F00-89FF-E0682412DCAF}" type="pres">
      <dgm:prSet presAssocID="{AADDA0FF-C460-4BD3-B9FD-0F147C6BC7B8}" presName="parentText" presStyleLbl="node1" presStyleIdx="3" presStyleCnt="4">
        <dgm:presLayoutVars>
          <dgm:chMax val="0"/>
          <dgm:bulletEnabled val="1"/>
        </dgm:presLayoutVars>
      </dgm:prSet>
      <dgm:spPr/>
    </dgm:pt>
  </dgm:ptLst>
  <dgm:cxnLst>
    <dgm:cxn modelId="{B98A2F1C-4295-4A93-B194-F5158598EF9C}" type="presOf" srcId="{609CF5CB-5F49-476C-ACC0-EBCE8F923532}" destId="{387DA86A-B7E9-4E82-BA57-9B030C9A9E66}" srcOrd="0" destOrd="0" presId="urn:microsoft.com/office/officeart/2005/8/layout/vList2"/>
    <dgm:cxn modelId="{FA92DA1C-D668-4066-98E9-492B151DCB41}" srcId="{609CF5CB-5F49-476C-ACC0-EBCE8F923532}" destId="{F063C516-154C-47F5-88F9-1130D9DEF07A}" srcOrd="1" destOrd="0" parTransId="{B236CDBB-FFDA-44F1-B587-0ABF584B8A06}" sibTransId="{72B1FE5A-E631-4479-A4D9-DD60DE38C154}"/>
    <dgm:cxn modelId="{AB606421-EB7F-46B2-A6E4-A9FF21A7882C}" type="presOf" srcId="{4A7CC172-EFC1-44CE-837B-A69C73AFCD0B}" destId="{7F597475-DDD6-4998-90D0-504E1A77BDF2}" srcOrd="0" destOrd="0" presId="urn:microsoft.com/office/officeart/2005/8/layout/vList2"/>
    <dgm:cxn modelId="{3FAF8628-4CCB-4C41-BF20-DD3ABAAA43D7}" type="presOf" srcId="{F9262733-A7C5-4848-B09F-5E3AA5BF9101}" destId="{2A32BEC3-1EC4-417C-B831-C987B7AF15B0}" srcOrd="0" destOrd="0" presId="urn:microsoft.com/office/officeart/2005/8/layout/vList2"/>
    <dgm:cxn modelId="{32D30165-33B5-4BFE-B42E-1B412B0AB207}" srcId="{609CF5CB-5F49-476C-ACC0-EBCE8F923532}" destId="{4A7CC172-EFC1-44CE-837B-A69C73AFCD0B}" srcOrd="0" destOrd="0" parTransId="{AB896D44-8FE4-448B-8BD4-2CCFDFB2B55C}" sibTransId="{B4BE3BCA-35AD-453E-B3BF-472934F4EDE2}"/>
    <dgm:cxn modelId="{56C77976-8993-4010-ADA6-99E5F2AFB3B4}" type="presOf" srcId="{F063C516-154C-47F5-88F9-1130D9DEF07A}" destId="{F658FC98-C71B-493B-9751-19CC2DDE43B6}" srcOrd="0" destOrd="0" presId="urn:microsoft.com/office/officeart/2005/8/layout/vList2"/>
    <dgm:cxn modelId="{2F3524CC-7AFE-471C-A61B-726831CF9511}" srcId="{609CF5CB-5F49-476C-ACC0-EBCE8F923532}" destId="{F9262733-A7C5-4848-B09F-5E3AA5BF9101}" srcOrd="2" destOrd="0" parTransId="{BDA52347-013C-45BC-AA26-6F05EE710320}" sibTransId="{13F4CC7D-7484-4667-88D2-DEC345B46FE0}"/>
    <dgm:cxn modelId="{94A8A8DC-0780-4BC9-8460-7BEEE8120746}" srcId="{609CF5CB-5F49-476C-ACC0-EBCE8F923532}" destId="{AADDA0FF-C460-4BD3-B9FD-0F147C6BC7B8}" srcOrd="3" destOrd="0" parTransId="{6B10CC37-75AD-4034-A5E0-11972CE2FF40}" sibTransId="{DAE9BA12-0455-4CF2-9B17-E927E17F42D6}"/>
    <dgm:cxn modelId="{50D1B5F1-9B36-47B2-9D45-4F0C78A8D59E}" type="presOf" srcId="{AADDA0FF-C460-4BD3-B9FD-0F147C6BC7B8}" destId="{F5D4F1FE-3233-4F00-89FF-E0682412DCAF}" srcOrd="0" destOrd="0" presId="urn:microsoft.com/office/officeart/2005/8/layout/vList2"/>
    <dgm:cxn modelId="{EDB7E5D3-5F56-4214-993C-0EF17D5E3A61}" type="presParOf" srcId="{387DA86A-B7E9-4E82-BA57-9B030C9A9E66}" destId="{7F597475-DDD6-4998-90D0-504E1A77BDF2}" srcOrd="0" destOrd="0" presId="urn:microsoft.com/office/officeart/2005/8/layout/vList2"/>
    <dgm:cxn modelId="{603C921A-B7B1-40DA-BD78-13CD298C01EE}" type="presParOf" srcId="{387DA86A-B7E9-4E82-BA57-9B030C9A9E66}" destId="{0A917C2D-7CEC-4E51-8FC2-0EA85AF9BDB8}" srcOrd="1" destOrd="0" presId="urn:microsoft.com/office/officeart/2005/8/layout/vList2"/>
    <dgm:cxn modelId="{6510B69C-1E6F-4DC1-BDC6-B5EABE76C5B5}" type="presParOf" srcId="{387DA86A-B7E9-4E82-BA57-9B030C9A9E66}" destId="{F658FC98-C71B-493B-9751-19CC2DDE43B6}" srcOrd="2" destOrd="0" presId="urn:microsoft.com/office/officeart/2005/8/layout/vList2"/>
    <dgm:cxn modelId="{8D8A421D-C133-4042-8D1A-34EFE96D8402}" type="presParOf" srcId="{387DA86A-B7E9-4E82-BA57-9B030C9A9E66}" destId="{1D6145BA-0491-4179-B69F-929BDF6CB388}" srcOrd="3" destOrd="0" presId="urn:microsoft.com/office/officeart/2005/8/layout/vList2"/>
    <dgm:cxn modelId="{4C2AED74-4F01-4CBB-8E40-FC75CE24D659}" type="presParOf" srcId="{387DA86A-B7E9-4E82-BA57-9B030C9A9E66}" destId="{2A32BEC3-1EC4-417C-B831-C987B7AF15B0}" srcOrd="4" destOrd="0" presId="urn:microsoft.com/office/officeart/2005/8/layout/vList2"/>
    <dgm:cxn modelId="{DB5C19F2-9BD8-4FFD-BAAB-396A3368F771}" type="presParOf" srcId="{387DA86A-B7E9-4E82-BA57-9B030C9A9E66}" destId="{8ED54BF6-2CC3-4A7A-A94B-D178E5D1B121}" srcOrd="5" destOrd="0" presId="urn:microsoft.com/office/officeart/2005/8/layout/vList2"/>
    <dgm:cxn modelId="{C36A080F-3AD1-458D-9FF1-D403E459B5F1}" type="presParOf" srcId="{387DA86A-B7E9-4E82-BA57-9B030C9A9E66}" destId="{F5D4F1FE-3233-4F00-89FF-E0682412DCA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B68E49-9B9F-44D3-BEEA-854BB0CCE407}">
      <dsp:nvSpPr>
        <dsp:cNvPr id="0" name=""/>
        <dsp:cNvSpPr/>
      </dsp:nvSpPr>
      <dsp:spPr>
        <a:xfrm>
          <a:off x="0" y="0"/>
          <a:ext cx="8262222" cy="1670826"/>
        </a:xfrm>
        <a:prstGeom prst="roundRect">
          <a:avLst>
            <a:gd name="adj" fmla="val 10000"/>
          </a:avLst>
        </a:prstGeom>
        <a:solidFill>
          <a:srgbClr val="799EBD"/>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it-IT" sz="1800" b="0" kern="1200" dirty="0">
              <a:solidFill>
                <a:srgbClr val="002060"/>
              </a:solidFill>
              <a:latin typeface="Arial Nova" panose="020B0504020202020204" pitchFamily="34" charset="0"/>
            </a:rPr>
            <a:t>Originariamente il d.lgs. 28/2010 consentiva libertà di scelta dell’Organismo al quale presentare la domanda, successivamente è intervenuta la modifica ad oggi in vigore, per cui si fa riferimento al criterio di competenza territoriale ai sensi del c.p.c.</a:t>
          </a:r>
          <a:endParaRPr lang="en-US" sz="1800" b="0" kern="1200" dirty="0">
            <a:solidFill>
              <a:srgbClr val="002060"/>
            </a:solidFill>
            <a:latin typeface="Arial Nova" panose="020B0504020202020204" pitchFamily="34" charset="0"/>
          </a:endParaRPr>
        </a:p>
      </dsp:txBody>
      <dsp:txXfrm>
        <a:off x="48937" y="48937"/>
        <a:ext cx="6459269" cy="1572952"/>
      </dsp:txXfrm>
    </dsp:sp>
    <dsp:sp modelId="{A1067808-68DB-4D5C-80E4-F9EF91D7AD10}">
      <dsp:nvSpPr>
        <dsp:cNvPr id="0" name=""/>
        <dsp:cNvSpPr/>
      </dsp:nvSpPr>
      <dsp:spPr>
        <a:xfrm>
          <a:off x="1059756" y="1908897"/>
          <a:ext cx="8262222" cy="1829455"/>
        </a:xfrm>
        <a:prstGeom prst="roundRect">
          <a:avLst>
            <a:gd name="adj" fmla="val 10000"/>
          </a:avLst>
        </a:prstGeom>
        <a:solidFill>
          <a:srgbClr val="7DB2B9"/>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it-IT" sz="1600" b="1" i="0" kern="1200" dirty="0">
              <a:solidFill>
                <a:srgbClr val="002060"/>
              </a:solidFill>
              <a:latin typeface="Arial Nova" panose="020B0504020202020204" pitchFamily="34" charset="0"/>
            </a:rPr>
            <a:t>Si è reputato che consentire alle parti la possibilità di accordarsi nella scelta dell’Organismo territorialmente competente, in deroga con il principio dettato al primo periodo del medesimo comma 1, possa favorire la risoluzione della controversia in mediazione, nel rispetto del criterio dettato dalla legge delega di riordino delle disposizioni concernenti lo svolgimento della procedura di mediazione, per favorire la partecipazione personale</a:t>
          </a:r>
          <a:r>
            <a:rPr lang="it-IT" sz="1800" b="1" i="0" kern="1200" dirty="0">
              <a:solidFill>
                <a:srgbClr val="002060"/>
              </a:solidFill>
            </a:rPr>
            <a:t>.</a:t>
          </a:r>
          <a:endParaRPr lang="en-US" sz="1800" b="1" i="0" kern="1200" dirty="0">
            <a:solidFill>
              <a:srgbClr val="002060"/>
            </a:solidFill>
          </a:endParaRPr>
        </a:p>
      </dsp:txBody>
      <dsp:txXfrm>
        <a:off x="1113339" y="1962480"/>
        <a:ext cx="6339999" cy="1722289"/>
      </dsp:txXfrm>
    </dsp:sp>
    <dsp:sp modelId="{F3396D73-7C2F-4FED-AA24-087BD65CFD60}">
      <dsp:nvSpPr>
        <dsp:cNvPr id="0" name=""/>
        <dsp:cNvSpPr/>
      </dsp:nvSpPr>
      <dsp:spPr>
        <a:xfrm>
          <a:off x="1458039" y="3898596"/>
          <a:ext cx="8262222" cy="1670826"/>
        </a:xfrm>
        <a:prstGeom prst="roundRect">
          <a:avLst>
            <a:gd name="adj" fmla="val 10000"/>
          </a:avLst>
        </a:prstGeom>
        <a:solidFill>
          <a:srgbClr val="CCFFFF"/>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it-IT" sz="2000" kern="1200" dirty="0">
              <a:solidFill>
                <a:srgbClr val="002060"/>
              </a:solidFill>
              <a:latin typeface="Arial Nova" panose="020B0504020202020204" pitchFamily="34" charset="0"/>
            </a:rPr>
            <a:t>La scelta del luogo ove radicare la procedura di mediazione, infatti, appare finalizzata a rendere più agevole la partecipazione personale delle parti, così come l’assistenza dei loro difensori nonché ad una scelta anche qualitativa dell’Organismo.</a:t>
          </a:r>
          <a:endParaRPr lang="en-US" sz="2000" kern="1200" dirty="0">
            <a:solidFill>
              <a:srgbClr val="002060"/>
            </a:solidFill>
            <a:latin typeface="Arial Nova" panose="020B0504020202020204" pitchFamily="34" charset="0"/>
          </a:endParaRPr>
        </a:p>
      </dsp:txBody>
      <dsp:txXfrm>
        <a:off x="1506976" y="3947533"/>
        <a:ext cx="6349291" cy="1572952"/>
      </dsp:txXfrm>
    </dsp:sp>
    <dsp:sp modelId="{8862773F-334E-4DC6-BD1D-1BE6AF756478}">
      <dsp:nvSpPr>
        <dsp:cNvPr id="0" name=""/>
        <dsp:cNvSpPr/>
      </dsp:nvSpPr>
      <dsp:spPr>
        <a:xfrm>
          <a:off x="7591822" y="1243292"/>
          <a:ext cx="1086037" cy="1086037"/>
        </a:xfrm>
        <a:prstGeom prst="downArrow">
          <a:avLst>
            <a:gd name="adj1" fmla="val 55000"/>
            <a:gd name="adj2" fmla="val 45000"/>
          </a:avLst>
        </a:prstGeom>
        <a:solidFill>
          <a:srgbClr val="CBD1FB">
            <a:alpha val="89804"/>
          </a:srgb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836180" y="1243292"/>
        <a:ext cx="597321" cy="817243"/>
      </dsp:txXfrm>
    </dsp:sp>
    <dsp:sp modelId="{AA416264-87F9-4D5B-BDDF-2AD3455BE285}">
      <dsp:nvSpPr>
        <dsp:cNvPr id="0" name=""/>
        <dsp:cNvSpPr/>
      </dsp:nvSpPr>
      <dsp:spPr>
        <a:xfrm>
          <a:off x="7905204" y="3205202"/>
          <a:ext cx="1086037" cy="1086037"/>
        </a:xfrm>
        <a:prstGeom prst="downArrow">
          <a:avLst>
            <a:gd name="adj1" fmla="val 55000"/>
            <a:gd name="adj2" fmla="val 45000"/>
          </a:avLst>
        </a:prstGeom>
        <a:solidFill>
          <a:srgbClr val="0070C0">
            <a:alpha val="90000"/>
          </a:srgbClr>
        </a:solidFill>
        <a:ln w="15875" cap="flat" cmpd="sng" algn="ctr">
          <a:solidFill>
            <a:schemeClr val="accent2">
              <a:tint val="40000"/>
              <a:alpha val="90000"/>
              <a:hueOff val="-7405413"/>
              <a:satOff val="26847"/>
              <a:lumOff val="-71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49562" y="3205202"/>
        <a:ext cx="597321" cy="8172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8A6340-D24B-4B6C-9042-EED432AEDA79}">
      <dsp:nvSpPr>
        <dsp:cNvPr id="0" name=""/>
        <dsp:cNvSpPr/>
      </dsp:nvSpPr>
      <dsp:spPr>
        <a:xfrm>
          <a:off x="0" y="729576"/>
          <a:ext cx="1968567" cy="2309330"/>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b="1" kern="1200" dirty="0">
              <a:solidFill>
                <a:schemeClr val="tx1"/>
              </a:solidFill>
              <a:latin typeface="Arial Nova" panose="020B0504020202020204" pitchFamily="34" charset="0"/>
              <a:cs typeface="Arial" panose="020B0604020202020204" pitchFamily="34" charset="0"/>
            </a:rPr>
            <a:t>La scelta dell’obbligatorietà – da sempre controversa perché la mediazione perde la sua qualità di strumento volontario - viene non solo mantenuta ma ampliata:</a:t>
          </a:r>
          <a:endParaRPr lang="en-US" sz="1400" b="1" kern="1200" dirty="0">
            <a:solidFill>
              <a:schemeClr val="tx1"/>
            </a:solidFill>
            <a:latin typeface="Arial Nova" panose="020B0504020202020204" pitchFamily="34" charset="0"/>
            <a:cs typeface="Arial" panose="020B0604020202020204" pitchFamily="34" charset="0"/>
          </a:endParaRPr>
        </a:p>
      </dsp:txBody>
      <dsp:txXfrm>
        <a:off x="57657" y="787233"/>
        <a:ext cx="1853253" cy="2194016"/>
      </dsp:txXfrm>
    </dsp:sp>
    <dsp:sp modelId="{8D446096-3D81-4C74-A72F-D088124FB50F}">
      <dsp:nvSpPr>
        <dsp:cNvPr id="0" name=""/>
        <dsp:cNvSpPr/>
      </dsp:nvSpPr>
      <dsp:spPr>
        <a:xfrm rot="21552331">
          <a:off x="2142771" y="1621163"/>
          <a:ext cx="419762" cy="488204"/>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2142777" y="1719677"/>
        <a:ext cx="293833" cy="292922"/>
      </dsp:txXfrm>
    </dsp:sp>
    <dsp:sp modelId="{0C09E0E1-85D2-498E-B4B8-8157DF727E88}">
      <dsp:nvSpPr>
        <dsp:cNvPr id="0" name=""/>
        <dsp:cNvSpPr/>
      </dsp:nvSpPr>
      <dsp:spPr>
        <a:xfrm>
          <a:off x="2760496" y="701370"/>
          <a:ext cx="1968567" cy="2289180"/>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b="1" kern="1200" dirty="0">
              <a:solidFill>
                <a:schemeClr val="tx1"/>
              </a:solidFill>
              <a:latin typeface="Arial Nova" panose="020B0504020202020204" pitchFamily="34" charset="0"/>
            </a:rPr>
            <a:t>Valorizzare lo strumento per i rapporti di DURATA</a:t>
          </a:r>
        </a:p>
        <a:p>
          <a:pPr marL="0" lvl="0" indent="0" algn="ctr" defTabSz="622300">
            <a:lnSpc>
              <a:spcPct val="90000"/>
            </a:lnSpc>
            <a:spcBef>
              <a:spcPct val="0"/>
            </a:spcBef>
            <a:spcAft>
              <a:spcPct val="35000"/>
            </a:spcAft>
            <a:buNone/>
          </a:pPr>
          <a:r>
            <a:rPr lang="it-IT" sz="1400" b="1" kern="1200" dirty="0">
              <a:solidFill>
                <a:schemeClr val="tx1"/>
              </a:solidFill>
              <a:latin typeface="Arial Nova" panose="020B0504020202020204" pitchFamily="34" charset="0"/>
            </a:rPr>
            <a:t> presupponendo:</a:t>
          </a:r>
          <a:endParaRPr lang="en-US" sz="1400" b="1" kern="1200" dirty="0">
            <a:solidFill>
              <a:schemeClr val="tx1"/>
            </a:solidFill>
            <a:latin typeface="Arial Nova" panose="020B0504020202020204" pitchFamily="34" charset="0"/>
          </a:endParaRPr>
        </a:p>
      </dsp:txBody>
      <dsp:txXfrm>
        <a:off x="2818153" y="759027"/>
        <a:ext cx="1853253" cy="2173866"/>
      </dsp:txXfrm>
    </dsp:sp>
    <dsp:sp modelId="{C315AD27-4F10-484E-8CF4-571EE28C4B53}">
      <dsp:nvSpPr>
        <dsp:cNvPr id="0" name=""/>
        <dsp:cNvSpPr/>
      </dsp:nvSpPr>
      <dsp:spPr>
        <a:xfrm rot="21539970">
          <a:off x="4908683" y="1577752"/>
          <a:ext cx="432864" cy="488204"/>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4908693" y="1676527"/>
        <a:ext cx="303005" cy="292922"/>
      </dsp:txXfrm>
    </dsp:sp>
    <dsp:sp modelId="{A4F28A0E-DBDC-4E55-826F-A5FAE54EAB8C}">
      <dsp:nvSpPr>
        <dsp:cNvPr id="0" name=""/>
        <dsp:cNvSpPr/>
      </dsp:nvSpPr>
      <dsp:spPr>
        <a:xfrm>
          <a:off x="5545665" y="1206751"/>
          <a:ext cx="1968567" cy="1181140"/>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kern="1200" dirty="0">
              <a:solidFill>
                <a:schemeClr val="tx1"/>
              </a:solidFill>
              <a:latin typeface="Arial" panose="020B0604020202020204" pitchFamily="34" charset="0"/>
              <a:cs typeface="Arial" panose="020B0604020202020204" pitchFamily="34" charset="0"/>
            </a:rPr>
            <a:t>una maggiore conoscenza </a:t>
          </a:r>
        </a:p>
        <a:p>
          <a:pPr marL="0" lvl="0" indent="0" algn="ctr" defTabSz="711200">
            <a:lnSpc>
              <a:spcPct val="90000"/>
            </a:lnSpc>
            <a:spcBef>
              <a:spcPct val="0"/>
            </a:spcBef>
            <a:spcAft>
              <a:spcPct val="35000"/>
            </a:spcAft>
            <a:buNone/>
          </a:pPr>
          <a:r>
            <a:rPr lang="it-IT" sz="1600" b="1" kern="1200" dirty="0">
              <a:solidFill>
                <a:schemeClr val="tx1"/>
              </a:solidFill>
              <a:latin typeface="Arial" panose="020B0604020202020204" pitchFamily="34" charset="0"/>
              <a:cs typeface="Arial" panose="020B0604020202020204" pitchFamily="34" charset="0"/>
            </a:rPr>
            <a:t>tra le PARTI</a:t>
          </a:r>
          <a:endParaRPr lang="en-US" sz="1600" b="1" kern="1200" dirty="0">
            <a:solidFill>
              <a:schemeClr val="tx1"/>
            </a:solidFill>
            <a:latin typeface="Arial" panose="020B0604020202020204" pitchFamily="34" charset="0"/>
            <a:cs typeface="Arial" panose="020B0604020202020204" pitchFamily="34" charset="0"/>
          </a:endParaRPr>
        </a:p>
      </dsp:txBody>
      <dsp:txXfrm>
        <a:off x="5580259" y="1241345"/>
        <a:ext cx="1899379" cy="1111952"/>
      </dsp:txXfrm>
    </dsp:sp>
    <dsp:sp modelId="{EB94ED7A-1654-4A64-9149-722BCE67B05C}">
      <dsp:nvSpPr>
        <dsp:cNvPr id="0" name=""/>
        <dsp:cNvSpPr/>
      </dsp:nvSpPr>
      <dsp:spPr>
        <a:xfrm rot="61314">
          <a:off x="7681016" y="1437138"/>
          <a:ext cx="401937" cy="488204"/>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7681026" y="1533704"/>
        <a:ext cx="281356" cy="292922"/>
      </dsp:txXfrm>
    </dsp:sp>
    <dsp:sp modelId="{4ADAD4E5-B42C-46C5-80A6-AB8290FDBEEE}">
      <dsp:nvSpPr>
        <dsp:cNvPr id="0" name=""/>
        <dsp:cNvSpPr/>
      </dsp:nvSpPr>
      <dsp:spPr>
        <a:xfrm>
          <a:off x="8272485" y="290948"/>
          <a:ext cx="1968567" cy="3110025"/>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it-IT" sz="2000" b="1" kern="1200" dirty="0">
              <a:solidFill>
                <a:schemeClr val="tx1"/>
              </a:solidFill>
            </a:rPr>
            <a:t>il maggior valore </a:t>
          </a:r>
          <a:r>
            <a:rPr lang="it-IT" sz="1800" b="1" kern="1200" dirty="0">
              <a:solidFill>
                <a:schemeClr val="tx1"/>
              </a:solidFill>
            </a:rPr>
            <a:t>che potrebbe avere l'accordo in ottica conservativa del rapporto</a:t>
          </a:r>
          <a:endParaRPr lang="en-US" sz="1800" kern="1200" dirty="0">
            <a:solidFill>
              <a:schemeClr val="tx1"/>
            </a:solidFill>
          </a:endParaRPr>
        </a:p>
      </dsp:txBody>
      <dsp:txXfrm>
        <a:off x="8330142" y="348605"/>
        <a:ext cx="1853253" cy="299471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597475-DDD6-4998-90D0-504E1A77BDF2}">
      <dsp:nvSpPr>
        <dsp:cNvPr id="0" name=""/>
        <dsp:cNvSpPr/>
      </dsp:nvSpPr>
      <dsp:spPr>
        <a:xfrm>
          <a:off x="0" y="272374"/>
          <a:ext cx="9720071" cy="1174971"/>
        </a:xfrm>
        <a:prstGeom prst="roundRect">
          <a:avLst/>
        </a:prstGeom>
        <a:solidFill>
          <a:srgbClr val="FFFFFF"/>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it-IT" sz="1800" kern="1200" dirty="0">
              <a:solidFill>
                <a:srgbClr val="002060"/>
              </a:solidFill>
              <a:latin typeface="Arial Nova" panose="020B0504020202020204" pitchFamily="34" charset="0"/>
            </a:rPr>
            <a:t>Maggiori poteri comportano anche maggiori RESPONSABILITÀ per l’amministratore di condominio che, sia in qualità parte attiva della procedura che quale parte passiva, dovrà:</a:t>
          </a:r>
          <a:endParaRPr lang="en-US" sz="1800" kern="1200" dirty="0">
            <a:solidFill>
              <a:srgbClr val="002060"/>
            </a:solidFill>
            <a:latin typeface="Arial Nova" panose="020B0504020202020204" pitchFamily="34" charset="0"/>
          </a:endParaRPr>
        </a:p>
      </dsp:txBody>
      <dsp:txXfrm>
        <a:off x="57357" y="329731"/>
        <a:ext cx="9605357" cy="1060257"/>
      </dsp:txXfrm>
    </dsp:sp>
    <dsp:sp modelId="{F658FC98-C71B-493B-9751-19CC2DDE43B6}">
      <dsp:nvSpPr>
        <dsp:cNvPr id="0" name=""/>
        <dsp:cNvSpPr/>
      </dsp:nvSpPr>
      <dsp:spPr>
        <a:xfrm>
          <a:off x="0" y="1470002"/>
          <a:ext cx="9720071" cy="716040"/>
        </a:xfrm>
        <a:prstGeom prst="roundRect">
          <a:avLst/>
        </a:prstGeom>
        <a:solidFill>
          <a:srgbClr val="6699FF"/>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kern="1200" dirty="0"/>
            <a:t>- </a:t>
          </a:r>
          <a:r>
            <a:rPr lang="it-IT" sz="1800" kern="1200" dirty="0">
              <a:solidFill>
                <a:schemeClr val="tx1"/>
              </a:solidFill>
              <a:latin typeface="Arial Nova" panose="020B0504020202020204" pitchFamily="34" charset="0"/>
            </a:rPr>
            <a:t>CONOSCERE la procedura</a:t>
          </a:r>
          <a:endParaRPr lang="en-US" sz="1800" kern="1200" dirty="0">
            <a:solidFill>
              <a:schemeClr val="tx1"/>
            </a:solidFill>
            <a:latin typeface="Arial Nova" panose="020B0504020202020204" pitchFamily="34" charset="0"/>
          </a:endParaRPr>
        </a:p>
      </dsp:txBody>
      <dsp:txXfrm>
        <a:off x="34954" y="1504956"/>
        <a:ext cx="9650163" cy="646132"/>
      </dsp:txXfrm>
    </dsp:sp>
    <dsp:sp modelId="{2A32BEC3-1EC4-417C-B831-C987B7AF15B0}">
      <dsp:nvSpPr>
        <dsp:cNvPr id="0" name=""/>
        <dsp:cNvSpPr/>
      </dsp:nvSpPr>
      <dsp:spPr>
        <a:xfrm>
          <a:off x="0" y="2267065"/>
          <a:ext cx="9720071" cy="716040"/>
        </a:xfrm>
        <a:prstGeom prst="roundRect">
          <a:avLst/>
        </a:prstGeom>
        <a:solidFill>
          <a:srgbClr val="0070C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it-IT" sz="1800" kern="1200" dirty="0">
              <a:latin typeface="Arial Nova" panose="020B0504020202020204" pitchFamily="34" charset="0"/>
            </a:rPr>
            <a:t>- PRESENZIARE PERSONALMENTE (è lui la parte) e conoscere i fatti a fondamento della controversia</a:t>
          </a:r>
          <a:endParaRPr lang="en-US" sz="1800" kern="1200" dirty="0">
            <a:latin typeface="Arial Nova" panose="020B0504020202020204" pitchFamily="34" charset="0"/>
          </a:endParaRPr>
        </a:p>
      </dsp:txBody>
      <dsp:txXfrm>
        <a:off x="34954" y="2302019"/>
        <a:ext cx="9650163" cy="646132"/>
      </dsp:txXfrm>
    </dsp:sp>
    <dsp:sp modelId="{F5D4F1FE-3233-4F00-89FF-E0682412DCAF}">
      <dsp:nvSpPr>
        <dsp:cNvPr id="0" name=""/>
        <dsp:cNvSpPr/>
      </dsp:nvSpPr>
      <dsp:spPr>
        <a:xfrm>
          <a:off x="0" y="3034945"/>
          <a:ext cx="9720071" cy="716040"/>
        </a:xfrm>
        <a:prstGeom prst="roundRect">
          <a:avLst/>
        </a:prstGeom>
        <a:solidFill>
          <a:srgbClr val="00206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it-IT" sz="1800" kern="1200" dirty="0">
              <a:latin typeface="Arial Nova" panose="020B0504020202020204" pitchFamily="34" charset="0"/>
            </a:rPr>
            <a:t>- NEGOZIARE nell’interesse del Condominio, sempre con l’assistenza tecnica del legale.</a:t>
          </a:r>
          <a:endParaRPr lang="en-US" sz="1800" kern="1200" dirty="0">
            <a:latin typeface="Arial Nova" panose="020B0504020202020204" pitchFamily="34" charset="0"/>
          </a:endParaRPr>
        </a:p>
      </dsp:txBody>
      <dsp:txXfrm>
        <a:off x="34954" y="3069899"/>
        <a:ext cx="9650163" cy="64613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1"/>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1"/>
            <a:ext cx="2946400" cy="496888"/>
          </a:xfrm>
          <a:prstGeom prst="rect">
            <a:avLst/>
          </a:prstGeom>
        </p:spPr>
        <p:txBody>
          <a:bodyPr vert="horz" lIns="91440" tIns="45720" rIns="91440" bIns="45720" rtlCol="0"/>
          <a:lstStyle>
            <a:lvl1pPr algn="r">
              <a:defRPr sz="1200"/>
            </a:lvl1pPr>
          </a:lstStyle>
          <a:p>
            <a:fld id="{88A1639D-EF1E-4D2F-8DCE-76E5535AEC8B}" type="datetimeFigureOut">
              <a:rPr lang="it-IT" smtClean="0"/>
              <a:t>23/03/2023</a:t>
            </a:fld>
            <a:endParaRPr lang="it-IT"/>
          </a:p>
        </p:txBody>
      </p:sp>
      <p:sp>
        <p:nvSpPr>
          <p:cNvPr id="4" name="Segnaposto immagine diapositiva 3"/>
          <p:cNvSpPr>
            <a:spLocks noGrp="1" noRot="1" noChangeAspect="1"/>
          </p:cNvSpPr>
          <p:nvPr>
            <p:ph type="sldImg" idx="2"/>
          </p:nvPr>
        </p:nvSpPr>
        <p:spPr>
          <a:xfrm>
            <a:off x="420688" y="1241425"/>
            <a:ext cx="5956300"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76789"/>
            <a:ext cx="5438775" cy="3908425"/>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8E5EFD59-6BFE-4CFE-BCCF-C742AF7C71C5}" type="slidenum">
              <a:rPr lang="it-IT" smtClean="0"/>
              <a:t>‹N›</a:t>
            </a:fld>
            <a:endParaRPr lang="it-IT"/>
          </a:p>
        </p:txBody>
      </p:sp>
    </p:spTree>
    <p:extLst>
      <p:ext uri="{BB962C8B-B14F-4D97-AF65-F5344CB8AC3E}">
        <p14:creationId xmlns:p14="http://schemas.microsoft.com/office/powerpoint/2010/main" val="1202761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b="1" dirty="0"/>
              <a:t>Organismo</a:t>
            </a:r>
            <a:r>
              <a:rPr lang="it-IT" b="1" baseline="0" dirty="0"/>
              <a:t> deve essere iscritto al Registro ministeriale.</a:t>
            </a:r>
            <a:endParaRPr lang="it-IT" b="1" dirty="0"/>
          </a:p>
        </p:txBody>
      </p:sp>
      <p:sp>
        <p:nvSpPr>
          <p:cNvPr id="4" name="Segnaposto numero diapositiva 3"/>
          <p:cNvSpPr>
            <a:spLocks noGrp="1"/>
          </p:cNvSpPr>
          <p:nvPr>
            <p:ph type="sldNum" sz="quarter" idx="10"/>
          </p:nvPr>
        </p:nvSpPr>
        <p:spPr/>
        <p:txBody>
          <a:bodyPr/>
          <a:lstStyle/>
          <a:p>
            <a:fld id="{8E5EFD59-6BFE-4CFE-BCCF-C742AF7C71C5}" type="slidenum">
              <a:rPr lang="it-IT" smtClean="0"/>
              <a:t>10</a:t>
            </a:fld>
            <a:endParaRPr lang="it-IT"/>
          </a:p>
        </p:txBody>
      </p:sp>
    </p:spTree>
    <p:extLst>
      <p:ext uri="{BB962C8B-B14F-4D97-AF65-F5344CB8AC3E}">
        <p14:creationId xmlns:p14="http://schemas.microsoft.com/office/powerpoint/2010/main" val="944807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8E5EFD59-6BFE-4CFE-BCCF-C742AF7C71C5}" type="slidenum">
              <a:rPr lang="it-IT" smtClean="0"/>
              <a:t>16</a:t>
            </a:fld>
            <a:endParaRPr lang="it-IT"/>
          </a:p>
        </p:txBody>
      </p:sp>
    </p:spTree>
    <p:extLst>
      <p:ext uri="{BB962C8B-B14F-4D97-AF65-F5344CB8AC3E}">
        <p14:creationId xmlns:p14="http://schemas.microsoft.com/office/powerpoint/2010/main" val="1806548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8E5EFD59-6BFE-4CFE-BCCF-C742AF7C71C5}" type="slidenum">
              <a:rPr lang="it-IT" smtClean="0"/>
              <a:t>23</a:t>
            </a:fld>
            <a:endParaRPr lang="it-IT"/>
          </a:p>
        </p:txBody>
      </p:sp>
    </p:spTree>
    <p:extLst>
      <p:ext uri="{BB962C8B-B14F-4D97-AF65-F5344CB8AC3E}">
        <p14:creationId xmlns:p14="http://schemas.microsoft.com/office/powerpoint/2010/main" val="3773830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8E5EFD59-6BFE-4CFE-BCCF-C742AF7C71C5}" type="slidenum">
              <a:rPr lang="it-IT" smtClean="0"/>
              <a:t>24</a:t>
            </a:fld>
            <a:endParaRPr lang="it-IT"/>
          </a:p>
        </p:txBody>
      </p:sp>
    </p:spTree>
    <p:extLst>
      <p:ext uri="{BB962C8B-B14F-4D97-AF65-F5344CB8AC3E}">
        <p14:creationId xmlns:p14="http://schemas.microsoft.com/office/powerpoint/2010/main" val="1062106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8E5EFD59-6BFE-4CFE-BCCF-C742AF7C71C5}" type="slidenum">
              <a:rPr lang="it-IT" smtClean="0"/>
              <a:t>35</a:t>
            </a:fld>
            <a:endParaRPr lang="it-IT"/>
          </a:p>
        </p:txBody>
      </p:sp>
    </p:spTree>
    <p:extLst>
      <p:ext uri="{BB962C8B-B14F-4D97-AF65-F5344CB8AC3E}">
        <p14:creationId xmlns:p14="http://schemas.microsoft.com/office/powerpoint/2010/main" val="3100862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8E5EFD59-6BFE-4CFE-BCCF-C742AF7C71C5}" type="slidenum">
              <a:rPr lang="it-IT" smtClean="0"/>
              <a:t>39</a:t>
            </a:fld>
            <a:endParaRPr lang="it-IT"/>
          </a:p>
        </p:txBody>
      </p:sp>
    </p:spTree>
    <p:extLst>
      <p:ext uri="{BB962C8B-B14F-4D97-AF65-F5344CB8AC3E}">
        <p14:creationId xmlns:p14="http://schemas.microsoft.com/office/powerpoint/2010/main" val="574301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48A87A34-81AB-432B-8DAE-1953F412C126}" type="datetimeFigureOut">
              <a:rPr lang="en-US" smtClean="0"/>
              <a:t>3/23/2023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1184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388921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3/23/2023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02024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9FFCA1-1152-493F-86CC-2EC6EE48A806}"/>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A6C1C0B1-59C2-D922-E5BC-E9D5E4DB3C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876D833D-6C11-2958-1AC6-8AAF4979D481}"/>
              </a:ext>
            </a:extLst>
          </p:cNvPr>
          <p:cNvSpPr>
            <a:spLocks noGrp="1"/>
          </p:cNvSpPr>
          <p:nvPr>
            <p:ph type="dt" sz="half" idx="10"/>
          </p:nvPr>
        </p:nvSpPr>
        <p:spPr/>
        <p:txBody>
          <a:bodyPr/>
          <a:lstStyle/>
          <a:p>
            <a:fld id="{48A87A34-81AB-432B-8DAE-1953F412C126}" type="datetimeFigureOut">
              <a:rPr lang="en-US" smtClean="0"/>
              <a:t>3/23/2023</a:t>
            </a:fld>
            <a:endParaRPr lang="en-US" dirty="0"/>
          </a:p>
        </p:txBody>
      </p:sp>
      <p:sp>
        <p:nvSpPr>
          <p:cNvPr id="5" name="Segnaposto piè di pagina 4">
            <a:extLst>
              <a:ext uri="{FF2B5EF4-FFF2-40B4-BE49-F238E27FC236}">
                <a16:creationId xmlns:a16="http://schemas.microsoft.com/office/drawing/2014/main" id="{F03BCA01-B806-2B01-89C0-45467EB3AC09}"/>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6ADB7C88-4CDE-0EE3-9DC4-A0C7B310AE22}"/>
              </a:ext>
            </a:extLst>
          </p:cNvPr>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2018795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BA1EF7-D5E1-21C7-B7E2-C5AEEC78803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011E01D-1006-25E1-DEFB-98593E1038E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6973E60-4D9A-BA09-5214-F031D3B42350}"/>
              </a:ext>
            </a:extLst>
          </p:cNvPr>
          <p:cNvSpPr>
            <a:spLocks noGrp="1"/>
          </p:cNvSpPr>
          <p:nvPr>
            <p:ph type="dt" sz="half" idx="10"/>
          </p:nvPr>
        </p:nvSpPr>
        <p:spPr/>
        <p:txBody>
          <a:bodyPr/>
          <a:lstStyle/>
          <a:p>
            <a:fld id="{48A87A34-81AB-432B-8DAE-1953F412C126}" type="datetimeFigureOut">
              <a:rPr lang="en-US" smtClean="0"/>
              <a:t>3/23/2023</a:t>
            </a:fld>
            <a:endParaRPr lang="en-US" dirty="0"/>
          </a:p>
        </p:txBody>
      </p:sp>
      <p:sp>
        <p:nvSpPr>
          <p:cNvPr id="5" name="Segnaposto piè di pagina 4">
            <a:extLst>
              <a:ext uri="{FF2B5EF4-FFF2-40B4-BE49-F238E27FC236}">
                <a16:creationId xmlns:a16="http://schemas.microsoft.com/office/drawing/2014/main" id="{1956F368-E1EB-0394-338C-289DBFA2A1BC}"/>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29BC9179-8991-EB0E-4970-C3F4333B8958}"/>
              </a:ext>
            </a:extLst>
          </p:cNvPr>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427321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52CA59-AE99-E26D-4848-A304C5558102}"/>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56808BE6-66E3-5468-5302-88C740BDAC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D46DCA14-405A-5A2C-D54E-3FF61DAE2B4B}"/>
              </a:ext>
            </a:extLst>
          </p:cNvPr>
          <p:cNvSpPr>
            <a:spLocks noGrp="1"/>
          </p:cNvSpPr>
          <p:nvPr>
            <p:ph type="dt" sz="half" idx="10"/>
          </p:nvPr>
        </p:nvSpPr>
        <p:spPr/>
        <p:txBody>
          <a:bodyPr/>
          <a:lstStyle/>
          <a:p>
            <a:fld id="{48A87A34-81AB-432B-8DAE-1953F412C126}" type="datetimeFigureOut">
              <a:rPr lang="en-US" smtClean="0"/>
              <a:t>3/23/2023</a:t>
            </a:fld>
            <a:endParaRPr lang="en-US" dirty="0"/>
          </a:p>
        </p:txBody>
      </p:sp>
      <p:sp>
        <p:nvSpPr>
          <p:cNvPr id="5" name="Segnaposto piè di pagina 4">
            <a:extLst>
              <a:ext uri="{FF2B5EF4-FFF2-40B4-BE49-F238E27FC236}">
                <a16:creationId xmlns:a16="http://schemas.microsoft.com/office/drawing/2014/main" id="{D923041A-EA59-0F51-D57B-39518B91AC08}"/>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CB22FF8A-5BE9-FA45-C849-6599D02D2DC2}"/>
              </a:ext>
            </a:extLst>
          </p:cNvPr>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6348871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9A02BD-6A08-EA01-1695-1036B762F18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2B933F4-E550-42F2-8E9E-7D79F27C27E8}"/>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AF58191E-21F0-B329-DBCA-6FA8FDB80308}"/>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02888A62-E979-9AD9-B263-925B504BE8F4}"/>
              </a:ext>
            </a:extLst>
          </p:cNvPr>
          <p:cNvSpPr>
            <a:spLocks noGrp="1"/>
          </p:cNvSpPr>
          <p:nvPr>
            <p:ph type="dt" sz="half" idx="10"/>
          </p:nvPr>
        </p:nvSpPr>
        <p:spPr/>
        <p:txBody>
          <a:bodyPr/>
          <a:lstStyle/>
          <a:p>
            <a:fld id="{48A87A34-81AB-432B-8DAE-1953F412C126}" type="datetimeFigureOut">
              <a:rPr lang="en-US" smtClean="0"/>
              <a:t>3/23/2023</a:t>
            </a:fld>
            <a:endParaRPr lang="en-US" dirty="0"/>
          </a:p>
        </p:txBody>
      </p:sp>
      <p:sp>
        <p:nvSpPr>
          <p:cNvPr id="6" name="Segnaposto piè di pagina 5">
            <a:extLst>
              <a:ext uri="{FF2B5EF4-FFF2-40B4-BE49-F238E27FC236}">
                <a16:creationId xmlns:a16="http://schemas.microsoft.com/office/drawing/2014/main" id="{003E471B-4F58-9214-6EC1-D58341EB4734}"/>
              </a:ext>
            </a:extLst>
          </p:cNvPr>
          <p:cNvSpPr>
            <a:spLocks noGrp="1"/>
          </p:cNvSpPr>
          <p:nvPr>
            <p:ph type="ftr" sz="quarter" idx="11"/>
          </p:nvPr>
        </p:nvSpPr>
        <p:spPr/>
        <p:txBody>
          <a:bodyPr/>
          <a:lstStyle/>
          <a:p>
            <a:endParaRPr lang="en-US" dirty="0"/>
          </a:p>
        </p:txBody>
      </p:sp>
      <p:sp>
        <p:nvSpPr>
          <p:cNvPr id="7" name="Segnaposto numero diapositiva 6">
            <a:extLst>
              <a:ext uri="{FF2B5EF4-FFF2-40B4-BE49-F238E27FC236}">
                <a16:creationId xmlns:a16="http://schemas.microsoft.com/office/drawing/2014/main" id="{CBC5A60A-0C19-9BB9-4801-D467C1458437}"/>
              </a:ext>
            </a:extLst>
          </p:cNvPr>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6619736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A5CD9E-7372-5ED0-EE43-EEB9AE5E4EA2}"/>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F39033D-33A4-B655-A62E-887C39FE33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7E00E03C-E304-99CC-1704-E96CE3CD7B50}"/>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352E1C09-5687-A758-9E12-315064CAA1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82FE10D5-ADE4-E3CC-254D-7D077046333F}"/>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BAEF07B8-00F3-D494-BFCF-DC8D6D4D15E5}"/>
              </a:ext>
            </a:extLst>
          </p:cNvPr>
          <p:cNvSpPr>
            <a:spLocks noGrp="1"/>
          </p:cNvSpPr>
          <p:nvPr>
            <p:ph type="dt" sz="half" idx="10"/>
          </p:nvPr>
        </p:nvSpPr>
        <p:spPr/>
        <p:txBody>
          <a:bodyPr/>
          <a:lstStyle/>
          <a:p>
            <a:fld id="{48A87A34-81AB-432B-8DAE-1953F412C126}" type="datetimeFigureOut">
              <a:rPr lang="en-US" smtClean="0"/>
              <a:t>3/23/2023</a:t>
            </a:fld>
            <a:endParaRPr lang="en-US" dirty="0"/>
          </a:p>
        </p:txBody>
      </p:sp>
      <p:sp>
        <p:nvSpPr>
          <p:cNvPr id="8" name="Segnaposto piè di pagina 7">
            <a:extLst>
              <a:ext uri="{FF2B5EF4-FFF2-40B4-BE49-F238E27FC236}">
                <a16:creationId xmlns:a16="http://schemas.microsoft.com/office/drawing/2014/main" id="{D6DD2057-CF4D-A152-52A2-688EE0229273}"/>
              </a:ext>
            </a:extLst>
          </p:cNvPr>
          <p:cNvSpPr>
            <a:spLocks noGrp="1"/>
          </p:cNvSpPr>
          <p:nvPr>
            <p:ph type="ftr" sz="quarter" idx="11"/>
          </p:nvPr>
        </p:nvSpPr>
        <p:spPr/>
        <p:txBody>
          <a:bodyPr/>
          <a:lstStyle/>
          <a:p>
            <a:endParaRPr lang="en-US" dirty="0"/>
          </a:p>
        </p:txBody>
      </p:sp>
      <p:sp>
        <p:nvSpPr>
          <p:cNvPr id="9" name="Segnaposto numero diapositiva 8">
            <a:extLst>
              <a:ext uri="{FF2B5EF4-FFF2-40B4-BE49-F238E27FC236}">
                <a16:creationId xmlns:a16="http://schemas.microsoft.com/office/drawing/2014/main" id="{2A805DD3-FFFF-3BF1-D43B-BE008D646D49}"/>
              </a:ext>
            </a:extLst>
          </p:cNvPr>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2084017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828A74-FDD4-CFA3-30A8-54DF5BA8C7A0}"/>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DA177F74-1FF7-7EF4-F9BB-6846E15C37F9}"/>
              </a:ext>
            </a:extLst>
          </p:cNvPr>
          <p:cNvSpPr>
            <a:spLocks noGrp="1"/>
          </p:cNvSpPr>
          <p:nvPr>
            <p:ph type="dt" sz="half" idx="10"/>
          </p:nvPr>
        </p:nvSpPr>
        <p:spPr/>
        <p:txBody>
          <a:bodyPr/>
          <a:lstStyle/>
          <a:p>
            <a:fld id="{48A87A34-81AB-432B-8DAE-1953F412C126}" type="datetimeFigureOut">
              <a:rPr lang="en-US" smtClean="0"/>
              <a:t>3/23/2023</a:t>
            </a:fld>
            <a:endParaRPr lang="en-US" dirty="0"/>
          </a:p>
        </p:txBody>
      </p:sp>
      <p:sp>
        <p:nvSpPr>
          <p:cNvPr id="4" name="Segnaposto piè di pagina 3">
            <a:extLst>
              <a:ext uri="{FF2B5EF4-FFF2-40B4-BE49-F238E27FC236}">
                <a16:creationId xmlns:a16="http://schemas.microsoft.com/office/drawing/2014/main" id="{7636AD7A-5219-E317-90B8-353FE6CCF32F}"/>
              </a:ext>
            </a:extLst>
          </p:cNvPr>
          <p:cNvSpPr>
            <a:spLocks noGrp="1"/>
          </p:cNvSpPr>
          <p:nvPr>
            <p:ph type="ftr" sz="quarter" idx="11"/>
          </p:nvPr>
        </p:nvSpPr>
        <p:spPr/>
        <p:txBody>
          <a:bodyPr/>
          <a:lstStyle/>
          <a:p>
            <a:endParaRPr lang="en-US" dirty="0"/>
          </a:p>
        </p:txBody>
      </p:sp>
      <p:sp>
        <p:nvSpPr>
          <p:cNvPr id="5" name="Segnaposto numero diapositiva 4">
            <a:extLst>
              <a:ext uri="{FF2B5EF4-FFF2-40B4-BE49-F238E27FC236}">
                <a16:creationId xmlns:a16="http://schemas.microsoft.com/office/drawing/2014/main" id="{8CE00223-E468-5FD9-7437-4DC322BA885A}"/>
              </a:ext>
            </a:extLst>
          </p:cNvPr>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0280601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D3FCBAE1-1B5E-C1ED-56C0-92880CC7FC73}"/>
              </a:ext>
            </a:extLst>
          </p:cNvPr>
          <p:cNvSpPr>
            <a:spLocks noGrp="1"/>
          </p:cNvSpPr>
          <p:nvPr>
            <p:ph type="dt" sz="half" idx="10"/>
          </p:nvPr>
        </p:nvSpPr>
        <p:spPr/>
        <p:txBody>
          <a:bodyPr/>
          <a:lstStyle/>
          <a:p>
            <a:fld id="{48A87A34-81AB-432B-8DAE-1953F412C126}" type="datetimeFigureOut">
              <a:rPr lang="en-US" smtClean="0"/>
              <a:t>3/23/2023</a:t>
            </a:fld>
            <a:endParaRPr lang="en-US" dirty="0"/>
          </a:p>
        </p:txBody>
      </p:sp>
      <p:sp>
        <p:nvSpPr>
          <p:cNvPr id="3" name="Segnaposto piè di pagina 2">
            <a:extLst>
              <a:ext uri="{FF2B5EF4-FFF2-40B4-BE49-F238E27FC236}">
                <a16:creationId xmlns:a16="http://schemas.microsoft.com/office/drawing/2014/main" id="{E175BAD8-BCA9-752F-2A2D-8717893A4AC4}"/>
              </a:ext>
            </a:extLst>
          </p:cNvPr>
          <p:cNvSpPr>
            <a:spLocks noGrp="1"/>
          </p:cNvSpPr>
          <p:nvPr>
            <p:ph type="ftr" sz="quarter" idx="11"/>
          </p:nvPr>
        </p:nvSpPr>
        <p:spPr/>
        <p:txBody>
          <a:bodyPr/>
          <a:lstStyle/>
          <a:p>
            <a:endParaRPr lang="en-US" dirty="0"/>
          </a:p>
        </p:txBody>
      </p:sp>
      <p:sp>
        <p:nvSpPr>
          <p:cNvPr id="4" name="Segnaposto numero diapositiva 3">
            <a:extLst>
              <a:ext uri="{FF2B5EF4-FFF2-40B4-BE49-F238E27FC236}">
                <a16:creationId xmlns:a16="http://schemas.microsoft.com/office/drawing/2014/main" id="{D73DD8D9-5A34-E4C4-DF23-8A62044BFA3E}"/>
              </a:ext>
            </a:extLst>
          </p:cNvPr>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2412546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C1AE77-E856-8FDC-0C2A-C62D056B92D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E89F67B-A92F-6BB6-CA60-3812E66D93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E004D4F-B708-E7C9-FC2E-1D1C43D1FE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F66AD0C-0171-6AB4-0752-1232E212C6AF}"/>
              </a:ext>
            </a:extLst>
          </p:cNvPr>
          <p:cNvSpPr>
            <a:spLocks noGrp="1"/>
          </p:cNvSpPr>
          <p:nvPr>
            <p:ph type="dt" sz="half" idx="10"/>
          </p:nvPr>
        </p:nvSpPr>
        <p:spPr/>
        <p:txBody>
          <a:bodyPr/>
          <a:lstStyle/>
          <a:p>
            <a:fld id="{48A87A34-81AB-432B-8DAE-1953F412C126}" type="datetimeFigureOut">
              <a:rPr lang="en-US" smtClean="0"/>
              <a:t>3/23/2023</a:t>
            </a:fld>
            <a:endParaRPr lang="en-US" dirty="0"/>
          </a:p>
        </p:txBody>
      </p:sp>
      <p:sp>
        <p:nvSpPr>
          <p:cNvPr id="6" name="Segnaposto piè di pagina 5">
            <a:extLst>
              <a:ext uri="{FF2B5EF4-FFF2-40B4-BE49-F238E27FC236}">
                <a16:creationId xmlns:a16="http://schemas.microsoft.com/office/drawing/2014/main" id="{BF1A585B-563E-E52C-616D-1AB1EDDA625B}"/>
              </a:ext>
            </a:extLst>
          </p:cNvPr>
          <p:cNvSpPr>
            <a:spLocks noGrp="1"/>
          </p:cNvSpPr>
          <p:nvPr>
            <p:ph type="ftr" sz="quarter" idx="11"/>
          </p:nvPr>
        </p:nvSpPr>
        <p:spPr/>
        <p:txBody>
          <a:bodyPr/>
          <a:lstStyle/>
          <a:p>
            <a:endParaRPr lang="en-US" dirty="0"/>
          </a:p>
        </p:txBody>
      </p:sp>
      <p:sp>
        <p:nvSpPr>
          <p:cNvPr id="7" name="Segnaposto numero diapositiva 6">
            <a:extLst>
              <a:ext uri="{FF2B5EF4-FFF2-40B4-BE49-F238E27FC236}">
                <a16:creationId xmlns:a16="http://schemas.microsoft.com/office/drawing/2014/main" id="{75D17866-6A96-FB77-D67F-C09951C25D81}"/>
              </a:ext>
            </a:extLst>
          </p:cNvPr>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172400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2011141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E02F74-BAD6-02B8-D79C-3CCEA3E5DA1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495D2591-FE1A-0748-BBAA-3ED8012341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9855ECC-4BF1-FDD1-51A7-36484A90D0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ACC187E-093D-2DA5-D93F-1A8DF2641E03}"/>
              </a:ext>
            </a:extLst>
          </p:cNvPr>
          <p:cNvSpPr>
            <a:spLocks noGrp="1"/>
          </p:cNvSpPr>
          <p:nvPr>
            <p:ph type="dt" sz="half" idx="10"/>
          </p:nvPr>
        </p:nvSpPr>
        <p:spPr/>
        <p:txBody>
          <a:bodyPr/>
          <a:lstStyle/>
          <a:p>
            <a:fld id="{48A87A34-81AB-432B-8DAE-1953F412C126}" type="datetimeFigureOut">
              <a:rPr lang="en-US" smtClean="0"/>
              <a:pPr/>
              <a:t>3/23/2023</a:t>
            </a:fld>
            <a:endParaRPr lang="en-US" dirty="0"/>
          </a:p>
        </p:txBody>
      </p:sp>
      <p:sp>
        <p:nvSpPr>
          <p:cNvPr id="6" name="Segnaposto piè di pagina 5">
            <a:extLst>
              <a:ext uri="{FF2B5EF4-FFF2-40B4-BE49-F238E27FC236}">
                <a16:creationId xmlns:a16="http://schemas.microsoft.com/office/drawing/2014/main" id="{E26EC64A-97C5-5AB2-1373-BC5C1C6E40A8}"/>
              </a:ext>
            </a:extLst>
          </p:cNvPr>
          <p:cNvSpPr>
            <a:spLocks noGrp="1"/>
          </p:cNvSpPr>
          <p:nvPr>
            <p:ph type="ftr" sz="quarter" idx="11"/>
          </p:nvPr>
        </p:nvSpPr>
        <p:spPr/>
        <p:txBody>
          <a:bodyPr/>
          <a:lstStyle/>
          <a:p>
            <a:endParaRPr lang="en-US" dirty="0"/>
          </a:p>
        </p:txBody>
      </p:sp>
      <p:sp>
        <p:nvSpPr>
          <p:cNvPr id="7" name="Segnaposto numero diapositiva 6">
            <a:extLst>
              <a:ext uri="{FF2B5EF4-FFF2-40B4-BE49-F238E27FC236}">
                <a16:creationId xmlns:a16="http://schemas.microsoft.com/office/drawing/2014/main" id="{72183ACF-A58C-8627-C370-B6BA355789A0}"/>
              </a:ext>
            </a:extLst>
          </p:cNvPr>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301911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B58484-1AD1-56A8-1445-FF67B3546AB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7D956E1-03AD-D07C-538D-8E953CF825D5}"/>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F78DF83-A58C-4EC4-67B3-1794102DF079}"/>
              </a:ext>
            </a:extLst>
          </p:cNvPr>
          <p:cNvSpPr>
            <a:spLocks noGrp="1"/>
          </p:cNvSpPr>
          <p:nvPr>
            <p:ph type="dt" sz="half" idx="10"/>
          </p:nvPr>
        </p:nvSpPr>
        <p:spPr/>
        <p:txBody>
          <a:bodyPr/>
          <a:lstStyle/>
          <a:p>
            <a:fld id="{48A87A34-81AB-432B-8DAE-1953F412C126}" type="datetimeFigureOut">
              <a:rPr lang="en-US" smtClean="0"/>
              <a:t>3/23/2023</a:t>
            </a:fld>
            <a:endParaRPr lang="en-US" dirty="0"/>
          </a:p>
        </p:txBody>
      </p:sp>
      <p:sp>
        <p:nvSpPr>
          <p:cNvPr id="5" name="Segnaposto piè di pagina 4">
            <a:extLst>
              <a:ext uri="{FF2B5EF4-FFF2-40B4-BE49-F238E27FC236}">
                <a16:creationId xmlns:a16="http://schemas.microsoft.com/office/drawing/2014/main" id="{52A524CB-7064-9AC9-6955-FB44B23EE849}"/>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844FEC38-6B02-0786-D89C-F312ACACA4A2}"/>
              </a:ext>
            </a:extLst>
          </p:cNvPr>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0560532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15FE130D-9E76-96C4-1BE2-7C464C17807F}"/>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6CBA333-EB89-7C39-609D-C4D8A312012E}"/>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18E06ED-A52C-FBD9-C618-67DCD6209720}"/>
              </a:ext>
            </a:extLst>
          </p:cNvPr>
          <p:cNvSpPr>
            <a:spLocks noGrp="1"/>
          </p:cNvSpPr>
          <p:nvPr>
            <p:ph type="dt" sz="half" idx="10"/>
          </p:nvPr>
        </p:nvSpPr>
        <p:spPr/>
        <p:txBody>
          <a:bodyPr/>
          <a:lstStyle/>
          <a:p>
            <a:fld id="{48A87A34-81AB-432B-8DAE-1953F412C126}" type="datetimeFigureOut">
              <a:rPr lang="en-US" smtClean="0"/>
              <a:pPr/>
              <a:t>3/23/2023</a:t>
            </a:fld>
            <a:endParaRPr lang="en-US" dirty="0"/>
          </a:p>
        </p:txBody>
      </p:sp>
      <p:sp>
        <p:nvSpPr>
          <p:cNvPr id="5" name="Segnaposto piè di pagina 4">
            <a:extLst>
              <a:ext uri="{FF2B5EF4-FFF2-40B4-BE49-F238E27FC236}">
                <a16:creationId xmlns:a16="http://schemas.microsoft.com/office/drawing/2014/main" id="{E3089B03-0952-C643-934A-F9DEFDA77037}"/>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62EF5F5E-2BA3-ACC9-6BCC-FCBA332DCFB9}"/>
              </a:ext>
            </a:extLst>
          </p:cNvPr>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955424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8A87A34-81AB-432B-8DAE-1953F412C126}" type="datetimeFigureOut">
              <a:rPr lang="en-US" smtClean="0"/>
              <a:t>3/23/2023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5514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98050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gli stili del testo dello schema</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280861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217882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408895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smtClean="0"/>
              <a:t>3/23/2023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871816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smtClean="0"/>
              <a:pPr/>
              <a:t>3/23/2023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5037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8A87A34-81AB-432B-8DAE-1953F412C126}" type="datetimeFigureOut">
              <a:rPr lang="en-US" smtClean="0"/>
              <a:pPr/>
              <a:t>3/23/2023</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6D22F896-40B5-4ADD-8801-0D06FADFA095}" type="slidenum">
              <a:rPr lang="en-US" smtClean="0"/>
              <a:pPr/>
              <a:t>‹N›</a:t>
            </a:fld>
            <a:endParaRPr lang="en-US" dirty="0"/>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4212630"/>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C507880F-8739-EEF1-AD0B-63AB3FBB2E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5F190E8-9028-529A-43E2-363D0CDB77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998F3FE-CA3E-D682-A613-6664BA9052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3/23/2023</a:t>
            </a:fld>
            <a:endParaRPr lang="en-US" dirty="0"/>
          </a:p>
        </p:txBody>
      </p:sp>
      <p:sp>
        <p:nvSpPr>
          <p:cNvPr id="5" name="Segnaposto piè di pagina 4">
            <a:extLst>
              <a:ext uri="{FF2B5EF4-FFF2-40B4-BE49-F238E27FC236}">
                <a16:creationId xmlns:a16="http://schemas.microsoft.com/office/drawing/2014/main" id="{9C74FFAB-C035-97FF-45A7-C43A90F7DE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egnaposto numero diapositiva 5">
            <a:extLst>
              <a:ext uri="{FF2B5EF4-FFF2-40B4-BE49-F238E27FC236}">
                <a16:creationId xmlns:a16="http://schemas.microsoft.com/office/drawing/2014/main" id="{B105EAFC-FEAF-74FE-1322-BD6FDDF7DB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64497622"/>
      </p:ext>
    </p:extLst>
  </p:cSld>
  <p:clrMap bg1="lt1" tx1="dk1" bg2="lt2" tx2="dk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hyperlink" Target="https://www.aziendacondominio.it/art-1136-costituzione-dellassemblea/114045" TargetMode="Externa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570D68-6CBE-605A-84D7-9964D4577813}"/>
              </a:ext>
            </a:extLst>
          </p:cNvPr>
          <p:cNvSpPr>
            <a:spLocks noGrp="1"/>
          </p:cNvSpPr>
          <p:nvPr>
            <p:ph type="ctrTitle"/>
          </p:nvPr>
        </p:nvSpPr>
        <p:spPr>
          <a:xfrm>
            <a:off x="356462" y="643070"/>
            <a:ext cx="10664041" cy="861420"/>
          </a:xfrm>
        </p:spPr>
        <p:txBody>
          <a:bodyPr>
            <a:noAutofit/>
          </a:bodyPr>
          <a:lstStyle/>
          <a:p>
            <a:pPr algn="l"/>
            <a:br>
              <a:rPr lang="it-IT" b="1" dirty="0">
                <a:latin typeface="Arial" panose="020B0604020202020204" pitchFamily="34" charset="0"/>
                <a:cs typeface="Arial" panose="020B0604020202020204" pitchFamily="34" charset="0"/>
              </a:rPr>
            </a:br>
            <a:r>
              <a:rPr lang="it-IT" sz="5400" b="1" dirty="0">
                <a:latin typeface="Arial" panose="020B0604020202020204" pitchFamily="34" charset="0"/>
                <a:cs typeface="Arial" panose="020B0604020202020204" pitchFamily="34" charset="0"/>
              </a:rPr>
              <a:t>La Riforma Cartabia in materia di mediazione civile </a:t>
            </a:r>
          </a:p>
        </p:txBody>
      </p:sp>
      <p:sp>
        <p:nvSpPr>
          <p:cNvPr id="3" name="Sottotitolo 2">
            <a:extLst>
              <a:ext uri="{FF2B5EF4-FFF2-40B4-BE49-F238E27FC236}">
                <a16:creationId xmlns:a16="http://schemas.microsoft.com/office/drawing/2014/main" id="{CF685EE5-A001-9886-5497-AC0CB8492F48}"/>
              </a:ext>
            </a:extLst>
          </p:cNvPr>
          <p:cNvSpPr>
            <a:spLocks noGrp="1"/>
          </p:cNvSpPr>
          <p:nvPr>
            <p:ph type="subTitle" idx="1"/>
          </p:nvPr>
        </p:nvSpPr>
        <p:spPr>
          <a:xfrm>
            <a:off x="1046465" y="5521298"/>
            <a:ext cx="10530767" cy="861420"/>
          </a:xfrm>
          <a:solidFill>
            <a:schemeClr val="accent1"/>
          </a:solidFill>
          <a:ln>
            <a:solidFill>
              <a:srgbClr val="00B050"/>
            </a:solidFill>
          </a:ln>
        </p:spPr>
        <p:txBody>
          <a:bodyPr>
            <a:noAutofit/>
          </a:bodyPr>
          <a:lstStyle/>
          <a:p>
            <a:r>
              <a:rPr lang="it-IT" sz="3200" b="1" dirty="0">
                <a:solidFill>
                  <a:schemeClr val="bg1"/>
                </a:solidFill>
              </a:rPr>
              <a:t>Le principali modifiche al D. Lgs. N. 28/2010</a:t>
            </a:r>
          </a:p>
        </p:txBody>
      </p:sp>
    </p:spTree>
    <p:extLst>
      <p:ext uri="{BB962C8B-B14F-4D97-AF65-F5344CB8AC3E}">
        <p14:creationId xmlns:p14="http://schemas.microsoft.com/office/powerpoint/2010/main" val="2043232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98FAF13-7046-B96A-D3CE-6202B725DFC5}"/>
              </a:ext>
            </a:extLst>
          </p:cNvPr>
          <p:cNvSpPr>
            <a:spLocks noGrp="1"/>
          </p:cNvSpPr>
          <p:nvPr>
            <p:ph sz="half" idx="1"/>
          </p:nvPr>
        </p:nvSpPr>
        <p:spPr>
          <a:xfrm>
            <a:off x="838201" y="1531917"/>
            <a:ext cx="2770761" cy="1733797"/>
          </a:xfrm>
          <a:solidFill>
            <a:schemeClr val="bg1"/>
          </a:solidFill>
        </p:spPr>
        <p:txBody>
          <a:bodyPr>
            <a:normAutofit fontScale="25000" lnSpcReduction="20000"/>
          </a:bodyPr>
          <a:lstStyle/>
          <a:p>
            <a:pPr marL="0" indent="0" algn="just">
              <a:buNone/>
            </a:pPr>
            <a:r>
              <a:rPr lang="it-IT" sz="5600" b="1" i="1" dirty="0">
                <a:solidFill>
                  <a:srgbClr val="002060"/>
                </a:solidFill>
                <a:latin typeface="Arial Nova"/>
                <a:ea typeface="Calibri" panose="020F0502020204030204" pitchFamily="34" charset="0"/>
                <a:cs typeface="Calibri" panose="020F0502020204030204" pitchFamily="34" charset="0"/>
              </a:rPr>
              <a:t>Ancora sulla </a:t>
            </a:r>
          </a:p>
          <a:p>
            <a:pPr marL="0" indent="0" algn="just">
              <a:buNone/>
            </a:pPr>
            <a:r>
              <a:rPr lang="it-IT" sz="5600" b="1" i="1" dirty="0">
                <a:solidFill>
                  <a:srgbClr val="002060"/>
                </a:solidFill>
                <a:effectLst/>
                <a:latin typeface="Arial Nova"/>
                <a:ea typeface="Calibri" panose="020F0502020204030204" pitchFamily="34" charset="0"/>
                <a:cs typeface="Calibri" panose="020F0502020204030204" pitchFamily="34" charset="0"/>
              </a:rPr>
              <a:t>DEROGA ALLA COMPETENZA TERRITORIALE</a:t>
            </a:r>
            <a:endParaRPr lang="it-IT" sz="5600" b="1" dirty="0">
              <a:latin typeface="Arial Nova"/>
            </a:endParaRPr>
          </a:p>
          <a:p>
            <a:pPr marL="0" indent="0">
              <a:buNone/>
            </a:pPr>
            <a:r>
              <a:rPr lang="it-IT" sz="5600" b="1" dirty="0">
                <a:solidFill>
                  <a:srgbClr val="002060"/>
                </a:solidFill>
                <a:latin typeface="Arial Nova"/>
              </a:rPr>
              <a:t>APPLICAZIONE PRATICA E QUESTIONI DIBATTUTE</a:t>
            </a:r>
          </a:p>
          <a:p>
            <a:endParaRPr lang="it-IT" dirty="0">
              <a:latin typeface="Arial Nova"/>
            </a:endParaRPr>
          </a:p>
        </p:txBody>
      </p:sp>
      <p:sp>
        <p:nvSpPr>
          <p:cNvPr id="8" name="Segnaposto contenuto 7">
            <a:extLst>
              <a:ext uri="{FF2B5EF4-FFF2-40B4-BE49-F238E27FC236}">
                <a16:creationId xmlns:a16="http://schemas.microsoft.com/office/drawing/2014/main" id="{6FB572B1-D2B5-28EE-4A53-70A41D3F26FB}"/>
              </a:ext>
            </a:extLst>
          </p:cNvPr>
          <p:cNvSpPr>
            <a:spLocks noGrp="1"/>
          </p:cNvSpPr>
          <p:nvPr>
            <p:ph sz="half" idx="2"/>
          </p:nvPr>
        </p:nvSpPr>
        <p:spPr>
          <a:xfrm>
            <a:off x="3842427" y="330740"/>
            <a:ext cx="7973648" cy="5959898"/>
          </a:xfrm>
          <a:solidFill>
            <a:srgbClr val="FFCCFF"/>
          </a:solidFill>
        </p:spPr>
        <p:txBody>
          <a:bodyPr>
            <a:normAutofit fontScale="25000" lnSpcReduction="20000"/>
          </a:bodyPr>
          <a:lstStyle/>
          <a:p>
            <a:pPr algn="just">
              <a:lnSpc>
                <a:spcPct val="170000"/>
              </a:lnSpc>
            </a:pPr>
            <a:endParaRPr lang="it-IT" sz="1400" dirty="0">
              <a:solidFill>
                <a:srgbClr val="002060"/>
              </a:solidFill>
              <a:latin typeface="Arial Nova"/>
              <a:ea typeface="SimSun"/>
              <a:cs typeface="Arial"/>
            </a:endParaRPr>
          </a:p>
          <a:p>
            <a:pPr algn="just">
              <a:lnSpc>
                <a:spcPct val="120000"/>
              </a:lnSpc>
              <a:buClr>
                <a:srgbClr val="9CBEBD"/>
              </a:buClr>
              <a:buFont typeface="Wingdings" panose="05000000000000000000" pitchFamily="2" charset="2"/>
              <a:buChar char="Ø"/>
            </a:pPr>
            <a:r>
              <a:rPr lang="it-IT" sz="5600" b="1" dirty="0">
                <a:solidFill>
                  <a:srgbClr val="002060"/>
                </a:solidFill>
                <a:latin typeface="Arial Nova" panose="020B0504020202020204" pitchFamily="34" charset="0"/>
              </a:rPr>
              <a:t>Clausole contrattuali e statutarie con previsione di ricorso alla Mediazione avanti ad un Organismo scelto dalle parti; </a:t>
            </a:r>
            <a:r>
              <a:rPr lang="it-IT" sz="5600" b="1" u="sng" dirty="0">
                <a:solidFill>
                  <a:srgbClr val="002060"/>
                </a:solidFill>
                <a:latin typeface="Arial Nova" panose="020B0504020202020204" pitchFamily="34" charset="0"/>
              </a:rPr>
              <a:t>norma specifica sulla clausola di mediazione di cui all’art. 5 </a:t>
            </a:r>
            <a:r>
              <a:rPr lang="it-IT" sz="5600" b="1" i="1" u="sng" dirty="0" err="1">
                <a:solidFill>
                  <a:srgbClr val="002060"/>
                </a:solidFill>
                <a:latin typeface="Arial Nova" panose="020B0504020202020204" pitchFamily="34" charset="0"/>
              </a:rPr>
              <a:t>sexies</a:t>
            </a:r>
            <a:endParaRPr lang="it-IT" sz="5600" b="1" i="1" u="sng" dirty="0">
              <a:solidFill>
                <a:srgbClr val="002060"/>
              </a:solidFill>
              <a:latin typeface="Arial Nova" panose="020B0504020202020204" pitchFamily="34" charset="0"/>
            </a:endParaRPr>
          </a:p>
          <a:p>
            <a:pPr algn="just">
              <a:lnSpc>
                <a:spcPct val="120000"/>
              </a:lnSpc>
              <a:buFont typeface="Arial" panose="020B0604020202020204" pitchFamily="34" charset="0"/>
              <a:buChar char="•"/>
            </a:pPr>
            <a:r>
              <a:rPr lang="it-IT" sz="5600" dirty="0">
                <a:solidFill>
                  <a:srgbClr val="002060"/>
                </a:solidFill>
                <a:latin typeface="Arial Nova" panose="020B0504020202020204" pitchFamily="34" charset="0"/>
              </a:rPr>
              <a:t>Si osserva che le medesime ragioni di garanzia debbano indurre a ritenere estendibile anche alla mediazione quanto già previsto con riguardo alla deroga del foro competente in caso di giudizio, che laddove </a:t>
            </a:r>
            <a:r>
              <a:rPr lang="it-IT" sz="5600" b="1" dirty="0">
                <a:solidFill>
                  <a:srgbClr val="002060"/>
                </a:solidFill>
                <a:latin typeface="Arial Nova" panose="020B0504020202020204" pitchFamily="34" charset="0"/>
              </a:rPr>
              <a:t>clausola vessatoria</a:t>
            </a:r>
            <a:r>
              <a:rPr lang="it-IT" sz="5600" dirty="0">
                <a:solidFill>
                  <a:srgbClr val="002060"/>
                </a:solidFill>
                <a:latin typeface="Arial Nova" panose="020B0504020202020204" pitchFamily="34" charset="0"/>
              </a:rPr>
              <a:t> (ex art. 1341 e 1342 c.c.), impone una specifica e separata approvazione per iscritto.</a:t>
            </a:r>
          </a:p>
          <a:p>
            <a:pPr algn="just">
              <a:lnSpc>
                <a:spcPct val="120000"/>
              </a:lnSpc>
              <a:buFont typeface="Arial" panose="020B0604020202020204" pitchFamily="34" charset="0"/>
              <a:buChar char="•"/>
            </a:pPr>
            <a:r>
              <a:rPr lang="it-IT" sz="5600" dirty="0">
                <a:solidFill>
                  <a:srgbClr val="002060"/>
                </a:solidFill>
                <a:latin typeface="Arial Nova" panose="020B0504020202020204" pitchFamily="34" charset="0"/>
              </a:rPr>
              <a:t> E la competenza territoriale </a:t>
            </a:r>
            <a:r>
              <a:rPr lang="it-IT" sz="5600" b="1" dirty="0">
                <a:solidFill>
                  <a:srgbClr val="002060"/>
                </a:solidFill>
                <a:latin typeface="Arial Nova" panose="020B0504020202020204" pitchFamily="34" charset="0"/>
              </a:rPr>
              <a:t>inderogabile</a:t>
            </a:r>
            <a:r>
              <a:rPr lang="it-IT" sz="5600" dirty="0">
                <a:solidFill>
                  <a:srgbClr val="002060"/>
                </a:solidFill>
                <a:latin typeface="Arial Nova" panose="020B0504020202020204" pitchFamily="34" charset="0"/>
              </a:rPr>
              <a:t>? </a:t>
            </a:r>
          </a:p>
          <a:p>
            <a:pPr algn="just">
              <a:lnSpc>
                <a:spcPct val="120000"/>
              </a:lnSpc>
              <a:buFont typeface="Arial" panose="020B0604020202020204" pitchFamily="34" charset="0"/>
              <a:buChar char="•"/>
            </a:pPr>
            <a:r>
              <a:rPr lang="it-IT" sz="5600" dirty="0">
                <a:solidFill>
                  <a:srgbClr val="002060"/>
                </a:solidFill>
                <a:latin typeface="Arial Nova" panose="020B0504020202020204" pitchFamily="34" charset="0"/>
                <a:ea typeface="SimSun"/>
                <a:cs typeface="Arial"/>
              </a:rPr>
              <a:t>Su accordo tra le parti può essere derogata la competenza del foro del </a:t>
            </a:r>
            <a:r>
              <a:rPr lang="it-IT" sz="5600" b="1" dirty="0">
                <a:solidFill>
                  <a:srgbClr val="002060"/>
                </a:solidFill>
                <a:latin typeface="Arial Nova" panose="020B0504020202020204" pitchFamily="34" charset="0"/>
                <a:ea typeface="SimSun"/>
                <a:cs typeface="Arial"/>
              </a:rPr>
              <a:t>consumatore</a:t>
            </a:r>
            <a:r>
              <a:rPr lang="it-IT" sz="5600" dirty="0">
                <a:solidFill>
                  <a:srgbClr val="002060"/>
                </a:solidFill>
                <a:latin typeface="Arial Nova" panose="020B0504020202020204" pitchFamily="34" charset="0"/>
                <a:ea typeface="SimSun"/>
                <a:cs typeface="Arial"/>
              </a:rPr>
              <a:t> in mediazione?</a:t>
            </a:r>
          </a:p>
          <a:p>
            <a:pPr algn="just">
              <a:lnSpc>
                <a:spcPct val="120000"/>
              </a:lnSpc>
              <a:buFont typeface="Arial" panose="020B0604020202020204" pitchFamily="34" charset="0"/>
              <a:buChar char="•"/>
            </a:pPr>
            <a:r>
              <a:rPr lang="it-IT" sz="5600" dirty="0">
                <a:solidFill>
                  <a:srgbClr val="002060"/>
                </a:solidFill>
                <a:latin typeface="Arial Nova" panose="020B0504020202020204" pitchFamily="34" charset="0"/>
                <a:ea typeface="SimSun"/>
                <a:cs typeface="Arial"/>
              </a:rPr>
              <a:t>In assenza di un chiarimento da parte del legislatore, allo stato si reputa che il dubbio possa essere risolto applicando il </a:t>
            </a:r>
            <a:r>
              <a:rPr lang="it-IT" sz="5600" b="1" dirty="0">
                <a:solidFill>
                  <a:srgbClr val="002060"/>
                </a:solidFill>
                <a:latin typeface="Arial Nova" panose="020B0504020202020204" pitchFamily="34" charset="0"/>
                <a:ea typeface="SimSun"/>
                <a:cs typeface="Arial"/>
              </a:rPr>
              <a:t>principio della specialità della norma</a:t>
            </a:r>
            <a:r>
              <a:rPr lang="it-IT" sz="5600" dirty="0">
                <a:solidFill>
                  <a:srgbClr val="002060"/>
                </a:solidFill>
                <a:latin typeface="Arial Nova" panose="020B0504020202020204" pitchFamily="34" charset="0"/>
                <a:ea typeface="SimSun"/>
                <a:cs typeface="Arial"/>
              </a:rPr>
              <a:t>.</a:t>
            </a:r>
            <a:endParaRPr lang="it-IT" sz="5600" dirty="0">
              <a:solidFill>
                <a:srgbClr val="002060"/>
              </a:solidFill>
              <a:latin typeface="Arial Nova" panose="020B0504020202020204" pitchFamily="34" charset="0"/>
            </a:endParaRPr>
          </a:p>
          <a:p>
            <a:pPr algn="just">
              <a:lnSpc>
                <a:spcPct val="120000"/>
              </a:lnSpc>
              <a:buFont typeface="Arial" panose="020B0604020202020204" pitchFamily="34" charset="0"/>
              <a:buChar char="•"/>
            </a:pPr>
            <a:r>
              <a:rPr lang="it-IT" sz="5600" kern="150" dirty="0">
                <a:solidFill>
                  <a:srgbClr val="002060"/>
                </a:solidFill>
                <a:latin typeface="Arial Nova" panose="020B0504020202020204" pitchFamily="34" charset="0"/>
                <a:ea typeface="SimSun"/>
                <a:cs typeface="Arial"/>
              </a:rPr>
              <a:t>Se si dovesse ritenere che il </a:t>
            </a:r>
            <a:r>
              <a:rPr lang="it-IT" sz="5600" dirty="0">
                <a:solidFill>
                  <a:srgbClr val="002060"/>
                </a:solidFill>
                <a:latin typeface="Arial Nova" panose="020B0504020202020204" pitchFamily="34" charset="0"/>
                <a:ea typeface="SimSun"/>
                <a:cs typeface="Arial"/>
              </a:rPr>
              <a:t>Codice del Consumatore e la disciplina dettata dal legislatore a tutela di quest’ultimo abbia carattere di specialità anche riguardo alla disciplina della Mediazione (che ha come destinatari anche soggetti che non rientrano nella categoria del consumatore), andrebbe ritenuta prevalente con al conseguenza che  </a:t>
            </a:r>
            <a:r>
              <a:rPr lang="it-IT" sz="5600" i="1" kern="150" dirty="0">
                <a:solidFill>
                  <a:srgbClr val="002060"/>
                </a:solidFill>
                <a:latin typeface="Arial Nova" panose="020B0504020202020204" pitchFamily="34" charset="0"/>
                <a:ea typeface="SimSun"/>
                <a:cs typeface="Arial"/>
              </a:rPr>
              <a:t>sarebbe affetta da nullità una deroga convenzionale al foro del consumatore, tale dovendosi intendersi una deroga alla competenza territoriale dell’organismo in mediazione, posto che, in base al richiamo fatto nel primo periodo dell’art.4 comma 1 coincide con quello del luogo del giudice competente territorialmente per la controversia.</a:t>
            </a:r>
          </a:p>
          <a:p>
            <a:pPr lvl="0" algn="just">
              <a:lnSpc>
                <a:spcPct val="120000"/>
              </a:lnSpc>
              <a:buClr>
                <a:srgbClr val="9CBEBD"/>
              </a:buClr>
              <a:buFont typeface="Wingdings" panose="05000000000000000000" pitchFamily="2" charset="2"/>
              <a:buChar char="Ø"/>
            </a:pPr>
            <a:endParaRPr lang="it-IT" sz="5600" dirty="0">
              <a:solidFill>
                <a:srgbClr val="002060"/>
              </a:solidFill>
              <a:latin typeface="Arial Nova" panose="020B0504020202020204" pitchFamily="34" charset="0"/>
            </a:endParaRPr>
          </a:p>
          <a:p>
            <a:pPr lvl="0" algn="just">
              <a:lnSpc>
                <a:spcPct val="120000"/>
              </a:lnSpc>
              <a:buClr>
                <a:srgbClr val="9CBEBD"/>
              </a:buClr>
              <a:buFont typeface="Wingdings" panose="05000000000000000000" pitchFamily="2" charset="2"/>
              <a:buChar char="Ø"/>
            </a:pPr>
            <a:endParaRPr lang="it-IT" sz="5600" dirty="0">
              <a:solidFill>
                <a:srgbClr val="002060"/>
              </a:solidFill>
              <a:latin typeface="Arial Nova" panose="020B0504020202020204" pitchFamily="34" charset="0"/>
            </a:endParaRPr>
          </a:p>
          <a:p>
            <a:pPr>
              <a:lnSpc>
                <a:spcPct val="120000"/>
              </a:lnSpc>
            </a:pPr>
            <a:br>
              <a:rPr lang="it-IT" sz="5600" dirty="0">
                <a:solidFill>
                  <a:srgbClr val="000000"/>
                </a:solidFill>
                <a:latin typeface="Arial Nova" panose="020B0504020202020204" pitchFamily="34" charset="0"/>
                <a:ea typeface="SimSun"/>
                <a:cs typeface="Arial"/>
              </a:rPr>
            </a:br>
            <a:endParaRPr lang="it-IT" sz="5600" dirty="0">
              <a:solidFill>
                <a:srgbClr val="002060"/>
              </a:solidFill>
              <a:latin typeface="Arial Nova" panose="020B0504020202020204" pitchFamily="34" charset="0"/>
            </a:endParaRPr>
          </a:p>
        </p:txBody>
      </p:sp>
      <p:sp>
        <p:nvSpPr>
          <p:cNvPr id="5" name="Freccia a destra 4">
            <a:extLst>
              <a:ext uri="{FF2B5EF4-FFF2-40B4-BE49-F238E27FC236}">
                <a16:creationId xmlns:a16="http://schemas.microsoft.com/office/drawing/2014/main" id="{F809B6D4-3351-12E7-8CA2-8A4526BB78E6}"/>
              </a:ext>
            </a:extLst>
          </p:cNvPr>
          <p:cNvSpPr/>
          <p:nvPr/>
        </p:nvSpPr>
        <p:spPr>
          <a:xfrm>
            <a:off x="1661286" y="3068373"/>
            <a:ext cx="1155442" cy="484632"/>
          </a:xfrm>
          <a:prstGeom prst="rightArrow">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991447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98FAF13-7046-B96A-D3CE-6202B725DFC5}"/>
              </a:ext>
            </a:extLst>
          </p:cNvPr>
          <p:cNvSpPr>
            <a:spLocks noGrp="1"/>
          </p:cNvSpPr>
          <p:nvPr>
            <p:ph sz="half" idx="1"/>
          </p:nvPr>
        </p:nvSpPr>
        <p:spPr>
          <a:xfrm>
            <a:off x="838199" y="1531918"/>
            <a:ext cx="2439391" cy="2748252"/>
          </a:xfrm>
          <a:solidFill>
            <a:schemeClr val="bg1"/>
          </a:solidFill>
        </p:spPr>
        <p:txBody>
          <a:bodyPr>
            <a:normAutofit fontScale="25000" lnSpcReduction="20000"/>
          </a:bodyPr>
          <a:lstStyle/>
          <a:p>
            <a:pPr marL="0" indent="0" algn="just">
              <a:lnSpc>
                <a:spcPct val="120000"/>
              </a:lnSpc>
              <a:spcBef>
                <a:spcPts val="0"/>
              </a:spcBef>
              <a:spcAft>
                <a:spcPts val="0"/>
              </a:spcAft>
              <a:buNone/>
            </a:pPr>
            <a:r>
              <a:rPr lang="it-IT" sz="5500" b="1" i="1" dirty="0">
                <a:solidFill>
                  <a:srgbClr val="002060"/>
                </a:solidFill>
                <a:latin typeface="Arial Nova"/>
                <a:ea typeface="Calibri" panose="020F0502020204030204" pitchFamily="34" charset="0"/>
                <a:cs typeface="Calibri" panose="020F0502020204030204" pitchFamily="34" charset="0"/>
              </a:rPr>
              <a:t>segue</a:t>
            </a:r>
          </a:p>
          <a:p>
            <a:pPr marL="0" indent="0" algn="just">
              <a:lnSpc>
                <a:spcPct val="120000"/>
              </a:lnSpc>
              <a:spcBef>
                <a:spcPts val="0"/>
              </a:spcBef>
              <a:spcAft>
                <a:spcPts val="0"/>
              </a:spcAft>
              <a:buNone/>
            </a:pPr>
            <a:endParaRPr lang="it-IT" sz="5500" b="1" dirty="0">
              <a:latin typeface="Arial Nova"/>
            </a:endParaRPr>
          </a:p>
          <a:p>
            <a:pPr marL="0" indent="0">
              <a:lnSpc>
                <a:spcPct val="120000"/>
              </a:lnSpc>
              <a:spcBef>
                <a:spcPts val="0"/>
              </a:spcBef>
              <a:spcAft>
                <a:spcPts val="0"/>
              </a:spcAft>
              <a:buNone/>
            </a:pPr>
            <a:r>
              <a:rPr lang="it-IT" sz="5500" b="1" i="1" dirty="0">
                <a:solidFill>
                  <a:srgbClr val="002060"/>
                </a:solidFill>
                <a:latin typeface="Arial Nova"/>
              </a:rPr>
              <a:t>APPLICAZIONE PRATICA  E QUESTIONI DIBATTUTE</a:t>
            </a:r>
          </a:p>
          <a:p>
            <a:endParaRPr lang="it-IT" dirty="0">
              <a:latin typeface="Arial Nova"/>
            </a:endParaRPr>
          </a:p>
        </p:txBody>
      </p:sp>
      <p:sp>
        <p:nvSpPr>
          <p:cNvPr id="8" name="Segnaposto contenuto 7">
            <a:extLst>
              <a:ext uri="{FF2B5EF4-FFF2-40B4-BE49-F238E27FC236}">
                <a16:creationId xmlns:a16="http://schemas.microsoft.com/office/drawing/2014/main" id="{6FB572B1-D2B5-28EE-4A53-70A41D3F26FB}"/>
              </a:ext>
            </a:extLst>
          </p:cNvPr>
          <p:cNvSpPr>
            <a:spLocks noGrp="1"/>
          </p:cNvSpPr>
          <p:nvPr>
            <p:ph sz="half" idx="2"/>
          </p:nvPr>
        </p:nvSpPr>
        <p:spPr>
          <a:xfrm>
            <a:off x="3482503" y="252919"/>
            <a:ext cx="8559078" cy="6391072"/>
          </a:xfrm>
          <a:solidFill>
            <a:srgbClr val="CCFFFF"/>
          </a:solidFill>
        </p:spPr>
        <p:txBody>
          <a:bodyPr>
            <a:normAutofit fontScale="25000" lnSpcReduction="20000"/>
          </a:bodyPr>
          <a:lstStyle/>
          <a:p>
            <a:pPr marL="0" lvl="0" indent="0" algn="just">
              <a:buClr>
                <a:srgbClr val="9CBEBD"/>
              </a:buClr>
              <a:buNone/>
            </a:pPr>
            <a:endParaRPr lang="it-IT" sz="4900" dirty="0">
              <a:solidFill>
                <a:srgbClr val="002060"/>
              </a:solidFill>
              <a:latin typeface="Arial Nova" panose="020B0504020202020204" pitchFamily="34" charset="0"/>
            </a:endParaRPr>
          </a:p>
          <a:p>
            <a:pPr lvl="0" algn="just">
              <a:lnSpc>
                <a:spcPct val="170000"/>
              </a:lnSpc>
              <a:spcBef>
                <a:spcPts val="0"/>
              </a:spcBef>
              <a:spcAft>
                <a:spcPts val="0"/>
              </a:spcAft>
              <a:buClr>
                <a:srgbClr val="9CBEBD"/>
              </a:buClr>
              <a:buFont typeface="Wingdings" panose="05000000000000000000" pitchFamily="2" charset="2"/>
              <a:buChar char="Ø"/>
            </a:pPr>
            <a:r>
              <a:rPr lang="it-IT" sz="5600" dirty="0">
                <a:solidFill>
                  <a:srgbClr val="002060"/>
                </a:solidFill>
                <a:latin typeface="Arial Nova" panose="020B0504020202020204" pitchFamily="34" charset="0"/>
              </a:rPr>
              <a:t> </a:t>
            </a:r>
            <a:r>
              <a:rPr lang="it-IT" sz="5600" b="1" dirty="0">
                <a:solidFill>
                  <a:srgbClr val="002060"/>
                </a:solidFill>
                <a:latin typeface="Arial Nova" panose="020B0504020202020204" pitchFamily="34" charset="0"/>
              </a:rPr>
              <a:t>le parti potranno presentare una domanda congiunta all’Organismo prescelto anche se non previsto in una clausola contrattuale</a:t>
            </a:r>
            <a:r>
              <a:rPr lang="it-IT" sz="5600" dirty="0">
                <a:solidFill>
                  <a:srgbClr val="002060"/>
                </a:solidFill>
                <a:latin typeface="Arial Nova" panose="020B0504020202020204" pitchFamily="34" charset="0"/>
              </a:rPr>
              <a:t>;  </a:t>
            </a:r>
          </a:p>
          <a:p>
            <a:pPr lvl="0" algn="just">
              <a:lnSpc>
                <a:spcPct val="170000"/>
              </a:lnSpc>
              <a:spcBef>
                <a:spcPts val="0"/>
              </a:spcBef>
              <a:spcAft>
                <a:spcPts val="0"/>
              </a:spcAft>
              <a:buClr>
                <a:srgbClr val="9CBEBD"/>
              </a:buClr>
            </a:pPr>
            <a:r>
              <a:rPr lang="it-IT" sz="5600" dirty="0">
                <a:solidFill>
                  <a:srgbClr val="002060"/>
                </a:solidFill>
                <a:latin typeface="Arial Nova" panose="020B0504020202020204" pitchFamily="34" charset="0"/>
              </a:rPr>
              <a:t>E se la clausola contrattuale prevede un Organismo e le parti, d’accordo, si rivolgono ad altro Organismo? </a:t>
            </a:r>
          </a:p>
          <a:p>
            <a:pPr lvl="0" algn="just">
              <a:lnSpc>
                <a:spcPct val="170000"/>
              </a:lnSpc>
              <a:spcBef>
                <a:spcPts val="0"/>
              </a:spcBef>
              <a:spcAft>
                <a:spcPts val="0"/>
              </a:spcAft>
              <a:buClr>
                <a:srgbClr val="9CBEBD"/>
              </a:buClr>
            </a:pPr>
            <a:r>
              <a:rPr lang="it-IT" sz="5600" dirty="0">
                <a:solidFill>
                  <a:srgbClr val="002060"/>
                </a:solidFill>
                <a:latin typeface="Arial Nova" panose="020B0504020202020204" pitchFamily="34" charset="0"/>
              </a:rPr>
              <a:t>basterà dichiararlo in sede di Mediazione o è necessario che si attivino prima con una modifica al contratto? Si reputa che sarà necessaria una modifica al contratto, nelle stesse forme previste dal contratto originario, anche in relazione a quanto previsto dall’art. 5 </a:t>
            </a:r>
            <a:r>
              <a:rPr lang="it-IT" sz="5600" i="1" dirty="0" err="1">
                <a:solidFill>
                  <a:srgbClr val="002060"/>
                </a:solidFill>
                <a:latin typeface="Arial Nova" panose="020B0504020202020204" pitchFamily="34" charset="0"/>
              </a:rPr>
              <a:t>sexies</a:t>
            </a:r>
            <a:r>
              <a:rPr lang="it-IT" sz="5600" i="1" dirty="0">
                <a:solidFill>
                  <a:srgbClr val="002060"/>
                </a:solidFill>
                <a:latin typeface="Arial Nova" panose="020B0504020202020204" pitchFamily="34" charset="0"/>
              </a:rPr>
              <a:t> (clausola di mediazione e condizione di procedibilità della domanda).</a:t>
            </a:r>
            <a:endParaRPr lang="it-IT" sz="5600" dirty="0">
              <a:solidFill>
                <a:srgbClr val="002060"/>
              </a:solidFill>
              <a:latin typeface="Arial Nova" panose="020B0504020202020204" pitchFamily="34" charset="0"/>
            </a:endParaRPr>
          </a:p>
          <a:p>
            <a:pPr lvl="0" algn="just">
              <a:lnSpc>
                <a:spcPct val="170000"/>
              </a:lnSpc>
              <a:spcBef>
                <a:spcPts val="0"/>
              </a:spcBef>
              <a:spcAft>
                <a:spcPts val="0"/>
              </a:spcAft>
              <a:buClr>
                <a:srgbClr val="9CBEBD"/>
              </a:buClr>
              <a:buFont typeface="Wingdings" panose="05000000000000000000" pitchFamily="2" charset="2"/>
              <a:buChar char="Ø"/>
            </a:pPr>
            <a:r>
              <a:rPr lang="it-IT" sz="5600" b="1" dirty="0">
                <a:solidFill>
                  <a:srgbClr val="002060"/>
                </a:solidFill>
                <a:latin typeface="Arial Nova" panose="020B0504020202020204" pitchFamily="34" charset="0"/>
              </a:rPr>
              <a:t>scelta delle parti conseguente ad una erronea individuazione della competenza territoriale a norma del </a:t>
            </a:r>
            <a:r>
              <a:rPr lang="it-IT" sz="5600" b="1" dirty="0" err="1">
                <a:solidFill>
                  <a:srgbClr val="002060"/>
                </a:solidFill>
                <a:latin typeface="Arial Nova" panose="020B0504020202020204" pitchFamily="34" charset="0"/>
              </a:rPr>
              <a:t>c.p.c.</a:t>
            </a:r>
            <a:endParaRPr lang="it-IT" sz="5600" b="1" dirty="0">
              <a:solidFill>
                <a:srgbClr val="002060"/>
              </a:solidFill>
              <a:latin typeface="Arial Nova" panose="020B0504020202020204" pitchFamily="34" charset="0"/>
            </a:endParaRPr>
          </a:p>
          <a:p>
            <a:pPr lvl="0" algn="just">
              <a:lnSpc>
                <a:spcPct val="170000"/>
              </a:lnSpc>
              <a:spcBef>
                <a:spcPts val="0"/>
              </a:spcBef>
              <a:spcAft>
                <a:spcPts val="0"/>
              </a:spcAft>
              <a:buClr>
                <a:srgbClr val="9CBEBD"/>
              </a:buClr>
              <a:buFont typeface="Wingdings" panose="05000000000000000000" pitchFamily="2" charset="2"/>
              <a:buChar char="Ø"/>
            </a:pPr>
            <a:endParaRPr lang="it-IT" sz="5600" dirty="0">
              <a:solidFill>
                <a:srgbClr val="002060"/>
              </a:solidFill>
              <a:latin typeface="Arial Nova" panose="020B0504020202020204" pitchFamily="34" charset="0"/>
            </a:endParaRPr>
          </a:p>
          <a:p>
            <a:pPr lvl="0" algn="just">
              <a:lnSpc>
                <a:spcPct val="170000"/>
              </a:lnSpc>
              <a:spcBef>
                <a:spcPts val="0"/>
              </a:spcBef>
              <a:spcAft>
                <a:spcPts val="0"/>
              </a:spcAft>
              <a:buClr>
                <a:srgbClr val="9CBEBD"/>
              </a:buClr>
              <a:buFont typeface="Wingdings" panose="05000000000000000000" pitchFamily="2" charset="2"/>
              <a:buChar char="Ø"/>
            </a:pPr>
            <a:r>
              <a:rPr lang="it-IT" sz="5600" b="1" dirty="0">
                <a:solidFill>
                  <a:srgbClr val="002060"/>
                </a:solidFill>
                <a:latin typeface="Arial Nova" panose="020B0504020202020204" pitchFamily="34" charset="0"/>
              </a:rPr>
              <a:t>Attenzione alle conseguenze:</a:t>
            </a:r>
          </a:p>
          <a:p>
            <a:pPr>
              <a:lnSpc>
                <a:spcPct val="170000"/>
              </a:lnSpc>
              <a:spcBef>
                <a:spcPts val="0"/>
              </a:spcBef>
              <a:spcAft>
                <a:spcPts val="0"/>
              </a:spcAft>
            </a:pPr>
            <a:r>
              <a:rPr lang="it-IT" sz="5600" b="1" u="sng" kern="150" dirty="0">
                <a:solidFill>
                  <a:srgbClr val="000000"/>
                </a:solidFill>
                <a:latin typeface="Arial Nova" panose="020B0504020202020204" pitchFamily="34" charset="0"/>
                <a:ea typeface="SimSun"/>
                <a:cs typeface="Arial"/>
              </a:rPr>
              <a:t>Tribunale di Milano, sentenza n. 220 del 13.01.2023 - Est. Gallina</a:t>
            </a:r>
            <a:endParaRPr lang="it-IT" sz="5600" kern="150" dirty="0">
              <a:latin typeface="Arial Nova" panose="020B0504020202020204" pitchFamily="34" charset="0"/>
              <a:ea typeface="SimSun"/>
              <a:cs typeface="Arial"/>
            </a:endParaRPr>
          </a:p>
          <a:p>
            <a:pPr algn="just">
              <a:lnSpc>
                <a:spcPct val="170000"/>
              </a:lnSpc>
              <a:spcBef>
                <a:spcPts val="0"/>
              </a:spcBef>
              <a:spcAft>
                <a:spcPts val="0"/>
              </a:spcAft>
            </a:pPr>
            <a:r>
              <a:rPr lang="it-IT" sz="5600" kern="150" dirty="0">
                <a:solidFill>
                  <a:srgbClr val="000000"/>
                </a:solidFill>
                <a:latin typeface="Arial Nova" panose="020B0504020202020204" pitchFamily="34" charset="0"/>
                <a:ea typeface="SimSun"/>
                <a:cs typeface="Arial"/>
              </a:rPr>
              <a:t>La mediazione avviata presso un organismo territorialmente incompetente rende improcedibile il giudizio</a:t>
            </a:r>
            <a:endParaRPr lang="it-IT" sz="5600" kern="150" dirty="0">
              <a:latin typeface="Arial Nova" panose="020B0504020202020204" pitchFamily="34" charset="0"/>
              <a:ea typeface="SimSun"/>
              <a:cs typeface="Arial"/>
            </a:endParaRPr>
          </a:p>
          <a:p>
            <a:pPr algn="just">
              <a:lnSpc>
                <a:spcPct val="170000"/>
              </a:lnSpc>
              <a:spcBef>
                <a:spcPts val="0"/>
              </a:spcBef>
              <a:spcAft>
                <a:spcPts val="0"/>
              </a:spcAft>
            </a:pPr>
            <a:r>
              <a:rPr lang="it-IT" sz="5600" i="1" kern="150" dirty="0">
                <a:solidFill>
                  <a:srgbClr val="000000"/>
                </a:solidFill>
                <a:latin typeface="Arial Nova" panose="020B0504020202020204" pitchFamily="34" charset="0"/>
                <a:ea typeface="SimSun"/>
                <a:cs typeface="Arial"/>
              </a:rPr>
              <a:t>L' esperimento della procedura di mediazione presso un organismo che ha sede in luogo diverso da quello del Giudice competente non produce effetti e non è idoneo a soddisfare la condizione di procedibilità della domanda. Infatti, l' art. 4 del d.lgs. n. 28 del 2010 prevede che: "la domanda di mediazione relativa alle controversie di cui all' art. 2 è presentata mediante deposito di un' istanza presso un organismo nel luogo del Giudice territorialmente competente per la controversia</a:t>
            </a:r>
            <a:r>
              <a:rPr lang="it-IT" sz="5600" kern="150" dirty="0">
                <a:solidFill>
                  <a:srgbClr val="000000"/>
                </a:solidFill>
                <a:latin typeface="Arial Nova" panose="020B0504020202020204" pitchFamily="34" charset="0"/>
                <a:ea typeface="SimSun"/>
                <a:cs typeface="Arial"/>
              </a:rPr>
              <a:t> </a:t>
            </a:r>
            <a:r>
              <a:rPr lang="it-IT" sz="5600" b="1" i="1" u="sng" kern="150" dirty="0">
                <a:solidFill>
                  <a:srgbClr val="000000"/>
                </a:solidFill>
                <a:latin typeface="Arial Nova" panose="020B0504020202020204" pitchFamily="34" charset="0"/>
                <a:ea typeface="SimSun"/>
                <a:cs typeface="Arial"/>
              </a:rPr>
              <a:t>Nel caso di specie, l'allegazione in giudizio del verbale dell' incontro di mediazione tenutosi nella circoscrizione errata rende il giudizio improcedibile</a:t>
            </a:r>
            <a:r>
              <a:rPr lang="it-IT" sz="5600" b="1" u="sng" kern="150" dirty="0">
                <a:solidFill>
                  <a:srgbClr val="000000"/>
                </a:solidFill>
                <a:latin typeface="Arial Nova" panose="020B0504020202020204" pitchFamily="34" charset="0"/>
                <a:ea typeface="SimSun"/>
                <a:cs typeface="Arial"/>
              </a:rPr>
              <a:t>.»</a:t>
            </a:r>
            <a:endParaRPr lang="it-IT" sz="5600" kern="150" dirty="0">
              <a:latin typeface="Arial Nova" panose="020B0504020202020204" pitchFamily="34" charset="0"/>
              <a:ea typeface="SimSun"/>
              <a:cs typeface="Arial"/>
            </a:endParaRPr>
          </a:p>
          <a:p>
            <a:pPr>
              <a:lnSpc>
                <a:spcPct val="170000"/>
              </a:lnSpc>
              <a:spcBef>
                <a:spcPts val="0"/>
              </a:spcBef>
              <a:spcAft>
                <a:spcPts val="0"/>
              </a:spcAft>
            </a:pPr>
            <a:r>
              <a:rPr lang="it-IT" sz="5600" kern="150" dirty="0">
                <a:solidFill>
                  <a:srgbClr val="000000"/>
                </a:solidFill>
                <a:latin typeface="Arial Nova" panose="020B0504020202020204" pitchFamily="34" charset="0"/>
                <a:ea typeface="SimSun"/>
                <a:cs typeface="Arial"/>
              </a:rPr>
              <a:t> </a:t>
            </a:r>
            <a:endParaRPr lang="it-IT" sz="5600" kern="150" dirty="0">
              <a:latin typeface="Arial Nova" panose="020B0504020202020204" pitchFamily="34" charset="0"/>
              <a:ea typeface="SimSun"/>
              <a:cs typeface="Arial"/>
            </a:endParaRPr>
          </a:p>
          <a:p>
            <a:pPr lvl="0" algn="just">
              <a:buClr>
                <a:srgbClr val="9CBEBD"/>
              </a:buClr>
              <a:buFont typeface="Wingdings" panose="05000000000000000000" pitchFamily="2" charset="2"/>
              <a:buChar char="Ø"/>
            </a:pPr>
            <a:endParaRPr lang="it-IT" sz="1500" dirty="0">
              <a:solidFill>
                <a:srgbClr val="002060"/>
              </a:solidFill>
            </a:endParaRPr>
          </a:p>
          <a:p>
            <a:pPr lvl="0" algn="just">
              <a:buClr>
                <a:srgbClr val="9CBEBD"/>
              </a:buClr>
            </a:pPr>
            <a:endParaRPr lang="it-IT" sz="1500" dirty="0">
              <a:solidFill>
                <a:srgbClr val="002060"/>
              </a:solidFill>
            </a:endParaRPr>
          </a:p>
          <a:p>
            <a:br>
              <a:rPr lang="it-IT" sz="2400" dirty="0">
                <a:solidFill>
                  <a:srgbClr val="000000"/>
                </a:solidFill>
                <a:latin typeface="Arial, sans-serif"/>
                <a:ea typeface="SimSun"/>
                <a:cs typeface="Arial"/>
              </a:rPr>
            </a:br>
            <a:endParaRPr lang="it-IT" dirty="0">
              <a:solidFill>
                <a:srgbClr val="002060"/>
              </a:solidFill>
            </a:endParaRPr>
          </a:p>
        </p:txBody>
      </p:sp>
      <p:sp>
        <p:nvSpPr>
          <p:cNvPr id="5" name="Freccia a destra 4">
            <a:extLst>
              <a:ext uri="{FF2B5EF4-FFF2-40B4-BE49-F238E27FC236}">
                <a16:creationId xmlns:a16="http://schemas.microsoft.com/office/drawing/2014/main" id="{F809B6D4-3351-12E7-8CA2-8A4526BB78E6}"/>
              </a:ext>
            </a:extLst>
          </p:cNvPr>
          <p:cNvSpPr/>
          <p:nvPr/>
        </p:nvSpPr>
        <p:spPr>
          <a:xfrm>
            <a:off x="1956069" y="4209551"/>
            <a:ext cx="1155442" cy="484632"/>
          </a:xfrm>
          <a:prstGeom prst="rightArrow">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465371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testo 4">
            <a:extLst>
              <a:ext uri="{FF2B5EF4-FFF2-40B4-BE49-F238E27FC236}">
                <a16:creationId xmlns:a16="http://schemas.microsoft.com/office/drawing/2014/main" id="{2C058BDB-DB0A-B056-D8D4-CC25CD4B6B96}"/>
              </a:ext>
            </a:extLst>
          </p:cNvPr>
          <p:cNvSpPr>
            <a:spLocks noGrp="1"/>
          </p:cNvSpPr>
          <p:nvPr>
            <p:ph sz="half" idx="1"/>
          </p:nvPr>
        </p:nvSpPr>
        <p:spPr>
          <a:xfrm>
            <a:off x="1024128" y="1389413"/>
            <a:ext cx="4877908" cy="4919947"/>
          </a:xfrm>
        </p:spPr>
        <p:txBody>
          <a:bodyPr>
            <a:normAutofit fontScale="55000" lnSpcReduction="20000"/>
          </a:bodyPr>
          <a:lstStyle/>
          <a:p>
            <a:r>
              <a:rPr lang="it-IT" b="1" dirty="0">
                <a:solidFill>
                  <a:srgbClr val="0070C0"/>
                </a:solidFill>
                <a:latin typeface="Arial Nova" panose="020B0504020202020204" pitchFamily="34" charset="0"/>
              </a:rPr>
              <a:t>comma 2 e comma 3</a:t>
            </a:r>
          </a:p>
          <a:p>
            <a:pPr algn="just">
              <a:lnSpc>
                <a:spcPct val="120000"/>
              </a:lnSpc>
            </a:pPr>
            <a:r>
              <a:rPr lang="it-IT" b="1" dirty="0">
                <a:solidFill>
                  <a:srgbClr val="0070C0"/>
                </a:solidFill>
                <a:latin typeface="Arial Nova" panose="020B0504020202020204" pitchFamily="34" charset="0"/>
              </a:rPr>
              <a:t>2. La Domanda di Mediazione </a:t>
            </a:r>
            <a:r>
              <a:rPr lang="it-IT" dirty="0">
                <a:latin typeface="Arial Nova" panose="020B0504020202020204" pitchFamily="34" charset="0"/>
              </a:rPr>
              <a:t>deve Indicare l’organismo, le Parti, l’oggetto e le ragioni della pretesa</a:t>
            </a:r>
          </a:p>
          <a:p>
            <a:pPr algn="just">
              <a:lnSpc>
                <a:spcPct val="120000"/>
              </a:lnSpc>
            </a:pPr>
            <a:endParaRPr lang="it-IT" dirty="0">
              <a:latin typeface="Arial Nova" panose="020B0504020202020204" pitchFamily="34" charset="0"/>
            </a:endParaRPr>
          </a:p>
          <a:p>
            <a:pPr algn="just">
              <a:lnSpc>
                <a:spcPct val="120000"/>
              </a:lnSpc>
            </a:pPr>
            <a:r>
              <a:rPr lang="it-IT" b="1" dirty="0">
                <a:solidFill>
                  <a:srgbClr val="0070C0"/>
                </a:solidFill>
                <a:latin typeface="Arial Nova" panose="020B0504020202020204" pitchFamily="34" charset="0"/>
              </a:rPr>
              <a:t>3. </a:t>
            </a:r>
            <a:r>
              <a:rPr lang="it-IT" dirty="0">
                <a:latin typeface="Arial Nova" panose="020B0504020202020204" pitchFamily="34" charset="0"/>
              </a:rPr>
              <a:t>All’atto del conferimento dell’incarico, l’avvocato è tenuto a informare l’assistito della possibilità di avvalersi del procedimento di mediazione disciplinato dal presente decreto e delle agevolazioni fiscali di cui agli articoli 17 e 20. L’avvocato informa altresì l’assistito dei casi in cui l’esperimento del procedimento di mediazione è condizione di procedibilità della domanda giudiziale. L’informazione deve essere fornita chiaramente e per iscritto. In caso di violazione degli obblighi di informazione, il contratto tra l’avvocato e l’assistito è annullabile. Il documento che contiene l’informazione è sottoscritto dall’assistito e deve essere allegato all’atto introduttivo dell’eventuale giudizio. Il giudice che verifica la mancata allegazione del documento, se non provvede ai sensi </a:t>
            </a:r>
            <a:r>
              <a:rPr lang="it-IT" b="1" dirty="0">
                <a:solidFill>
                  <a:srgbClr val="0070C0"/>
                </a:solidFill>
                <a:latin typeface="Arial Nova" panose="020B0504020202020204" pitchFamily="34" charset="0"/>
              </a:rPr>
              <a:t>dell’articolo 5, comma 1, </a:t>
            </a:r>
            <a:r>
              <a:rPr lang="it-IT" dirty="0">
                <a:latin typeface="Arial Nova" panose="020B0504020202020204" pitchFamily="34" charset="0"/>
              </a:rPr>
              <a:t>informa la parte della facoltà di chiedere la mediazione.</a:t>
            </a:r>
          </a:p>
          <a:p>
            <a:endParaRPr lang="it-IT" dirty="0"/>
          </a:p>
        </p:txBody>
      </p:sp>
      <p:sp>
        <p:nvSpPr>
          <p:cNvPr id="14" name="Segnaposto contenuto 13"/>
          <p:cNvSpPr>
            <a:spLocks noGrp="1"/>
          </p:cNvSpPr>
          <p:nvPr>
            <p:ph sz="half" idx="2"/>
          </p:nvPr>
        </p:nvSpPr>
        <p:spPr>
          <a:xfrm>
            <a:off x="6927738" y="1460665"/>
            <a:ext cx="5006963" cy="4848695"/>
          </a:xfrm>
          <a:solidFill>
            <a:srgbClr val="FFCCFF"/>
          </a:solidFill>
        </p:spPr>
        <p:txBody>
          <a:bodyPr>
            <a:normAutofit fontScale="55000" lnSpcReduction="20000"/>
          </a:bodyPr>
          <a:lstStyle/>
          <a:p>
            <a:pPr algn="just">
              <a:lnSpc>
                <a:spcPct val="120000"/>
              </a:lnSpc>
              <a:buFont typeface="Wingdings" panose="05000000000000000000" pitchFamily="2" charset="2"/>
              <a:buChar char="Ø"/>
            </a:pPr>
            <a:r>
              <a:rPr lang="it-IT" dirty="0">
                <a:latin typeface="Arial Nova" panose="020B0504020202020204" pitchFamily="34" charset="0"/>
              </a:rPr>
              <a:t>Si è ritenuto di </a:t>
            </a:r>
            <a:r>
              <a:rPr lang="it-IT" b="1" dirty="0">
                <a:solidFill>
                  <a:srgbClr val="0070C0"/>
                </a:solidFill>
                <a:latin typeface="Arial Nova" panose="020B0504020202020204" pitchFamily="34" charset="0"/>
              </a:rPr>
              <a:t>eliminare la distinzione tra domanda e istanza di mediazione</a:t>
            </a:r>
            <a:r>
              <a:rPr lang="it-IT" dirty="0">
                <a:latin typeface="Arial Nova" panose="020B0504020202020204" pitchFamily="34" charset="0"/>
              </a:rPr>
              <a:t> (quest’ultima relativa al documento contenente la domanda), di scarsa utilità pratica ma foriera di confusione, e di fare riferimento, in maniera uniforme in tutto il decreto legislativo n. 28 del 2010, alla domanda di mediazione.</a:t>
            </a:r>
          </a:p>
          <a:p>
            <a:pPr algn="just">
              <a:lnSpc>
                <a:spcPct val="120000"/>
              </a:lnSpc>
            </a:pPr>
            <a:r>
              <a:rPr lang="it-IT" dirty="0">
                <a:latin typeface="Arial Nova" panose="020B0504020202020204" pitchFamily="34" charset="0"/>
              </a:rPr>
              <a:t>Il riferimento ha però anche un </a:t>
            </a:r>
            <a:r>
              <a:rPr lang="it-IT" b="1" dirty="0">
                <a:solidFill>
                  <a:srgbClr val="0070C0"/>
                </a:solidFill>
                <a:latin typeface="Arial Nova" panose="020B0504020202020204" pitchFamily="34" charset="0"/>
              </a:rPr>
              <a:t>valore ulteriore</a:t>
            </a:r>
            <a:r>
              <a:rPr lang="it-IT" dirty="0">
                <a:latin typeface="Arial Nova" panose="020B0504020202020204" pitchFamily="34" charset="0"/>
              </a:rPr>
              <a:t>, collegato al contenuto che deve avere la domanda di mediazione, con particolare riguardo all’oggetto ed alle ragioni della pretese, le cui caratteristiche hanno importanti riflessi e ricadute in punto procedibilità. </a:t>
            </a:r>
          </a:p>
          <a:p>
            <a:pPr algn="just">
              <a:lnSpc>
                <a:spcPct val="120000"/>
              </a:lnSpc>
            </a:pPr>
            <a:r>
              <a:rPr lang="it-IT" dirty="0">
                <a:latin typeface="Arial Nova" panose="020B0504020202020204" pitchFamily="34" charset="0"/>
              </a:rPr>
              <a:t>Va, infatti, coordinato con la previsione delle materie obbligatorie ed il rapporto con il processo di cui al successivo art. 5. 	</a:t>
            </a:r>
          </a:p>
          <a:p>
            <a:pPr algn="just"/>
            <a:r>
              <a:rPr lang="it-IT" b="1" dirty="0">
                <a:solidFill>
                  <a:srgbClr val="333333"/>
                </a:solidFill>
                <a:latin typeface="Montserrat"/>
              </a:rPr>
              <a:t>La domanda di mediazione può avere una ampiezza oggettiva e soggettiva anche maggiore dell'oggetto del giudizio.</a:t>
            </a:r>
          </a:p>
          <a:p>
            <a:pPr algn="just"/>
            <a:r>
              <a:rPr lang="it-IT" i="1" dirty="0">
                <a:solidFill>
                  <a:srgbClr val="333333"/>
                </a:solidFill>
                <a:latin typeface="Open Sans"/>
              </a:rPr>
              <a:t>La validità della mediazione esperita non può essere messa in dubbio dalla maggiore ampiezza soggettiva ovvero oggettiva della delle questioni oggetto di mediazione rispetto all' oggetto del giudizio né dal fatto che la mediazione sia successiva alla instaurazione del giudizio, ben potendo tale mediazione intervenire anche in corso di causa (art. 5 comma 1 bis d.lgs. 28/2010).</a:t>
            </a:r>
            <a:r>
              <a:rPr lang="it-IT" dirty="0">
                <a:solidFill>
                  <a:srgbClr val="333333"/>
                </a:solidFill>
                <a:latin typeface="Montserrat"/>
              </a:rPr>
              <a:t> Tribunale di Forlì, sentenza n. 472 del 23.06.2022 - Est. Vecchietti</a:t>
            </a:r>
            <a:endParaRPr lang="it-IT" i="1" dirty="0">
              <a:latin typeface="Arial Nova" panose="020B0504020202020204" pitchFamily="34" charset="0"/>
            </a:endParaRPr>
          </a:p>
          <a:p>
            <a:pPr algn="just">
              <a:buFont typeface="Wingdings" panose="05000000000000000000" pitchFamily="2" charset="2"/>
              <a:buChar char="Ø"/>
            </a:pPr>
            <a:r>
              <a:rPr lang="it-IT" dirty="0">
                <a:latin typeface="Arial Nova" panose="020B0504020202020204" pitchFamily="34" charset="0"/>
              </a:rPr>
              <a:t>Il comma 3 è stato modificato per coordinamento con la nuova numerazione dei commi dell’articolo 5 del </a:t>
            </a:r>
            <a:r>
              <a:rPr lang="es-ES" dirty="0">
                <a:latin typeface="Arial Nova" panose="020B0504020202020204" pitchFamily="34" charset="0"/>
              </a:rPr>
              <a:t>d.lgs. n. 28 del 2010, quindi un</a:t>
            </a:r>
            <a:r>
              <a:rPr lang="it-IT" dirty="0">
                <a:latin typeface="Arial Nova" panose="020B0504020202020204" pitchFamily="34" charset="0"/>
              </a:rPr>
              <a:t>’integrazione di ordine sistematico </a:t>
            </a:r>
          </a:p>
        </p:txBody>
      </p:sp>
      <p:sp>
        <p:nvSpPr>
          <p:cNvPr id="16" name="Titolo 15"/>
          <p:cNvSpPr>
            <a:spLocks noGrp="1"/>
          </p:cNvSpPr>
          <p:nvPr>
            <p:ph type="title"/>
          </p:nvPr>
        </p:nvSpPr>
        <p:spPr>
          <a:xfrm>
            <a:off x="1024128" y="237506"/>
            <a:ext cx="9720072" cy="1056904"/>
          </a:xfrm>
          <a:solidFill>
            <a:schemeClr val="accent2"/>
          </a:solidFill>
        </p:spPr>
        <p:txBody>
          <a:bodyPr>
            <a:normAutofit/>
          </a:bodyPr>
          <a:lstStyle/>
          <a:p>
            <a:pPr algn="ctr"/>
            <a:r>
              <a:rPr lang="it-IT" sz="1600" b="1" dirty="0">
                <a:solidFill>
                  <a:srgbClr val="222222"/>
                </a:solidFill>
                <a:latin typeface="Arial Nova"/>
                <a:cs typeface="Arial" panose="020B0604020202020204" pitchFamily="34" charset="0"/>
              </a:rPr>
              <a:t>Art. 4</a:t>
            </a:r>
            <a:br>
              <a:rPr lang="it-IT" sz="1600" b="1" dirty="0">
                <a:solidFill>
                  <a:srgbClr val="222222"/>
                </a:solidFill>
                <a:latin typeface="Arial Nova"/>
                <a:cs typeface="Arial" panose="020B0604020202020204" pitchFamily="34" charset="0"/>
              </a:rPr>
            </a:br>
            <a:br>
              <a:rPr lang="it-IT" sz="1600" b="1" dirty="0">
                <a:solidFill>
                  <a:srgbClr val="222222"/>
                </a:solidFill>
                <a:latin typeface="Arial Nova"/>
                <a:cs typeface="Arial" panose="020B0604020202020204" pitchFamily="34" charset="0"/>
              </a:rPr>
            </a:br>
            <a:r>
              <a:rPr lang="it-IT" sz="1600" b="1" i="1" dirty="0">
                <a:solidFill>
                  <a:srgbClr val="222222"/>
                </a:solidFill>
                <a:latin typeface="Arial Nova"/>
                <a:cs typeface="Arial" panose="020B0604020202020204" pitchFamily="34" charset="0"/>
              </a:rPr>
              <a:t>Accesso alla mediazione</a:t>
            </a:r>
            <a:endParaRPr lang="it-IT" dirty="0"/>
          </a:p>
        </p:txBody>
      </p:sp>
      <p:sp>
        <p:nvSpPr>
          <p:cNvPr id="17" name="Freccia a destra 16">
            <a:extLst>
              <a:ext uri="{FF2B5EF4-FFF2-40B4-BE49-F238E27FC236}">
                <a16:creationId xmlns:a16="http://schemas.microsoft.com/office/drawing/2014/main" id="{F809B6D4-3351-12E7-8CA2-8A4526BB78E6}"/>
              </a:ext>
            </a:extLst>
          </p:cNvPr>
          <p:cNvSpPr/>
          <p:nvPr/>
        </p:nvSpPr>
        <p:spPr>
          <a:xfrm>
            <a:off x="6088506" y="3065733"/>
            <a:ext cx="652762" cy="484632"/>
          </a:xfrm>
          <a:prstGeom prst="rightArrow">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840353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39D5A0-6B81-2BC8-F430-5C29E80167A9}"/>
              </a:ext>
            </a:extLst>
          </p:cNvPr>
          <p:cNvSpPr>
            <a:spLocks noGrp="1"/>
          </p:cNvSpPr>
          <p:nvPr>
            <p:ph type="title"/>
          </p:nvPr>
        </p:nvSpPr>
        <p:spPr>
          <a:xfrm>
            <a:off x="887664" y="356259"/>
            <a:ext cx="10097012" cy="754969"/>
          </a:xfrm>
          <a:solidFill>
            <a:srgbClr val="DE7CC4"/>
          </a:solidFill>
        </p:spPr>
        <p:txBody>
          <a:bodyPr anchor="b">
            <a:normAutofit/>
          </a:bodyPr>
          <a:lstStyle/>
          <a:p>
            <a:pPr>
              <a:spcAft>
                <a:spcPts val="1950"/>
              </a:spcAft>
            </a:pPr>
            <a:r>
              <a:rPr lang="it-IT" sz="1800" b="1" i="1" dirty="0">
                <a:solidFill>
                  <a:srgbClr val="000000"/>
                </a:solidFill>
                <a:latin typeface="Arial Nova" panose="020B0504020202020204" pitchFamily="34" charset="0"/>
                <a:cs typeface="Arial" panose="020B0604020202020204" pitchFamily="34" charset="0"/>
              </a:rPr>
              <a:t>ART. 5</a:t>
            </a:r>
            <a:br>
              <a:rPr lang="it-IT" sz="1800" b="1" i="1" dirty="0">
                <a:solidFill>
                  <a:srgbClr val="000000"/>
                </a:solidFill>
                <a:latin typeface="Arial Nova" panose="020B0504020202020204" pitchFamily="34" charset="0"/>
                <a:cs typeface="Arial" panose="020B0604020202020204" pitchFamily="34" charset="0"/>
              </a:rPr>
            </a:br>
            <a:r>
              <a:rPr lang="it-IT" sz="1800" b="1" i="1" dirty="0">
                <a:solidFill>
                  <a:srgbClr val="000000"/>
                </a:solidFill>
                <a:latin typeface="Arial Nova" panose="020B0504020202020204" pitchFamily="34" charset="0"/>
                <a:cs typeface="Arial" panose="020B0604020202020204" pitchFamily="34" charset="0"/>
              </a:rPr>
              <a:t>condizione di procedibilità e rapporti con il processo</a:t>
            </a:r>
            <a:endParaRPr lang="it-IT" sz="1800" i="1" dirty="0">
              <a:solidFill>
                <a:srgbClr val="FFFFFF"/>
              </a:solidFill>
            </a:endParaRPr>
          </a:p>
        </p:txBody>
      </p:sp>
      <p:sp>
        <p:nvSpPr>
          <p:cNvPr id="3" name="Segnaposto contenuto 2">
            <a:extLst>
              <a:ext uri="{FF2B5EF4-FFF2-40B4-BE49-F238E27FC236}">
                <a16:creationId xmlns:a16="http://schemas.microsoft.com/office/drawing/2014/main" id="{0304E843-56FC-BB9B-2E0D-B0CBC27E358D}"/>
              </a:ext>
            </a:extLst>
          </p:cNvPr>
          <p:cNvSpPr>
            <a:spLocks noGrp="1"/>
          </p:cNvSpPr>
          <p:nvPr>
            <p:ph idx="1"/>
          </p:nvPr>
        </p:nvSpPr>
        <p:spPr>
          <a:xfrm>
            <a:off x="1318160" y="1496291"/>
            <a:ext cx="7089569" cy="4191990"/>
          </a:xfrm>
        </p:spPr>
        <p:txBody>
          <a:bodyPr anchor="t">
            <a:normAutofit lnSpcReduction="10000"/>
          </a:bodyPr>
          <a:lstStyle/>
          <a:p>
            <a:pPr marL="0" lvl="0" indent="0" algn="just">
              <a:spcBef>
                <a:spcPts val="0"/>
              </a:spcBef>
              <a:buNone/>
              <a:tabLst>
                <a:tab pos="457200" algn="l"/>
              </a:tabLst>
            </a:pPr>
            <a:r>
              <a:rPr lang="it-IT" sz="1800" b="1" dirty="0">
                <a:solidFill>
                  <a:srgbClr val="0070C0"/>
                </a:solidFill>
                <a:effectLst/>
                <a:latin typeface="Arial Nova" panose="020B0504020202020204" pitchFamily="34" charset="0"/>
                <a:ea typeface="Times New Roman" panose="02020603050405020304" pitchFamily="18" charset="0"/>
                <a:cs typeface="Times New Roman" panose="02020603050405020304" pitchFamily="18" charset="0"/>
              </a:rPr>
              <a:t>1. </a:t>
            </a:r>
            <a:r>
              <a:rPr lang="it-IT" sz="1800" dirty="0">
                <a:effectLst/>
                <a:latin typeface="Arial Nova" panose="020B0504020202020204" pitchFamily="34" charset="0"/>
                <a:ea typeface="Times New Roman" panose="02020603050405020304" pitchFamily="18" charset="0"/>
                <a:cs typeface="Times New Roman" panose="02020603050405020304" pitchFamily="18" charset="0"/>
              </a:rPr>
              <a:t>Chi intende esercitare in giudizio un’azione relativa a una controversia in materia di condominio, diritti reali, divisione, successioni ereditarie, patti di famiglia, locazione, comodato, affitto di aziende, risarcimento del danno derivante da responsabilità medica e sanitaria e da diffamazione con il mezzo della stampa o con altro mezzo di pubblicità, contratti assicurativi, bancari e finanziari</a:t>
            </a:r>
            <a:r>
              <a:rPr lang="it-IT" sz="1800" b="1" dirty="0">
                <a:effectLst/>
                <a:latin typeface="Arial Nova" panose="020B0504020202020204" pitchFamily="34" charset="0"/>
                <a:ea typeface="Times New Roman" panose="02020603050405020304" pitchFamily="18" charset="0"/>
                <a:cs typeface="Times New Roman" panose="02020603050405020304" pitchFamily="18" charset="0"/>
              </a:rPr>
              <a:t>,</a:t>
            </a:r>
            <a:r>
              <a:rPr lang="it-IT" sz="1800" dirty="0">
                <a:effectLst/>
                <a:latin typeface="Arial Nova" panose="020B0504020202020204" pitchFamily="34" charset="0"/>
                <a:ea typeface="Times New Roman" panose="02020603050405020304" pitchFamily="18" charset="0"/>
                <a:cs typeface="Times New Roman" panose="02020603050405020304" pitchFamily="18" charset="0"/>
              </a:rPr>
              <a:t> </a:t>
            </a:r>
          </a:p>
          <a:p>
            <a:pPr algn="just">
              <a:spcBef>
                <a:spcPts val="0"/>
              </a:spcBef>
              <a:buFont typeface="Arial" panose="020B0604020202020204" pitchFamily="34" charset="0"/>
              <a:buChar char="•"/>
              <a:tabLst>
                <a:tab pos="457200" algn="l"/>
              </a:tabLst>
            </a:pPr>
            <a:r>
              <a:rPr lang="it-IT" sz="1800" b="1" dirty="0">
                <a:effectLst/>
                <a:latin typeface="Arial Nova" panose="020B0504020202020204" pitchFamily="34" charset="0"/>
                <a:ea typeface="Times New Roman" panose="02020603050405020304" pitchFamily="18" charset="0"/>
                <a:cs typeface="Times New Roman" panose="02020603050405020304" pitchFamily="18" charset="0"/>
              </a:rPr>
              <a:t> </a:t>
            </a:r>
            <a:r>
              <a:rPr lang="it-IT" sz="1800" b="1" dirty="0">
                <a:solidFill>
                  <a:srgbClr val="0070C0"/>
                </a:solidFill>
                <a:effectLst/>
                <a:latin typeface="Arial Nova" panose="020B0504020202020204" pitchFamily="34" charset="0"/>
                <a:ea typeface="Times New Roman" panose="02020603050405020304" pitchFamily="18" charset="0"/>
                <a:cs typeface="Times New Roman" panose="02020603050405020304" pitchFamily="18" charset="0"/>
              </a:rPr>
              <a:t>associazione in partecipazione, </a:t>
            </a:r>
          </a:p>
          <a:p>
            <a:pPr algn="just">
              <a:spcBef>
                <a:spcPts val="0"/>
              </a:spcBef>
              <a:buFont typeface="Arial" panose="020B0604020202020204" pitchFamily="34" charset="0"/>
              <a:buChar char="•"/>
              <a:tabLst>
                <a:tab pos="457200" algn="l"/>
              </a:tabLst>
            </a:pPr>
            <a:r>
              <a:rPr lang="it-IT" sz="1800" b="1" dirty="0">
                <a:solidFill>
                  <a:srgbClr val="0070C0"/>
                </a:solidFill>
                <a:effectLst/>
                <a:latin typeface="Arial Nova" panose="020B0504020202020204" pitchFamily="34" charset="0"/>
                <a:ea typeface="Times New Roman" panose="02020603050405020304" pitchFamily="18" charset="0"/>
                <a:cs typeface="Times New Roman" panose="02020603050405020304" pitchFamily="18" charset="0"/>
              </a:rPr>
              <a:t> consorzio, </a:t>
            </a:r>
          </a:p>
          <a:p>
            <a:pPr algn="just">
              <a:spcBef>
                <a:spcPts val="0"/>
              </a:spcBef>
              <a:buFont typeface="Arial" panose="020B0604020202020204" pitchFamily="34" charset="0"/>
              <a:buChar char="•"/>
              <a:tabLst>
                <a:tab pos="457200" algn="l"/>
              </a:tabLst>
            </a:pPr>
            <a:r>
              <a:rPr lang="it-IT" sz="1800" b="1" dirty="0">
                <a:solidFill>
                  <a:srgbClr val="0070C0"/>
                </a:solidFill>
                <a:effectLst/>
                <a:latin typeface="Arial Nova" panose="020B0504020202020204" pitchFamily="34" charset="0"/>
                <a:ea typeface="Times New Roman" panose="02020603050405020304" pitchFamily="18" charset="0"/>
                <a:cs typeface="Times New Roman" panose="02020603050405020304" pitchFamily="18" charset="0"/>
              </a:rPr>
              <a:t> franchising, </a:t>
            </a:r>
          </a:p>
          <a:p>
            <a:pPr algn="just">
              <a:spcBef>
                <a:spcPts val="0"/>
              </a:spcBef>
              <a:buFont typeface="Arial" panose="020B0604020202020204" pitchFamily="34" charset="0"/>
              <a:buChar char="•"/>
              <a:tabLst>
                <a:tab pos="457200" algn="l"/>
              </a:tabLst>
            </a:pPr>
            <a:r>
              <a:rPr lang="it-IT" sz="1800" b="1" dirty="0">
                <a:solidFill>
                  <a:srgbClr val="0070C0"/>
                </a:solidFill>
                <a:effectLst/>
                <a:latin typeface="Arial Nova" panose="020B0504020202020204" pitchFamily="34" charset="0"/>
                <a:ea typeface="Times New Roman" panose="02020603050405020304" pitchFamily="18" charset="0"/>
                <a:cs typeface="Times New Roman" panose="02020603050405020304" pitchFamily="18" charset="0"/>
              </a:rPr>
              <a:t> opera, </a:t>
            </a:r>
          </a:p>
          <a:p>
            <a:pPr algn="just">
              <a:spcBef>
                <a:spcPts val="0"/>
              </a:spcBef>
              <a:buFont typeface="Arial" panose="020B0604020202020204" pitchFamily="34" charset="0"/>
              <a:buChar char="•"/>
              <a:tabLst>
                <a:tab pos="457200" algn="l"/>
              </a:tabLst>
            </a:pPr>
            <a:r>
              <a:rPr lang="it-IT" sz="1800" b="1" dirty="0">
                <a:solidFill>
                  <a:srgbClr val="0070C0"/>
                </a:solidFill>
                <a:effectLst/>
                <a:latin typeface="Arial Nova" panose="020B0504020202020204" pitchFamily="34" charset="0"/>
                <a:ea typeface="Times New Roman" panose="02020603050405020304" pitchFamily="18" charset="0"/>
                <a:cs typeface="Times New Roman" panose="02020603050405020304" pitchFamily="18" charset="0"/>
              </a:rPr>
              <a:t> rete, </a:t>
            </a:r>
          </a:p>
          <a:p>
            <a:pPr algn="just">
              <a:spcBef>
                <a:spcPts val="0"/>
              </a:spcBef>
              <a:buFont typeface="Arial" panose="020B0604020202020204" pitchFamily="34" charset="0"/>
              <a:buChar char="•"/>
              <a:tabLst>
                <a:tab pos="457200" algn="l"/>
              </a:tabLst>
            </a:pPr>
            <a:r>
              <a:rPr lang="it-IT" sz="1800" b="1" dirty="0">
                <a:solidFill>
                  <a:srgbClr val="0070C0"/>
                </a:solidFill>
                <a:effectLst/>
                <a:latin typeface="Arial Nova" panose="020B0504020202020204" pitchFamily="34" charset="0"/>
                <a:ea typeface="Times New Roman" panose="02020603050405020304" pitchFamily="18" charset="0"/>
                <a:cs typeface="Times New Roman" panose="02020603050405020304" pitchFamily="18" charset="0"/>
              </a:rPr>
              <a:t> somministrazione, </a:t>
            </a:r>
          </a:p>
          <a:p>
            <a:pPr algn="just">
              <a:spcBef>
                <a:spcPts val="0"/>
              </a:spcBef>
              <a:buFont typeface="Arial" panose="020B0604020202020204" pitchFamily="34" charset="0"/>
              <a:buChar char="•"/>
              <a:tabLst>
                <a:tab pos="457200" algn="l"/>
              </a:tabLst>
            </a:pPr>
            <a:r>
              <a:rPr lang="it-IT" sz="1800" b="1" dirty="0">
                <a:solidFill>
                  <a:srgbClr val="0070C0"/>
                </a:solidFill>
                <a:effectLst/>
                <a:latin typeface="Arial Nova" panose="020B0504020202020204" pitchFamily="34" charset="0"/>
                <a:ea typeface="Times New Roman" panose="02020603050405020304" pitchFamily="18" charset="0"/>
                <a:cs typeface="Times New Roman" panose="02020603050405020304" pitchFamily="18" charset="0"/>
              </a:rPr>
              <a:t> società di persone e </a:t>
            </a:r>
          </a:p>
          <a:p>
            <a:pPr algn="just">
              <a:spcBef>
                <a:spcPts val="0"/>
              </a:spcBef>
              <a:buFont typeface="Arial" panose="020B0604020202020204" pitchFamily="34" charset="0"/>
              <a:buChar char="•"/>
              <a:tabLst>
                <a:tab pos="457200" algn="l"/>
              </a:tabLst>
            </a:pPr>
            <a:r>
              <a:rPr lang="it-IT" sz="1800" b="1" dirty="0">
                <a:solidFill>
                  <a:srgbClr val="0070C0"/>
                </a:solidFill>
                <a:effectLst/>
                <a:latin typeface="Arial Nova" panose="020B0504020202020204" pitchFamily="34" charset="0"/>
                <a:ea typeface="Times New Roman" panose="02020603050405020304" pitchFamily="18" charset="0"/>
                <a:cs typeface="Times New Roman" panose="02020603050405020304" pitchFamily="18" charset="0"/>
              </a:rPr>
              <a:t> subfornitura</a:t>
            </a:r>
            <a:endParaRPr lang="it-IT" sz="1800" dirty="0">
              <a:effectLst/>
              <a:latin typeface="Arial Nova" panose="020B0504020202020204" pitchFamily="34" charset="0"/>
              <a:ea typeface="Times New Roman" panose="02020603050405020304" pitchFamily="18" charset="0"/>
              <a:cs typeface="Times New Roman" panose="02020603050405020304" pitchFamily="18" charset="0"/>
            </a:endParaRPr>
          </a:p>
          <a:p>
            <a:pPr marL="0" lvl="0" indent="0" algn="just">
              <a:spcBef>
                <a:spcPts val="0"/>
              </a:spcBef>
              <a:buNone/>
              <a:tabLst>
                <a:tab pos="457200" algn="l"/>
              </a:tabLst>
            </a:pPr>
            <a:r>
              <a:rPr lang="it-IT" sz="1800" dirty="0">
                <a:effectLst/>
                <a:latin typeface="Arial Nova" panose="020B0504020202020204" pitchFamily="34" charset="0"/>
                <a:ea typeface="Times New Roman" panose="02020603050405020304" pitchFamily="18" charset="0"/>
                <a:cs typeface="Times New Roman" panose="02020603050405020304" pitchFamily="18" charset="0"/>
              </a:rPr>
              <a:t>è tenuto preliminarmente a esperire il procedimento di mediazione ai sensi del presente capo.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2000" dirty="0"/>
          </a:p>
        </p:txBody>
      </p:sp>
      <p:sp>
        <p:nvSpPr>
          <p:cNvPr id="4" name="Freccia a destra 3">
            <a:extLst>
              <a:ext uri="{FF2B5EF4-FFF2-40B4-BE49-F238E27FC236}">
                <a16:creationId xmlns:a16="http://schemas.microsoft.com/office/drawing/2014/main" id="{F809B6D4-3351-12E7-8CA2-8A4526BB78E6}"/>
              </a:ext>
            </a:extLst>
          </p:cNvPr>
          <p:cNvSpPr/>
          <p:nvPr/>
        </p:nvSpPr>
        <p:spPr>
          <a:xfrm>
            <a:off x="9247342" y="2835471"/>
            <a:ext cx="1155442" cy="484632"/>
          </a:xfrm>
          <a:prstGeom prst="rightArrow">
            <a:avLst/>
          </a:prstGeom>
          <a:solidFill>
            <a:srgbClr val="DE7C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217671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98050B-F7D6-04D0-9B6C-F9F786907D80}"/>
              </a:ext>
            </a:extLst>
          </p:cNvPr>
          <p:cNvSpPr>
            <a:spLocks noGrp="1"/>
          </p:cNvSpPr>
          <p:nvPr>
            <p:ph type="title"/>
          </p:nvPr>
        </p:nvSpPr>
        <p:spPr>
          <a:xfrm>
            <a:off x="1024128" y="585215"/>
            <a:ext cx="10162428" cy="1914794"/>
          </a:xfrm>
          <a:solidFill>
            <a:srgbClr val="FFCCFF"/>
          </a:solidFill>
        </p:spPr>
        <p:txBody>
          <a:bodyPr>
            <a:normAutofit/>
          </a:bodyPr>
          <a:lstStyle/>
          <a:p>
            <a:r>
              <a:rPr lang="it-IT" sz="1400" dirty="0">
                <a:latin typeface="Arial Nova" panose="020B0504020202020204" pitchFamily="34" charset="0"/>
              </a:rPr>
              <a:t>Il </a:t>
            </a:r>
            <a:r>
              <a:rPr lang="it-IT" sz="1400" b="1" dirty="0">
                <a:latin typeface="Arial Nova" panose="020B0504020202020204" pitchFamily="34" charset="0"/>
              </a:rPr>
              <a:t>comma 1 </a:t>
            </a:r>
            <a:r>
              <a:rPr lang="it-IT" sz="1400" dirty="0">
                <a:latin typeface="Arial Nova" panose="020B0504020202020204" pitchFamily="34" charset="0"/>
              </a:rPr>
              <a:t>individua le controversie in relazione alle quali si richiede alle parti di esperire il tentativo di mediazione, a condizione di procedibilità della domanda giudiziale. Oltre alle categorie già previste, sono aggiunte le controversie in materia di </a:t>
            </a:r>
            <a:r>
              <a:rPr lang="it-IT" sz="1400" b="1" dirty="0">
                <a:latin typeface="Arial Nova" panose="020B0504020202020204" pitchFamily="34" charset="0"/>
              </a:rPr>
              <a:t>contratti di associazione in partecipazione, consorzio, </a:t>
            </a:r>
            <a:r>
              <a:rPr lang="it-IT" sz="1400" b="1" i="1" dirty="0">
                <a:latin typeface="Arial Nova" panose="020B0504020202020204" pitchFamily="34" charset="0"/>
              </a:rPr>
              <a:t>franchising</a:t>
            </a:r>
            <a:r>
              <a:rPr lang="it-IT" sz="1400" b="1" dirty="0">
                <a:latin typeface="Arial Nova" panose="020B0504020202020204" pitchFamily="34" charset="0"/>
              </a:rPr>
              <a:t>, opera, rete, somministrazione, società di persone e subfornitura.</a:t>
            </a:r>
            <a:br>
              <a:rPr lang="it-IT" sz="1400" b="1" dirty="0">
                <a:latin typeface="Arial Nova" panose="020B0504020202020204" pitchFamily="34" charset="0"/>
              </a:rPr>
            </a:br>
            <a:br>
              <a:rPr lang="it-IT" sz="1400" b="1" dirty="0">
                <a:latin typeface="Arial Nova" panose="020B0504020202020204" pitchFamily="34" charset="0"/>
              </a:rPr>
            </a:br>
            <a:r>
              <a:rPr lang="it-IT" sz="1400" b="1" dirty="0">
                <a:latin typeface="Arial Nova" panose="020B0504020202020204" pitchFamily="34" charset="0"/>
              </a:rPr>
              <a:t>perché queste nuove materie </a:t>
            </a:r>
            <a:r>
              <a:rPr lang="it-IT" sz="1400" b="1">
                <a:latin typeface="Arial Nova" panose="020B0504020202020204" pitchFamily="34" charset="0"/>
              </a:rPr>
              <a:t>?</a:t>
            </a:r>
            <a:r>
              <a:rPr lang="it-IT" sz="1400">
                <a:latin typeface="Arial Nova" panose="020B0504020202020204" pitchFamily="34" charset="0"/>
              </a:rPr>
              <a:t> </a:t>
            </a:r>
            <a:br>
              <a:rPr lang="it-IT" sz="1400">
                <a:latin typeface="Arial Nova" panose="020B0504020202020204" pitchFamily="34" charset="0"/>
              </a:rPr>
            </a:br>
            <a:r>
              <a:rPr lang="it-IT" sz="1400">
                <a:latin typeface="Arial Nova" panose="020B0504020202020204" pitchFamily="34" charset="0"/>
              </a:rPr>
              <a:t>L’individuazione </a:t>
            </a:r>
            <a:r>
              <a:rPr lang="it-IT" sz="1400" dirty="0">
                <a:latin typeface="Arial Nova" panose="020B0504020202020204" pitchFamily="34" charset="0"/>
              </a:rPr>
              <a:t>delle nuove materie è determinata dalla valutazione della natura del rapporto controverso, dalle risultanze statistiche e dall’utilità della gestione del conflitto guidata da un mediatore professionista</a:t>
            </a:r>
            <a:endParaRPr lang="it-IT" sz="1400" b="1" dirty="0">
              <a:latin typeface="Arial Nova" panose="020B0504020202020204" pitchFamily="34" charset="0"/>
            </a:endParaRPr>
          </a:p>
        </p:txBody>
      </p:sp>
      <p:graphicFrame>
        <p:nvGraphicFramePr>
          <p:cNvPr id="5" name="Segnaposto contenuto 2">
            <a:extLst>
              <a:ext uri="{FF2B5EF4-FFF2-40B4-BE49-F238E27FC236}">
                <a16:creationId xmlns:a16="http://schemas.microsoft.com/office/drawing/2014/main" id="{1739202F-8DD9-1F4B-2E72-8BDCC7015182}"/>
              </a:ext>
            </a:extLst>
          </p:cNvPr>
          <p:cNvGraphicFramePr>
            <a:graphicFrameLocks noGrp="1"/>
          </p:cNvGraphicFramePr>
          <p:nvPr>
            <p:ph idx="1"/>
            <p:extLst>
              <p:ext uri="{D42A27DB-BD31-4B8C-83A1-F6EECF244321}">
                <p14:modId xmlns:p14="http://schemas.microsoft.com/office/powerpoint/2010/main" val="925412991"/>
              </p:ext>
            </p:extLst>
          </p:nvPr>
        </p:nvGraphicFramePr>
        <p:xfrm>
          <a:off x="988502" y="2402732"/>
          <a:ext cx="10245555" cy="36919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47950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B74200-5094-5263-E8D7-A70AA9D810BA}"/>
              </a:ext>
            </a:extLst>
          </p:cNvPr>
          <p:cNvSpPr>
            <a:spLocks noGrp="1"/>
          </p:cNvSpPr>
          <p:nvPr>
            <p:ph type="title"/>
          </p:nvPr>
        </p:nvSpPr>
        <p:spPr>
          <a:xfrm>
            <a:off x="1024127" y="585216"/>
            <a:ext cx="10328051" cy="1097669"/>
          </a:xfrm>
          <a:solidFill>
            <a:srgbClr val="DE7CC4"/>
          </a:solidFill>
        </p:spPr>
        <p:txBody>
          <a:bodyPr>
            <a:normAutofit/>
          </a:bodyPr>
          <a:lstStyle/>
          <a:p>
            <a:r>
              <a:rPr lang="it-IT" sz="2400" b="1" dirty="0">
                <a:latin typeface="Arial Nova" panose="020B0504020202020204" pitchFamily="34" charset="0"/>
              </a:rPr>
              <a:t>Art. 5, </a:t>
            </a:r>
            <a:r>
              <a:rPr lang="it-IT" sz="2000" b="1" dirty="0">
                <a:latin typeface="Arial Nova" panose="020B0504020202020204" pitchFamily="34" charset="0"/>
              </a:rPr>
              <a:t>comma 2 </a:t>
            </a:r>
            <a:br>
              <a:rPr lang="it-IT" sz="2000" b="1" dirty="0">
                <a:latin typeface="Arial Nova" panose="020B0504020202020204" pitchFamily="34" charset="0"/>
              </a:rPr>
            </a:br>
            <a:br>
              <a:rPr lang="it-IT" sz="2000" b="1" dirty="0">
                <a:latin typeface="Arial Nova" panose="020B0504020202020204" pitchFamily="34" charset="0"/>
              </a:rPr>
            </a:br>
            <a:r>
              <a:rPr lang="it-IT" sz="2000" b="1" dirty="0">
                <a:latin typeface="Arial Nova" panose="020B0504020202020204" pitchFamily="34" charset="0"/>
              </a:rPr>
              <a:t>l’eccezione di improcedibilità</a:t>
            </a:r>
          </a:p>
        </p:txBody>
      </p:sp>
      <p:sp>
        <p:nvSpPr>
          <p:cNvPr id="3" name="Segnaposto contenuto 2">
            <a:extLst>
              <a:ext uri="{FF2B5EF4-FFF2-40B4-BE49-F238E27FC236}">
                <a16:creationId xmlns:a16="http://schemas.microsoft.com/office/drawing/2014/main" id="{54384321-62B0-4845-5F6D-472AB94E1F9A}"/>
              </a:ext>
            </a:extLst>
          </p:cNvPr>
          <p:cNvSpPr>
            <a:spLocks noGrp="1"/>
          </p:cNvSpPr>
          <p:nvPr>
            <p:ph sz="half" idx="1"/>
          </p:nvPr>
        </p:nvSpPr>
        <p:spPr>
          <a:xfrm>
            <a:off x="1024128" y="2054871"/>
            <a:ext cx="5814417" cy="4217913"/>
          </a:xfrm>
        </p:spPr>
        <p:txBody>
          <a:bodyPr>
            <a:normAutofit/>
          </a:bodyPr>
          <a:lstStyle/>
          <a:p>
            <a:pPr marL="0" indent="0" algn="just">
              <a:buNone/>
            </a:pPr>
            <a:r>
              <a:rPr lang="it-IT" sz="1800" dirty="0">
                <a:solidFill>
                  <a:srgbClr val="000000"/>
                </a:solidFill>
                <a:effectLst/>
                <a:latin typeface="Arial Nova" panose="020B0504020202020204" pitchFamily="34" charset="0"/>
                <a:ea typeface="Times New Roman" panose="02020603050405020304" pitchFamily="18" charset="0"/>
                <a:cs typeface="Times New Roman" panose="02020603050405020304" pitchFamily="18" charset="0"/>
              </a:rPr>
              <a:t>Nelle controversie di cui al comma 1 l’esperimento del procedimento di mediazione </a:t>
            </a:r>
            <a:r>
              <a:rPr lang="it-IT" sz="1800" b="1" dirty="0">
                <a:solidFill>
                  <a:srgbClr val="000000"/>
                </a:solidFill>
                <a:effectLst/>
                <a:latin typeface="Arial Nova" panose="020B0504020202020204" pitchFamily="34" charset="0"/>
                <a:ea typeface="Times New Roman" panose="02020603050405020304" pitchFamily="18" charset="0"/>
                <a:cs typeface="Times New Roman" panose="02020603050405020304" pitchFamily="18" charset="0"/>
              </a:rPr>
              <a:t>è condizione di procedibilità </a:t>
            </a:r>
            <a:r>
              <a:rPr lang="it-IT" sz="1800" dirty="0">
                <a:solidFill>
                  <a:srgbClr val="000000"/>
                </a:solidFill>
                <a:effectLst/>
                <a:latin typeface="Arial Nova" panose="020B0504020202020204" pitchFamily="34" charset="0"/>
                <a:ea typeface="Times New Roman" panose="02020603050405020304" pitchFamily="18" charset="0"/>
                <a:cs typeface="Times New Roman" panose="02020603050405020304" pitchFamily="18" charset="0"/>
              </a:rPr>
              <a:t>della domanda giudiziale. </a:t>
            </a:r>
          </a:p>
          <a:p>
            <a:pPr marL="0" indent="0" algn="just">
              <a:buNone/>
            </a:pPr>
            <a:r>
              <a:rPr lang="it-IT" sz="1800" dirty="0">
                <a:solidFill>
                  <a:srgbClr val="000000"/>
                </a:solidFill>
                <a:effectLst/>
                <a:latin typeface="Arial Nova" panose="020B0504020202020204" pitchFamily="34" charset="0"/>
                <a:ea typeface="Times New Roman" panose="02020603050405020304" pitchFamily="18" charset="0"/>
                <a:cs typeface="Times New Roman" panose="02020603050405020304" pitchFamily="18" charset="0"/>
              </a:rPr>
              <a:t>L’improcedibilità è eccepita dal convenuto, a pena di decadenza, o rilevata d’ufficio dal giudice, </a:t>
            </a:r>
            <a:r>
              <a:rPr lang="it-IT" sz="1800" b="1" dirty="0">
                <a:solidFill>
                  <a:srgbClr val="000000"/>
                </a:solidFill>
                <a:effectLst/>
                <a:latin typeface="Arial Nova" panose="020B0504020202020204" pitchFamily="34" charset="0"/>
                <a:ea typeface="Times New Roman" panose="02020603050405020304" pitchFamily="18" charset="0"/>
                <a:cs typeface="Times New Roman" panose="02020603050405020304" pitchFamily="18" charset="0"/>
              </a:rPr>
              <a:t>non oltre la prima udienza. </a:t>
            </a:r>
          </a:p>
          <a:p>
            <a:pPr marL="0" indent="0" algn="just">
              <a:buNone/>
            </a:pPr>
            <a:r>
              <a:rPr lang="it-IT" sz="1800" dirty="0">
                <a:solidFill>
                  <a:srgbClr val="000000"/>
                </a:solidFill>
                <a:effectLst/>
                <a:latin typeface="Arial Nova" panose="020B0504020202020204" pitchFamily="34" charset="0"/>
                <a:ea typeface="Times New Roman" panose="02020603050405020304" pitchFamily="18" charset="0"/>
                <a:cs typeface="Times New Roman" panose="02020603050405020304" pitchFamily="18" charset="0"/>
              </a:rPr>
              <a:t>Il giudice, quando rileva che la mediazione non è stata esperita o è già iniziata, ma non si è conclusa, fissa la successiva udienza dopo la scadenza del termine di cui all’articolo 6. </a:t>
            </a:r>
          </a:p>
          <a:p>
            <a:pPr marL="0" indent="0" algn="just">
              <a:buNone/>
            </a:pPr>
            <a:r>
              <a:rPr lang="it-IT" sz="1800" dirty="0">
                <a:solidFill>
                  <a:srgbClr val="000000"/>
                </a:solidFill>
                <a:effectLst/>
                <a:latin typeface="Arial Nova" panose="020B0504020202020204" pitchFamily="34" charset="0"/>
                <a:ea typeface="Times New Roman" panose="02020603050405020304" pitchFamily="18" charset="0"/>
                <a:cs typeface="Times New Roman" panose="02020603050405020304" pitchFamily="18" charset="0"/>
              </a:rPr>
              <a:t>A tale udienza, il giudice accerta se la condizione di procedibilità è stata soddisfatta e, in mancanza, dichiara l’improcedibilità della domanda giudiziale</a:t>
            </a:r>
            <a:endParaRPr lang="it-IT" sz="1800" dirty="0">
              <a:latin typeface="Arial Nova" panose="020B0504020202020204" pitchFamily="34" charset="0"/>
            </a:endParaRPr>
          </a:p>
        </p:txBody>
      </p:sp>
      <p:sp>
        <p:nvSpPr>
          <p:cNvPr id="4" name="Segnaposto contenuto 3">
            <a:extLst>
              <a:ext uri="{FF2B5EF4-FFF2-40B4-BE49-F238E27FC236}">
                <a16:creationId xmlns:a16="http://schemas.microsoft.com/office/drawing/2014/main" id="{FA193BAC-E513-5194-1A93-CC9A9EF673AC}"/>
              </a:ext>
            </a:extLst>
          </p:cNvPr>
          <p:cNvSpPr>
            <a:spLocks noGrp="1"/>
          </p:cNvSpPr>
          <p:nvPr>
            <p:ph sz="half" idx="2"/>
          </p:nvPr>
        </p:nvSpPr>
        <p:spPr>
          <a:xfrm>
            <a:off x="7052552" y="1857983"/>
            <a:ext cx="4387176" cy="4581728"/>
          </a:xfrm>
          <a:solidFill>
            <a:schemeClr val="bg1">
              <a:lumMod val="85000"/>
            </a:schemeClr>
          </a:solidFill>
        </p:spPr>
        <p:txBody>
          <a:bodyPr>
            <a:normAutofit/>
          </a:bodyPr>
          <a:lstStyle/>
          <a:p>
            <a:pPr>
              <a:spcAft>
                <a:spcPts val="600"/>
              </a:spcAft>
              <a:buClr>
                <a:srgbClr val="7030A0"/>
              </a:buClr>
              <a:buFont typeface="Wingdings" panose="05000000000000000000" pitchFamily="2" charset="2"/>
              <a:buChar char="§"/>
            </a:pPr>
            <a:r>
              <a:rPr lang="it-IT" sz="1700" kern="150" dirty="0">
                <a:solidFill>
                  <a:srgbClr val="000000"/>
                </a:solidFill>
                <a:latin typeface="Arial Nova" panose="020B0504020202020204" pitchFamily="34" charset="0"/>
                <a:ea typeface="SimSun" panose="02010600030101010101" pitchFamily="2" charset="-122"/>
                <a:cs typeface="Arial" panose="020B0604020202020204" pitchFamily="34" charset="0"/>
              </a:rPr>
              <a:t> </a:t>
            </a:r>
            <a:r>
              <a:rPr lang="it-IT" sz="1700" kern="150" dirty="0">
                <a:solidFill>
                  <a:srgbClr val="000000"/>
                </a:solidFill>
                <a:effectLst/>
                <a:latin typeface="Arial Nova" panose="020B0504020202020204" pitchFamily="34" charset="0"/>
                <a:ea typeface="SimSun" panose="02010600030101010101" pitchFamily="2" charset="-122"/>
                <a:cs typeface="Arial" panose="020B0604020202020204" pitchFamily="34" charset="0"/>
              </a:rPr>
              <a:t>resta l'eccezione in senso lato ma con un termine di decadenza stretto (prima udienza del giudizio di primo grado)</a:t>
            </a:r>
            <a:endParaRPr lang="it-IT" sz="1700" kern="150" dirty="0">
              <a:effectLst/>
              <a:latin typeface="Arial Nova" panose="020B0504020202020204" pitchFamily="34" charset="0"/>
              <a:ea typeface="SimSun" panose="02010600030101010101" pitchFamily="2" charset="-122"/>
              <a:cs typeface="Arial" panose="020B0604020202020204" pitchFamily="34" charset="0"/>
            </a:endParaRPr>
          </a:p>
          <a:p>
            <a:pPr lvl="0">
              <a:spcAft>
                <a:spcPts val="600"/>
              </a:spcAft>
              <a:buClr>
                <a:srgbClr val="7030A0"/>
              </a:buClr>
              <a:buFont typeface="Wingdings" panose="05000000000000000000" pitchFamily="2" charset="2"/>
              <a:buChar char="§"/>
            </a:pPr>
            <a:r>
              <a:rPr lang="it-IT" sz="1700" kern="150" dirty="0">
                <a:solidFill>
                  <a:srgbClr val="000000"/>
                </a:solidFill>
                <a:effectLst/>
                <a:latin typeface="Arial Nova" panose="020B0504020202020204" pitchFamily="34" charset="0"/>
                <a:ea typeface="OpenSymbol"/>
                <a:cs typeface="Arial" panose="020B0604020202020204" pitchFamily="34" charset="0"/>
              </a:rPr>
              <a:t>nel rito ordinario rientra nelle verifiche preliminari di cui all'art. 171 </a:t>
            </a:r>
            <a:r>
              <a:rPr lang="it-IT" sz="1700" i="1" kern="150" dirty="0">
                <a:solidFill>
                  <a:srgbClr val="000000"/>
                </a:solidFill>
                <a:effectLst/>
                <a:latin typeface="Arial Nova" panose="020B0504020202020204" pitchFamily="34" charset="0"/>
                <a:ea typeface="OpenSymbol"/>
                <a:cs typeface="Arial" panose="020B0604020202020204" pitchFamily="34" charset="0"/>
              </a:rPr>
              <a:t>bis</a:t>
            </a:r>
            <a:r>
              <a:rPr lang="it-IT" sz="1700" kern="150" dirty="0">
                <a:solidFill>
                  <a:srgbClr val="000000"/>
                </a:solidFill>
                <a:effectLst/>
                <a:latin typeface="Arial Nova" panose="020B0504020202020204" pitchFamily="34" charset="0"/>
                <a:ea typeface="OpenSymbol"/>
                <a:cs typeface="Arial" panose="020B0604020202020204" pitchFamily="34" charset="0"/>
              </a:rPr>
              <a:t> cpc «</a:t>
            </a:r>
            <a:r>
              <a:rPr lang="it-IT" sz="1700" b="1" kern="150" dirty="0">
                <a:solidFill>
                  <a:srgbClr val="000000"/>
                </a:solidFill>
                <a:effectLst/>
                <a:latin typeface="Arial Nova" panose="020B0504020202020204" pitchFamily="34" charset="0"/>
                <a:ea typeface="OpenSymbol"/>
                <a:cs typeface="Arial" panose="020B0604020202020204" pitchFamily="34" charset="0"/>
              </a:rPr>
              <a:t>indica alle parti le questioni rilevabili d’ufficio …anche con riguardo alle condizioni di procedibilità della domanda» </a:t>
            </a:r>
            <a:endParaRPr lang="it-IT" sz="1700" b="1" kern="150" dirty="0">
              <a:solidFill>
                <a:srgbClr val="000000"/>
              </a:solidFill>
              <a:latin typeface="Arial Nova" panose="020B0504020202020204" pitchFamily="34" charset="0"/>
              <a:ea typeface="OpenSymbol"/>
              <a:cs typeface="Arial" panose="020B0604020202020204" pitchFamily="34" charset="0"/>
            </a:endParaRPr>
          </a:p>
          <a:p>
            <a:pPr lvl="0">
              <a:spcAft>
                <a:spcPts val="600"/>
              </a:spcAft>
              <a:buClr>
                <a:srgbClr val="7030A0"/>
              </a:buClr>
              <a:buFont typeface="Wingdings" panose="05000000000000000000" pitchFamily="2" charset="2"/>
              <a:buChar char="§"/>
            </a:pPr>
            <a:r>
              <a:rPr lang="it-IT" sz="1700" kern="150" dirty="0">
                <a:solidFill>
                  <a:srgbClr val="000000"/>
                </a:solidFill>
                <a:latin typeface="Arial Nova" panose="020B0504020202020204" pitchFamily="34" charset="0"/>
                <a:ea typeface="OpenSymbol"/>
                <a:cs typeface="Arial" panose="020B0604020202020204" pitchFamily="34" charset="0"/>
              </a:rPr>
              <a:t>nuovo requisito formale di cui all’art. 163-</a:t>
            </a:r>
            <a:r>
              <a:rPr lang="it-IT" sz="1700" kern="150" dirty="0">
                <a:solidFill>
                  <a:srgbClr val="000000"/>
                </a:solidFill>
                <a:effectLst/>
                <a:latin typeface="Arial Nova" panose="020B0504020202020204" pitchFamily="34" charset="0"/>
                <a:ea typeface="OpenSymbol"/>
                <a:cs typeface="Arial" panose="020B0604020202020204" pitchFamily="34" charset="0"/>
              </a:rPr>
              <a:t>3 bis cpc ( e 281-undecies) indicazione dell’assolvimento degli </a:t>
            </a:r>
            <a:r>
              <a:rPr lang="it-IT" sz="1700" kern="150" dirty="0">
                <a:solidFill>
                  <a:srgbClr val="000000"/>
                </a:solidFill>
                <a:latin typeface="Arial Nova" panose="020B0504020202020204" pitchFamily="34" charset="0"/>
                <a:ea typeface="OpenSymbol"/>
                <a:cs typeface="Arial" panose="020B0604020202020204" pitchFamily="34" charset="0"/>
              </a:rPr>
              <a:t>oneri previsti </a:t>
            </a:r>
            <a:r>
              <a:rPr lang="it-IT" sz="1700" kern="150" dirty="0">
                <a:solidFill>
                  <a:srgbClr val="000000"/>
                </a:solidFill>
                <a:effectLst/>
                <a:latin typeface="Arial Nova" panose="020B0504020202020204" pitchFamily="34" charset="0"/>
                <a:ea typeface="OpenSymbol"/>
                <a:cs typeface="Arial" panose="020B0604020202020204" pitchFamily="34" charset="0"/>
              </a:rPr>
              <a:t>per il superamento della </a:t>
            </a:r>
            <a:r>
              <a:rPr lang="it-IT" sz="1700" kern="150" dirty="0" err="1">
                <a:solidFill>
                  <a:srgbClr val="000000"/>
                </a:solidFill>
                <a:effectLst/>
                <a:latin typeface="Arial Nova" panose="020B0504020202020204" pitchFamily="34" charset="0"/>
                <a:ea typeface="OpenSymbol"/>
                <a:cs typeface="Arial" panose="020B0604020202020204" pitchFamily="34" charset="0"/>
              </a:rPr>
              <a:t>c.d.p</a:t>
            </a:r>
            <a:r>
              <a:rPr lang="it-IT" sz="1700" kern="150" dirty="0">
                <a:solidFill>
                  <a:srgbClr val="000000"/>
                </a:solidFill>
                <a:effectLst/>
                <a:latin typeface="Arial Nova" panose="020B0504020202020204" pitchFamily="34" charset="0"/>
                <a:ea typeface="OpenSymbol"/>
                <a:cs typeface="Arial" panose="020B0604020202020204" pitchFamily="34" charset="0"/>
              </a:rPr>
              <a:t>.</a:t>
            </a:r>
            <a:endParaRPr lang="it-IT" sz="1700" kern="150" dirty="0">
              <a:effectLst/>
              <a:latin typeface="Arial Nova" panose="020B0504020202020204" pitchFamily="34" charset="0"/>
              <a:ea typeface="OpenSymbol"/>
              <a:cs typeface="OpenSymbol"/>
            </a:endParaRPr>
          </a:p>
          <a:p>
            <a:pPr lvl="0">
              <a:spcAft>
                <a:spcPts val="600"/>
              </a:spcAft>
              <a:buClr>
                <a:srgbClr val="7030A0"/>
              </a:buClr>
              <a:buFont typeface="Wingdings" panose="05000000000000000000" pitchFamily="2" charset="2"/>
              <a:buChar char="§"/>
            </a:pPr>
            <a:r>
              <a:rPr lang="it-IT" sz="1700" kern="150" dirty="0">
                <a:solidFill>
                  <a:srgbClr val="000000"/>
                </a:solidFill>
                <a:effectLst/>
                <a:latin typeface="Arial Nova" panose="020B0504020202020204" pitchFamily="34" charset="0"/>
                <a:ea typeface="OpenSymbol"/>
                <a:cs typeface="Arial" panose="020B0604020202020204" pitchFamily="34" charset="0"/>
              </a:rPr>
              <a:t>nel procedimento di opposizione a decreto ingiuntivo è prevista la verifica alla prima udienza (vedi art. 5 bis)</a:t>
            </a:r>
            <a:endParaRPr lang="it-IT" sz="1700" kern="150" dirty="0">
              <a:effectLst/>
              <a:latin typeface="Arial Nova" panose="020B0504020202020204" pitchFamily="34" charset="0"/>
              <a:ea typeface="OpenSymbol"/>
              <a:cs typeface="OpenSymbol"/>
            </a:endParaRPr>
          </a:p>
          <a:p>
            <a:endParaRPr lang="it-IT" dirty="0"/>
          </a:p>
        </p:txBody>
      </p:sp>
    </p:spTree>
    <p:extLst>
      <p:ext uri="{BB962C8B-B14F-4D97-AF65-F5344CB8AC3E}">
        <p14:creationId xmlns:p14="http://schemas.microsoft.com/office/powerpoint/2010/main" val="3907989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439B49A4-8E6E-7C75-0000-A912200A18A1}"/>
              </a:ext>
            </a:extLst>
          </p:cNvPr>
          <p:cNvSpPr txBox="1"/>
          <p:nvPr/>
        </p:nvSpPr>
        <p:spPr>
          <a:xfrm>
            <a:off x="145915" y="1"/>
            <a:ext cx="12046085" cy="9956572"/>
          </a:xfrm>
          <a:prstGeom prst="rect">
            <a:avLst/>
          </a:prstGeom>
          <a:solidFill>
            <a:srgbClr val="CBD1FB"/>
          </a:solidFill>
        </p:spPr>
        <p:txBody>
          <a:bodyPr wrap="square">
            <a:spAutoFit/>
          </a:bodyPr>
          <a:lstStyle/>
          <a:p>
            <a:pPr>
              <a:spcAft>
                <a:spcPts val="600"/>
              </a:spcAft>
            </a:pPr>
            <a:r>
              <a:rPr lang="it-IT" sz="1800" b="1" kern="150" dirty="0">
                <a:solidFill>
                  <a:srgbClr val="000000"/>
                </a:solidFill>
                <a:effectLst/>
                <a:latin typeface="Calibri" panose="020F0502020204030204" pitchFamily="34" charset="0"/>
                <a:ea typeface="SimSun" panose="02010600030101010101" pitchFamily="2" charset="-122"/>
                <a:cs typeface="Arial" panose="020B0604020202020204" pitchFamily="34" charset="0"/>
              </a:rPr>
              <a:t>LE PROBLEMATICHE INTERPRETATIVE SULLA CONDIZIONE DI PROCEDIBILITÀ EX LEGE</a:t>
            </a:r>
            <a:endParaRPr lang="it-IT" sz="1600" kern="150" dirty="0">
              <a:effectLst/>
              <a:latin typeface="Times New Roman" panose="02020603050405020304" pitchFamily="18" charset="0"/>
              <a:ea typeface="SimSun" panose="02010600030101010101" pitchFamily="2" charset="-122"/>
              <a:cs typeface="Arial" panose="020B0604020202020204" pitchFamily="34" charset="0"/>
            </a:endParaRPr>
          </a:p>
          <a:p>
            <a:r>
              <a:rPr lang="it-IT" kern="150" dirty="0">
                <a:latin typeface="Calibri" panose="020F0502020204030204" pitchFamily="34" charset="0"/>
                <a:ea typeface="SimSun" panose="02010600030101010101" pitchFamily="2" charset="-122"/>
                <a:cs typeface="Arial" panose="020B0604020202020204" pitchFamily="34" charset="0"/>
              </a:rPr>
              <a:t>				</a:t>
            </a:r>
          </a:p>
          <a:p>
            <a:r>
              <a:rPr lang="it-IT" kern="150" dirty="0">
                <a:latin typeface="Calibri" panose="020F0502020204030204" pitchFamily="34" charset="0"/>
                <a:ea typeface="SimSun" panose="02010600030101010101" pitchFamily="2" charset="-122"/>
                <a:cs typeface="Arial" panose="020B0604020202020204" pitchFamily="34" charset="0"/>
              </a:rPr>
              <a:t>				L’eccezione va formulata entro la prima udienza del giudizio di primo grado </a:t>
            </a:r>
          </a:p>
          <a:p>
            <a:r>
              <a:rPr lang="it-IT" sz="1800" b="1" kern="150" dirty="0">
                <a:effectLst/>
                <a:latin typeface="Calibri" panose="020F0502020204030204" pitchFamily="34" charset="0"/>
                <a:ea typeface="SimSun" panose="02010600030101010101" pitchFamily="2" charset="-122"/>
                <a:cs typeface="Arial" panose="020B0604020202020204" pitchFamily="34" charset="0"/>
              </a:rPr>
              <a:t>			</a:t>
            </a:r>
          </a:p>
          <a:p>
            <a:r>
              <a:rPr lang="it-IT" sz="1800" b="1" kern="150" dirty="0">
                <a:effectLst/>
                <a:latin typeface="Calibri" panose="020F0502020204030204" pitchFamily="34" charset="0"/>
                <a:ea typeface="SimSun" panose="02010600030101010101" pitchFamily="2" charset="-122"/>
                <a:cs typeface="Arial" panose="020B0604020202020204" pitchFamily="34" charset="0"/>
              </a:rPr>
              <a:t>La preclusione in appello</a:t>
            </a:r>
          </a:p>
          <a:p>
            <a:endParaRPr lang="it-IT" sz="1800" kern="150" dirty="0">
              <a:effectLst/>
              <a:latin typeface="Times New Roman" panose="02020603050405020304" pitchFamily="18" charset="0"/>
              <a:ea typeface="SimSun" panose="02010600030101010101" pitchFamily="2" charset="-122"/>
              <a:cs typeface="Arial" panose="020B0604020202020204" pitchFamily="34" charset="0"/>
            </a:endParaRPr>
          </a:p>
          <a:p>
            <a:r>
              <a:rPr lang="it-IT" sz="1800" kern="150" dirty="0">
                <a:effectLst/>
                <a:highlight>
                  <a:srgbClr val="C0C0C0"/>
                </a:highlight>
                <a:latin typeface="Calibri" panose="020F0502020204030204" pitchFamily="34" charset="0"/>
                <a:ea typeface="SimSun" panose="02010600030101010101" pitchFamily="2" charset="-122"/>
                <a:cs typeface="Arial" panose="020B0604020202020204" pitchFamily="34" charset="0"/>
              </a:rPr>
              <a:t>Cass. civ. Sez. III, 13/12/2019, n. 32797- Corte d’Appello Milano, Sez. I, 24.02.2022 n. 624</a:t>
            </a:r>
          </a:p>
          <a:p>
            <a:endParaRPr lang="it-IT" sz="1800" kern="150" dirty="0">
              <a:effectLst/>
              <a:highlight>
                <a:srgbClr val="C0C0C0"/>
              </a:highlight>
              <a:latin typeface="Times New Roman" panose="02020603050405020304" pitchFamily="18" charset="0"/>
              <a:ea typeface="SimSun" panose="02010600030101010101" pitchFamily="2" charset="-122"/>
              <a:cs typeface="Arial" panose="020B0604020202020204" pitchFamily="34" charset="0"/>
            </a:endParaRPr>
          </a:p>
          <a:p>
            <a:r>
              <a:rPr lang="it-IT" sz="1800" kern="150" dirty="0">
                <a:effectLst/>
                <a:latin typeface="Calibri" panose="020F0502020204030204" pitchFamily="34" charset="0"/>
                <a:ea typeface="SimSun" panose="02010600030101010101" pitchFamily="2" charset="-122"/>
                <a:cs typeface="Arial" panose="020B0604020202020204" pitchFamily="34" charset="0"/>
              </a:rPr>
              <a:t>L'improcedibilità della domanda per mancato preventivo esperimento del tentativo di conciliazione deve essere eccepita dal convenuto, a pena di decadenza, o rilevata d'ufficio dal giudice, non oltre la prima udienza del giudizio di primo grado.</a:t>
            </a:r>
            <a:endParaRPr lang="it-IT" sz="1800" kern="150" dirty="0">
              <a:effectLst/>
              <a:latin typeface="Times New Roman" panose="02020603050405020304" pitchFamily="18" charset="0"/>
              <a:ea typeface="SimSun" panose="02010600030101010101" pitchFamily="2" charset="-122"/>
              <a:cs typeface="Arial" panose="020B0604020202020204" pitchFamily="34" charset="0"/>
            </a:endParaRPr>
          </a:p>
          <a:p>
            <a:r>
              <a:rPr lang="it-IT" sz="1800" kern="150" dirty="0">
                <a:effectLst/>
                <a:latin typeface="Calibri" panose="020F0502020204030204" pitchFamily="34" charset="0"/>
                <a:ea typeface="SimSun" panose="02010600030101010101" pitchFamily="2" charset="-122"/>
                <a:cs typeface="Arial" panose="020B0604020202020204" pitchFamily="34" charset="0"/>
              </a:rPr>
              <a:t>In mancanza della tempestiva eccezione del convenuto, ove il giudice di primo grado non abbia provveduto al relativo rilievo d'ufficio, </a:t>
            </a:r>
            <a:r>
              <a:rPr lang="it-IT" sz="1800" kern="150" dirty="0">
                <a:solidFill>
                  <a:srgbClr val="002060"/>
                </a:solidFill>
                <a:effectLst/>
                <a:latin typeface="Calibri" panose="020F0502020204030204" pitchFamily="34" charset="0"/>
                <a:ea typeface="SimSun" panose="02010600030101010101" pitchFamily="2" charset="-122"/>
                <a:cs typeface="Arial" panose="020B0604020202020204" pitchFamily="34" charset="0"/>
              </a:rPr>
              <a:t>è, pertanto, precluso al giudice di appello rilevare l'improcedibilità della domanda</a:t>
            </a:r>
            <a:r>
              <a:rPr lang="it-IT" sz="1800" kern="150" dirty="0">
                <a:effectLst/>
                <a:latin typeface="Calibri" panose="020F0502020204030204" pitchFamily="34" charset="0"/>
                <a:ea typeface="SimSun" panose="02010600030101010101" pitchFamily="2" charset="-122"/>
                <a:cs typeface="Arial" panose="020B0604020202020204" pitchFamily="34" charset="0"/>
              </a:rPr>
              <a:t>. </a:t>
            </a:r>
          </a:p>
          <a:p>
            <a:endParaRPr lang="it-IT" sz="1800" kern="150" dirty="0">
              <a:effectLst/>
              <a:latin typeface="Times New Roman" panose="02020603050405020304" pitchFamily="18" charset="0"/>
              <a:ea typeface="SimSun" panose="02010600030101010101" pitchFamily="2" charset="-122"/>
              <a:cs typeface="Arial" panose="020B0604020202020204" pitchFamily="34" charset="0"/>
            </a:endParaRPr>
          </a:p>
          <a:p>
            <a:r>
              <a:rPr lang="it-IT" sz="1800" kern="150" dirty="0">
                <a:effectLst/>
                <a:highlight>
                  <a:srgbClr val="C0C0C0"/>
                </a:highlight>
                <a:latin typeface="Calibri" panose="020F0502020204030204" pitchFamily="34" charset="0"/>
                <a:ea typeface="SimSun" panose="02010600030101010101" pitchFamily="2" charset="-122"/>
                <a:cs typeface="Arial" panose="020B0604020202020204" pitchFamily="34" charset="0"/>
              </a:rPr>
              <a:t>Cass. civ. Sez. VI - 2 </a:t>
            </a:r>
            <a:r>
              <a:rPr lang="it-IT" sz="1800" kern="150" dirty="0" err="1">
                <a:effectLst/>
                <a:highlight>
                  <a:srgbClr val="C0C0C0"/>
                </a:highlight>
                <a:latin typeface="Calibri" panose="020F0502020204030204" pitchFamily="34" charset="0"/>
                <a:ea typeface="SimSun" panose="02010600030101010101" pitchFamily="2" charset="-122"/>
                <a:cs typeface="Arial" panose="020B0604020202020204" pitchFamily="34" charset="0"/>
              </a:rPr>
              <a:t>Ord</a:t>
            </a:r>
            <a:r>
              <a:rPr lang="it-IT" sz="1800" kern="150" dirty="0">
                <a:effectLst/>
                <a:highlight>
                  <a:srgbClr val="C0C0C0"/>
                </a:highlight>
                <a:latin typeface="Calibri" panose="020F0502020204030204" pitchFamily="34" charset="0"/>
                <a:ea typeface="SimSun" panose="02010600030101010101" pitchFamily="2" charset="-122"/>
                <a:cs typeface="Arial" panose="020B0604020202020204" pitchFamily="34" charset="0"/>
              </a:rPr>
              <a:t>., 11/08/2021, n. 22736</a:t>
            </a:r>
          </a:p>
          <a:p>
            <a:endParaRPr lang="it-IT" sz="1800" kern="150" dirty="0">
              <a:effectLst/>
              <a:highlight>
                <a:srgbClr val="C0C0C0"/>
              </a:highlight>
              <a:latin typeface="Times New Roman" panose="02020603050405020304" pitchFamily="18" charset="0"/>
              <a:ea typeface="SimSun" panose="02010600030101010101" pitchFamily="2" charset="-122"/>
              <a:cs typeface="Arial" panose="020B0604020202020204" pitchFamily="34" charset="0"/>
            </a:endParaRPr>
          </a:p>
          <a:p>
            <a:r>
              <a:rPr lang="it-IT" sz="1800" kern="150" dirty="0">
                <a:effectLst/>
                <a:latin typeface="Calibri" panose="020F0502020204030204" pitchFamily="34" charset="0"/>
                <a:ea typeface="SimSun" panose="02010600030101010101" pitchFamily="2" charset="-122"/>
                <a:cs typeface="Arial" panose="020B0604020202020204" pitchFamily="34" charset="0"/>
              </a:rPr>
              <a:t>In tema di mediazione obbligatoria ex art. 5, comma 1-bis, del d.lgs. n. 28 del 2010, il preventivo esperimento del procedimento di mediazione è condizione di procedibilità della domanda, ma l'improcedibilità deve essere eccepita dal convenuto, a pena di decadenza, o rilevata d'ufficio dal giudice, non oltre la prima udienza; ove ciò non avvenga, il giudice d'appello </a:t>
            </a:r>
            <a:r>
              <a:rPr lang="it-IT" sz="1800" b="1" kern="150" dirty="0">
                <a:effectLst/>
                <a:latin typeface="Calibri" panose="020F0502020204030204" pitchFamily="34" charset="0"/>
                <a:ea typeface="SimSun" panose="02010600030101010101" pitchFamily="2" charset="-122"/>
                <a:cs typeface="Arial" panose="020B0604020202020204" pitchFamily="34" charset="0"/>
              </a:rPr>
              <a:t>può</a:t>
            </a:r>
            <a:r>
              <a:rPr lang="it-IT" sz="1800" kern="150" dirty="0">
                <a:effectLst/>
                <a:latin typeface="Calibri" panose="020F0502020204030204" pitchFamily="34" charset="0"/>
                <a:ea typeface="SimSun" panose="02010600030101010101" pitchFamily="2" charset="-122"/>
                <a:cs typeface="Arial" panose="020B0604020202020204" pitchFamily="34" charset="0"/>
              </a:rPr>
              <a:t> disporre la mediazione, ma non vi è obbligato, neanche nelle materie indicate dallo stesso art. 5, comma 1-bis, atteso che </a:t>
            </a:r>
            <a:r>
              <a:rPr lang="it-IT" sz="1800" b="1" kern="150" dirty="0">
                <a:effectLst/>
                <a:latin typeface="Calibri" panose="020F0502020204030204" pitchFamily="34" charset="0"/>
                <a:ea typeface="SimSun" panose="02010600030101010101" pitchFamily="2" charset="-122"/>
                <a:cs typeface="Arial" panose="020B0604020202020204" pitchFamily="34" charset="0"/>
              </a:rPr>
              <a:t>in grado d'appello l'esperimento della mediazione costituisce condizione di procedibilità della domanda solo quando è disposta </a:t>
            </a:r>
            <a:r>
              <a:rPr lang="it-IT" sz="1800" b="1" kern="150" dirty="0">
                <a:solidFill>
                  <a:srgbClr val="002060"/>
                </a:solidFill>
                <a:effectLst/>
                <a:latin typeface="Calibri" panose="020F0502020204030204" pitchFamily="34" charset="0"/>
                <a:ea typeface="SimSun" panose="02010600030101010101" pitchFamily="2" charset="-122"/>
                <a:cs typeface="Arial" panose="020B0604020202020204" pitchFamily="34" charset="0"/>
              </a:rPr>
              <a:t>discrezionalmente dal giudice</a:t>
            </a:r>
            <a:r>
              <a:rPr lang="it-IT" sz="1800" b="1" kern="150" dirty="0">
                <a:effectLst/>
                <a:latin typeface="Calibri" panose="020F0502020204030204" pitchFamily="34" charset="0"/>
                <a:ea typeface="SimSun" panose="02010600030101010101" pitchFamily="2" charset="-122"/>
                <a:cs typeface="Arial" panose="020B0604020202020204" pitchFamily="34" charset="0"/>
              </a:rPr>
              <a:t>, ai sensi dell'art. 5, comma 2.</a:t>
            </a:r>
            <a:endParaRPr lang="it-IT" sz="1800" b="1" kern="150" dirty="0">
              <a:effectLst/>
              <a:latin typeface="Times New Roman" panose="02020603050405020304" pitchFamily="18" charset="0"/>
              <a:ea typeface="SimSun" panose="02010600030101010101" pitchFamily="2" charset="-122"/>
              <a:cs typeface="Arial" panose="020B0604020202020204" pitchFamily="34" charset="0"/>
            </a:endParaRPr>
          </a:p>
          <a:p>
            <a:endParaRPr lang="it-IT" sz="1600" kern="150" dirty="0">
              <a:effectLst/>
              <a:latin typeface="Calibri" panose="020F0502020204030204" pitchFamily="34" charset="0"/>
              <a:ea typeface="SimSun" panose="02010600030101010101" pitchFamily="2" charset="-122"/>
              <a:cs typeface="Arial" panose="020B0604020202020204" pitchFamily="34" charset="0"/>
            </a:endParaRPr>
          </a:p>
          <a:p>
            <a:endParaRPr lang="it-IT" sz="1600" kern="150" dirty="0">
              <a:latin typeface="Calibri" panose="020F0502020204030204" pitchFamily="34" charset="0"/>
              <a:ea typeface="SimSun" panose="02010600030101010101" pitchFamily="2" charset="-122"/>
              <a:cs typeface="Arial" panose="020B0604020202020204" pitchFamily="34" charset="0"/>
            </a:endParaRPr>
          </a:p>
          <a:p>
            <a:endParaRPr lang="it-IT" sz="1600" kern="150" dirty="0">
              <a:effectLst/>
              <a:latin typeface="Calibri" panose="020F0502020204030204" pitchFamily="34" charset="0"/>
              <a:ea typeface="SimSun" panose="02010600030101010101" pitchFamily="2" charset="-122"/>
              <a:cs typeface="Arial" panose="020B0604020202020204" pitchFamily="34" charset="0"/>
            </a:endParaRPr>
          </a:p>
          <a:p>
            <a:endParaRPr lang="it-IT" sz="1600" kern="150" dirty="0">
              <a:latin typeface="Calibri" panose="020F0502020204030204" pitchFamily="34" charset="0"/>
              <a:ea typeface="SimSun" panose="02010600030101010101" pitchFamily="2" charset="-122"/>
              <a:cs typeface="Arial" panose="020B0604020202020204" pitchFamily="34" charset="0"/>
            </a:endParaRPr>
          </a:p>
          <a:p>
            <a:endParaRPr lang="it-IT" sz="1600" kern="150" dirty="0">
              <a:effectLst/>
              <a:latin typeface="Calibri" panose="020F0502020204030204" pitchFamily="34" charset="0"/>
              <a:ea typeface="SimSun" panose="02010600030101010101" pitchFamily="2" charset="-122"/>
              <a:cs typeface="Arial" panose="020B0604020202020204" pitchFamily="34" charset="0"/>
            </a:endParaRPr>
          </a:p>
          <a:p>
            <a:endParaRPr lang="it-IT" sz="1600" kern="150" dirty="0">
              <a:latin typeface="Calibri" panose="020F0502020204030204" pitchFamily="34" charset="0"/>
              <a:ea typeface="SimSun" panose="02010600030101010101" pitchFamily="2" charset="-122"/>
              <a:cs typeface="Arial" panose="020B0604020202020204" pitchFamily="34" charset="0"/>
            </a:endParaRPr>
          </a:p>
          <a:p>
            <a:endParaRPr lang="it-IT" sz="1600" kern="150" dirty="0">
              <a:effectLst/>
              <a:latin typeface="Calibri" panose="020F0502020204030204" pitchFamily="34" charset="0"/>
              <a:ea typeface="SimSun" panose="02010600030101010101" pitchFamily="2" charset="-122"/>
              <a:cs typeface="Arial" panose="020B0604020202020204" pitchFamily="34" charset="0"/>
            </a:endParaRPr>
          </a:p>
          <a:p>
            <a:endParaRPr lang="it-IT" sz="1600" kern="150" dirty="0">
              <a:latin typeface="Calibri" panose="020F0502020204030204" pitchFamily="34" charset="0"/>
              <a:ea typeface="SimSun" panose="02010600030101010101" pitchFamily="2" charset="-122"/>
              <a:cs typeface="Arial" panose="020B0604020202020204" pitchFamily="34" charset="0"/>
            </a:endParaRPr>
          </a:p>
          <a:p>
            <a:endParaRPr lang="it-IT" sz="1600" kern="150" dirty="0">
              <a:effectLst/>
              <a:latin typeface="Calibri" panose="020F0502020204030204" pitchFamily="34" charset="0"/>
              <a:ea typeface="SimSun" panose="02010600030101010101" pitchFamily="2" charset="-122"/>
              <a:cs typeface="Arial" panose="020B0604020202020204" pitchFamily="34" charset="0"/>
            </a:endParaRPr>
          </a:p>
          <a:p>
            <a:endParaRPr lang="it-IT" sz="1600" kern="150" dirty="0">
              <a:latin typeface="Calibri" panose="020F0502020204030204" pitchFamily="34" charset="0"/>
              <a:ea typeface="SimSun" panose="02010600030101010101" pitchFamily="2" charset="-122"/>
              <a:cs typeface="Arial" panose="020B0604020202020204" pitchFamily="34" charset="0"/>
            </a:endParaRPr>
          </a:p>
          <a:p>
            <a:endParaRPr lang="it-IT" sz="1600" kern="150" dirty="0">
              <a:effectLst/>
              <a:latin typeface="Calibri" panose="020F0502020204030204" pitchFamily="34" charset="0"/>
              <a:ea typeface="SimSun" panose="02010600030101010101" pitchFamily="2" charset="-122"/>
              <a:cs typeface="Arial" panose="020B0604020202020204" pitchFamily="34" charset="0"/>
            </a:endParaRPr>
          </a:p>
          <a:p>
            <a:endParaRPr lang="it-IT" sz="1600" kern="150" dirty="0">
              <a:latin typeface="Calibri" panose="020F0502020204030204" pitchFamily="34" charset="0"/>
              <a:ea typeface="SimSun" panose="02010600030101010101" pitchFamily="2" charset="-122"/>
              <a:cs typeface="Arial" panose="020B0604020202020204" pitchFamily="34" charset="0"/>
            </a:endParaRPr>
          </a:p>
          <a:p>
            <a:endParaRPr lang="it-IT" sz="1600" kern="150" dirty="0">
              <a:effectLst/>
              <a:latin typeface="Calibri" panose="020F0502020204030204" pitchFamily="34" charset="0"/>
              <a:ea typeface="SimSun" panose="02010600030101010101" pitchFamily="2" charset="-122"/>
              <a:cs typeface="Arial" panose="020B0604020202020204" pitchFamily="34" charset="0"/>
            </a:endParaRPr>
          </a:p>
          <a:p>
            <a:endParaRPr lang="it-IT" sz="1600" kern="150" dirty="0">
              <a:latin typeface="Calibri" panose="020F0502020204030204" pitchFamily="34" charset="0"/>
              <a:ea typeface="SimSun" panose="02010600030101010101" pitchFamily="2" charset="-122"/>
              <a:cs typeface="Arial" panose="020B0604020202020204" pitchFamily="34" charset="0"/>
            </a:endParaRPr>
          </a:p>
          <a:p>
            <a:endParaRPr lang="it-IT" sz="1600" kern="150" dirty="0">
              <a:effectLst/>
              <a:latin typeface="Times New Roman" panose="02020603050405020304" pitchFamily="18" charset="0"/>
              <a:ea typeface="SimSun" panose="02010600030101010101" pitchFamily="2" charset="-122"/>
              <a:cs typeface="Arial" panose="020B0604020202020204" pitchFamily="34" charset="0"/>
            </a:endParaRPr>
          </a:p>
          <a:p>
            <a:r>
              <a:rPr lang="it-IT" sz="1800" kern="150" dirty="0">
                <a:effectLst/>
                <a:latin typeface="Calibri" panose="020F0502020204030204" pitchFamily="34" charset="0"/>
                <a:ea typeface="SimSun" panose="02010600030101010101" pitchFamily="2" charset="-122"/>
                <a:cs typeface="Arial" panose="020B0604020202020204" pitchFamily="34" charset="0"/>
              </a:rPr>
              <a:t> </a:t>
            </a:r>
            <a:endParaRPr lang="it-IT" sz="1600" kern="150" dirty="0">
              <a:effectLst/>
              <a:latin typeface="Times New Roman" panose="02020603050405020304" pitchFamily="18" charset="0"/>
              <a:ea typeface="SimSun" panose="02010600030101010101" pitchFamily="2" charset="-122"/>
              <a:cs typeface="Arial" panose="020B0604020202020204" pitchFamily="34" charset="0"/>
            </a:endParaRPr>
          </a:p>
        </p:txBody>
      </p:sp>
      <p:sp>
        <p:nvSpPr>
          <p:cNvPr id="2" name="Freccia a destra 1">
            <a:extLst>
              <a:ext uri="{FF2B5EF4-FFF2-40B4-BE49-F238E27FC236}">
                <a16:creationId xmlns:a16="http://schemas.microsoft.com/office/drawing/2014/main" id="{8D06F33E-148C-E434-6F0E-911FA32844E8}"/>
              </a:ext>
            </a:extLst>
          </p:cNvPr>
          <p:cNvSpPr/>
          <p:nvPr/>
        </p:nvSpPr>
        <p:spPr>
          <a:xfrm>
            <a:off x="943583" y="671209"/>
            <a:ext cx="797668" cy="321012"/>
          </a:xfrm>
          <a:prstGeom prst="rightArrow">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050169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BFD3066E-6CE6-02FD-0F27-CE8AD67962DB}"/>
              </a:ext>
            </a:extLst>
          </p:cNvPr>
          <p:cNvSpPr txBox="1"/>
          <p:nvPr/>
        </p:nvSpPr>
        <p:spPr>
          <a:xfrm>
            <a:off x="1040860" y="1217273"/>
            <a:ext cx="10223770" cy="3981667"/>
          </a:xfrm>
          <a:prstGeom prst="rect">
            <a:avLst/>
          </a:prstGeom>
          <a:solidFill>
            <a:srgbClr val="FFCCFF"/>
          </a:solidFill>
        </p:spPr>
        <p:txBody>
          <a:bodyPr wrap="square">
            <a:spAutoFit/>
          </a:bodyPr>
          <a:lstStyle/>
          <a:p>
            <a:pPr>
              <a:lnSpc>
                <a:spcPct val="107000"/>
              </a:lnSpc>
              <a:spcAft>
                <a:spcPts val="800"/>
              </a:spcAft>
            </a:pPr>
            <a:r>
              <a:rPr lang="it-IT" sz="1600" dirty="0">
                <a:solidFill>
                  <a:srgbClr val="0C0C0F"/>
                </a:solidFill>
                <a:effectLst/>
                <a:latin typeface="Arial Nova" panose="020B0504020202020204" pitchFamily="34" charset="0"/>
                <a:ea typeface="Calibri" panose="020F0502020204030204" pitchFamily="34" charset="0"/>
                <a:cs typeface="Times New Roman" panose="02020603050405020304" pitchFamily="18" charset="0"/>
              </a:rPr>
              <a:t>Inoltre… </a:t>
            </a:r>
            <a:r>
              <a:rPr lang="it-IT" sz="1600" b="1" dirty="0">
                <a:solidFill>
                  <a:srgbClr val="0C0C0F"/>
                </a:solidFill>
                <a:effectLst/>
                <a:latin typeface="Arial Nova" panose="020B0504020202020204" pitchFamily="34" charset="0"/>
                <a:ea typeface="Calibri" panose="020F0502020204030204" pitchFamily="34" charset="0"/>
                <a:cs typeface="Times New Roman" panose="02020603050405020304" pitchFamily="18" charset="0"/>
              </a:rPr>
              <a:t>Insindacabilità della decisione in sede di legittimità</a:t>
            </a:r>
          </a:p>
          <a:p>
            <a:pPr>
              <a:lnSpc>
                <a:spcPct val="107000"/>
              </a:lnSpc>
              <a:spcAft>
                <a:spcPts val="800"/>
              </a:spcAft>
            </a:pPr>
            <a:r>
              <a:rPr lang="it-IT" sz="1600" dirty="0">
                <a:solidFill>
                  <a:srgbClr val="0C0C0F"/>
                </a:solidFill>
                <a:effectLst/>
                <a:latin typeface="Arial Nova" panose="020B0504020202020204" pitchFamily="34" charset="0"/>
                <a:ea typeface="Calibri" panose="020F0502020204030204" pitchFamily="34" charset="0"/>
                <a:cs typeface="Times New Roman" panose="02020603050405020304" pitchFamily="18" charset="0"/>
              </a:rPr>
              <a:t>sempre </a:t>
            </a:r>
            <a:r>
              <a:rPr lang="it-IT" sz="1600" kern="150" dirty="0">
                <a:effectLst/>
                <a:highlight>
                  <a:srgbClr val="C0C0C0"/>
                </a:highlight>
                <a:latin typeface="Arial Nova" panose="020B0504020202020204" pitchFamily="34" charset="0"/>
                <a:ea typeface="SimSun" panose="02010600030101010101" pitchFamily="2" charset="-122"/>
                <a:cs typeface="Arial" panose="020B0604020202020204" pitchFamily="34" charset="0"/>
              </a:rPr>
              <a:t>Cass. civ. Sez. VI - 2 </a:t>
            </a:r>
            <a:r>
              <a:rPr lang="it-IT" sz="1600" kern="150" dirty="0" err="1">
                <a:effectLst/>
                <a:highlight>
                  <a:srgbClr val="C0C0C0"/>
                </a:highlight>
                <a:latin typeface="Arial Nova" panose="020B0504020202020204" pitchFamily="34" charset="0"/>
                <a:ea typeface="SimSun" panose="02010600030101010101" pitchFamily="2" charset="-122"/>
                <a:cs typeface="Arial" panose="020B0604020202020204" pitchFamily="34" charset="0"/>
              </a:rPr>
              <a:t>Ord</a:t>
            </a:r>
            <a:r>
              <a:rPr lang="it-IT" sz="1600" kern="150" dirty="0">
                <a:effectLst/>
                <a:highlight>
                  <a:srgbClr val="C0C0C0"/>
                </a:highlight>
                <a:latin typeface="Arial Nova" panose="020B0504020202020204" pitchFamily="34" charset="0"/>
                <a:ea typeface="SimSun" panose="02010600030101010101" pitchFamily="2" charset="-122"/>
                <a:cs typeface="Arial" panose="020B0604020202020204" pitchFamily="34" charset="0"/>
              </a:rPr>
              <a:t>., 11/08/2021, n. 22736</a:t>
            </a:r>
          </a:p>
          <a:p>
            <a:pPr>
              <a:lnSpc>
                <a:spcPct val="107000"/>
              </a:lnSpc>
              <a:spcAft>
                <a:spcPts val="800"/>
              </a:spcAft>
            </a:pPr>
            <a:endParaRPr lang="it-IT" sz="2400" dirty="0">
              <a:solidFill>
                <a:srgbClr val="0C0C0F"/>
              </a:solidFill>
              <a:latin typeface="Lato" panose="020F0502020204030203"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1600" dirty="0">
                <a:solidFill>
                  <a:srgbClr val="0C0C0F"/>
                </a:solidFill>
                <a:effectLst/>
                <a:latin typeface="Arial Nova" panose="020B0504020202020204" pitchFamily="34" charset="0"/>
                <a:ea typeface="Calibri" panose="020F0502020204030204" pitchFamily="34" charset="0"/>
                <a:cs typeface="Times New Roman" panose="02020603050405020304" pitchFamily="18" charset="0"/>
              </a:rPr>
              <a:t>In secondo luogo, l’improcedibilità non era stata rilevata tempestivamente (entro la prima udienza ) e dunque la ricorrente era incorsa nella decadenza dal potere di sollevare l’eccezione.</a:t>
            </a:r>
            <a:r>
              <a:rPr lang="it-IT" sz="1600" dirty="0">
                <a:effectLst/>
                <a:latin typeface="Arial Nova" panose="020B050402020202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it-IT" sz="1600" dirty="0">
                <a:effectLst/>
                <a:latin typeface="Arial Nova" panose="020B0504020202020204" pitchFamily="34" charset="0"/>
                <a:ea typeface="Calibri" panose="020F0502020204030204" pitchFamily="34" charset="0"/>
                <a:cs typeface="Times New Roman" panose="02020603050405020304" pitchFamily="18" charset="0"/>
              </a:rPr>
              <a:t>Infine la ricorrente, secondo il Supremo Collegio, </a:t>
            </a:r>
            <a:r>
              <a:rPr lang="it-IT" sz="1600" b="1" dirty="0">
                <a:effectLst/>
                <a:latin typeface="Arial Nova" panose="020B0504020202020204" pitchFamily="34" charset="0"/>
                <a:ea typeface="Calibri" panose="020F0502020204030204" pitchFamily="34" charset="0"/>
                <a:cs typeface="Times New Roman" panose="02020603050405020304" pitchFamily="18" charset="0"/>
              </a:rPr>
              <a:t>non poteva censurare la scelta compiuta dal giudice di merito di non disporre la mediazione delegata.</a:t>
            </a:r>
            <a:r>
              <a:rPr lang="it-IT" sz="1600" dirty="0">
                <a:effectLst/>
                <a:latin typeface="Arial Nova" panose="020B0504020202020204" pitchFamily="34" charset="0"/>
                <a:ea typeface="Calibri" panose="020F0502020204030204" pitchFamily="34" charset="0"/>
                <a:cs typeface="Times New Roman" panose="02020603050405020304" pitchFamily="18" charset="0"/>
              </a:rPr>
              <a:t> Infatti, ai sensi del comma 2 dell’art. 5, la mediazione delegata è rimessa alla valutazione discrezionale del giudice di merito, che nel caso esaminato dalla Corte, aveva ritenuto, sulla base di un apprezzamento di fatto, che la causa non fosse mediabile, in ragione della sua stessa natura “</a:t>
            </a:r>
            <a:r>
              <a:rPr lang="it-IT" sz="1600" i="1" dirty="0">
                <a:effectLst/>
                <a:latin typeface="Arial Nova" panose="020B0504020202020204" pitchFamily="34" charset="0"/>
                <a:ea typeface="Calibri" panose="020F0502020204030204" pitchFamily="34" charset="0"/>
                <a:cs typeface="Times New Roman" panose="02020603050405020304" pitchFamily="18" charset="0"/>
              </a:rPr>
              <a:t> e tale valutazione discrezionale non è sindacabile in sede di legittimità”.</a:t>
            </a:r>
          </a:p>
          <a:p>
            <a:pPr>
              <a:lnSpc>
                <a:spcPct val="107000"/>
              </a:lnSpc>
              <a:spcAft>
                <a:spcPts val="800"/>
              </a:spcAft>
            </a:pPr>
            <a:endParaRPr lang="it-IT" sz="1600" i="1" dirty="0">
              <a:latin typeface="Arial Nova" panose="020B05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it-IT" sz="1600" dirty="0">
              <a:effectLst/>
              <a:latin typeface="Arial Nova" panose="020B05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128622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002BD2-5859-EBA0-7400-AA31CF447753}"/>
              </a:ext>
            </a:extLst>
          </p:cNvPr>
          <p:cNvSpPr>
            <a:spLocks noGrp="1"/>
          </p:cNvSpPr>
          <p:nvPr>
            <p:ph type="title"/>
          </p:nvPr>
        </p:nvSpPr>
        <p:spPr>
          <a:xfrm>
            <a:off x="1024128" y="471509"/>
            <a:ext cx="4389120" cy="1182193"/>
          </a:xfrm>
          <a:solidFill>
            <a:srgbClr val="7DB2B9"/>
          </a:solidFill>
        </p:spPr>
        <p:txBody>
          <a:bodyPr>
            <a:normAutofit/>
          </a:bodyPr>
          <a:lstStyle/>
          <a:p>
            <a:r>
              <a:rPr lang="it-IT" sz="2800" dirty="0">
                <a:solidFill>
                  <a:srgbClr val="002060"/>
                </a:solidFill>
                <a:latin typeface="Arial Nova" panose="020B0504020202020204" pitchFamily="34" charset="0"/>
              </a:rPr>
              <a:t>Le procedure alternative</a:t>
            </a:r>
          </a:p>
        </p:txBody>
      </p:sp>
      <p:sp>
        <p:nvSpPr>
          <p:cNvPr id="3" name="Segnaposto contenuto 2">
            <a:extLst>
              <a:ext uri="{FF2B5EF4-FFF2-40B4-BE49-F238E27FC236}">
                <a16:creationId xmlns:a16="http://schemas.microsoft.com/office/drawing/2014/main" id="{67EDB3DC-7649-B583-6FDB-93E7EE23DC87}"/>
              </a:ext>
            </a:extLst>
          </p:cNvPr>
          <p:cNvSpPr>
            <a:spLocks noGrp="1"/>
          </p:cNvSpPr>
          <p:nvPr>
            <p:ph idx="1"/>
          </p:nvPr>
        </p:nvSpPr>
        <p:spPr>
          <a:gradFill flip="none" rotWithShape="1">
            <a:gsLst>
              <a:gs pos="0">
                <a:srgbClr val="799EBD">
                  <a:tint val="66000"/>
                  <a:satMod val="160000"/>
                </a:srgbClr>
              </a:gs>
              <a:gs pos="50000">
                <a:srgbClr val="799EBD">
                  <a:tint val="44500"/>
                  <a:satMod val="160000"/>
                </a:srgbClr>
              </a:gs>
              <a:gs pos="100000">
                <a:srgbClr val="799EBD">
                  <a:tint val="23500"/>
                  <a:satMod val="160000"/>
                </a:srgbClr>
              </a:gs>
            </a:gsLst>
            <a:lin ang="2700000" scaled="1"/>
            <a:tileRect/>
          </a:gradFill>
        </p:spPr>
        <p:txBody>
          <a:bodyPr>
            <a:normAutofit fontScale="92500" lnSpcReduction="20000"/>
          </a:bodyPr>
          <a:lstStyle/>
          <a:p>
            <a:pPr>
              <a:spcAft>
                <a:spcPts val="600"/>
              </a:spcAft>
            </a:pPr>
            <a:endParaRPr lang="it-IT" sz="1800" b="1" kern="150" dirty="0">
              <a:solidFill>
                <a:srgbClr val="000000"/>
              </a:solidFill>
              <a:effectLst/>
              <a:latin typeface="Calibri" panose="020F0502020204030204" pitchFamily="34" charset="0"/>
              <a:ea typeface="SimSun" panose="02010600030101010101" pitchFamily="2" charset="-122"/>
              <a:cs typeface="Arial" panose="020B0604020202020204" pitchFamily="34" charset="0"/>
            </a:endParaRPr>
          </a:p>
          <a:p>
            <a:pPr>
              <a:spcAft>
                <a:spcPts val="600"/>
              </a:spcAft>
            </a:pPr>
            <a:r>
              <a:rPr lang="it-IT" sz="1800" kern="150" dirty="0">
                <a:solidFill>
                  <a:srgbClr val="000000"/>
                </a:solidFill>
                <a:effectLst/>
                <a:latin typeface="Arial Nova" panose="020B0504020202020204" pitchFamily="34" charset="0"/>
                <a:ea typeface="SimSun" panose="02010600030101010101" pitchFamily="2" charset="-122"/>
                <a:cs typeface="Arial" panose="020B0604020202020204" pitchFamily="34" charset="0"/>
              </a:rPr>
              <a:t>Com</a:t>
            </a:r>
            <a:r>
              <a:rPr lang="it-IT" sz="1800" kern="150" dirty="0">
                <a:solidFill>
                  <a:srgbClr val="000000"/>
                </a:solidFill>
                <a:latin typeface="Arial Nova" panose="020B0504020202020204" pitchFamily="34" charset="0"/>
                <a:ea typeface="SimSun" panose="02010600030101010101" pitchFamily="2" charset="-122"/>
                <a:cs typeface="Arial" panose="020B0604020202020204" pitchFamily="34" charset="0"/>
              </a:rPr>
              <a:t>e </a:t>
            </a:r>
            <a:r>
              <a:rPr lang="it-IT" sz="1800" kern="150" dirty="0">
                <a:solidFill>
                  <a:srgbClr val="000000"/>
                </a:solidFill>
                <a:effectLst/>
                <a:latin typeface="Arial Nova" panose="020B0504020202020204" pitchFamily="34" charset="0"/>
                <a:ea typeface="SimSun" panose="02010600030101010101" pitchFamily="2" charset="-122"/>
                <a:cs typeface="Arial" panose="020B0604020202020204" pitchFamily="34" charset="0"/>
              </a:rPr>
              <a:t>ricordato, la </a:t>
            </a:r>
            <a:r>
              <a:rPr lang="it-IT" sz="1800" kern="150" dirty="0">
                <a:solidFill>
                  <a:srgbClr val="000000"/>
                </a:solidFill>
                <a:latin typeface="Arial Nova" panose="020B0504020202020204" pitchFamily="34" charset="0"/>
                <a:ea typeface="SimSun" panose="02010600030101010101" pitchFamily="2" charset="-122"/>
                <a:cs typeface="Arial" panose="020B0604020202020204" pitchFamily="34" charset="0"/>
              </a:rPr>
              <a:t>delega è volta a riordinare </a:t>
            </a:r>
            <a:r>
              <a:rPr lang="it-IT" sz="1800" kern="150" dirty="0">
                <a:solidFill>
                  <a:srgbClr val="000000"/>
                </a:solidFill>
                <a:effectLst/>
                <a:latin typeface="Arial Nova" panose="020B0504020202020204" pitchFamily="34" charset="0"/>
                <a:ea typeface="SimSun" panose="02010600030101010101" pitchFamily="2" charset="-122"/>
                <a:cs typeface="Arial" panose="020B0604020202020204" pitchFamily="34" charset="0"/>
              </a:rPr>
              <a:t>le diverse ADR:</a:t>
            </a:r>
          </a:p>
          <a:p>
            <a:pPr>
              <a:spcAft>
                <a:spcPts val="600"/>
              </a:spcAft>
              <a:buClrTx/>
              <a:buFont typeface="Wingdings" panose="05000000000000000000" pitchFamily="2" charset="2"/>
              <a:buChar char="§"/>
            </a:pPr>
            <a:r>
              <a:rPr lang="it-IT" sz="1800" kern="150" dirty="0">
                <a:solidFill>
                  <a:srgbClr val="7030A0"/>
                </a:solidFill>
                <a:effectLst/>
                <a:latin typeface="Arial Nova" panose="020B0504020202020204" pitchFamily="34" charset="0"/>
                <a:ea typeface="SimSun" panose="02010600030101010101" pitchFamily="2" charset="-122"/>
                <a:cs typeface="Arial" panose="020B0604020202020204" pitchFamily="34" charset="0"/>
              </a:rPr>
              <a:t>rispettandone le specificità  </a:t>
            </a:r>
          </a:p>
          <a:p>
            <a:pPr>
              <a:spcAft>
                <a:spcPts val="600"/>
              </a:spcAft>
              <a:buClrTx/>
              <a:buFont typeface="Wingdings" panose="05000000000000000000" pitchFamily="2" charset="2"/>
              <a:buChar char="§"/>
            </a:pPr>
            <a:r>
              <a:rPr lang="it-IT" sz="1800" kern="150" dirty="0">
                <a:solidFill>
                  <a:srgbClr val="7030A0"/>
                </a:solidFill>
                <a:effectLst/>
                <a:latin typeface="Arial Nova" panose="020B0504020202020204" pitchFamily="34" charset="0"/>
                <a:ea typeface="SimSun" panose="02010600030101010101" pitchFamily="2" charset="-122"/>
                <a:cs typeface="Arial" panose="020B0604020202020204" pitchFamily="34" charset="0"/>
              </a:rPr>
              <a:t>valorizzando le possibilità di accedere a DIVERSI STRUMENTI per la risoluzione del conflitto (cfr. art. 2 comma 2)</a:t>
            </a:r>
          </a:p>
          <a:p>
            <a:pPr>
              <a:spcAft>
                <a:spcPts val="600"/>
              </a:spcAft>
            </a:pPr>
            <a:r>
              <a:rPr lang="it-IT" sz="1800" kern="150" dirty="0">
                <a:solidFill>
                  <a:srgbClr val="000000"/>
                </a:solidFill>
                <a:effectLst/>
                <a:latin typeface="Arial Nova" panose="020B0504020202020204" pitchFamily="34" charset="0"/>
                <a:ea typeface="SimSun" panose="02010600030101010101" pitchFamily="2" charset="-122"/>
                <a:cs typeface="Arial" panose="020B0604020202020204" pitchFamily="34" charset="0"/>
              </a:rPr>
              <a:t>il terzo comma viene quindi inserito per indicare in maniera organica tutte le altre procedure previste per la composizione delle controversie in materia:</a:t>
            </a:r>
          </a:p>
          <a:p>
            <a:pPr marL="342900" indent="-342900">
              <a:spcAft>
                <a:spcPts val="600"/>
              </a:spcAft>
              <a:buClr>
                <a:srgbClr val="7030A0"/>
              </a:buClr>
              <a:buFont typeface="+mj-lt"/>
              <a:buAutoNum type="alphaLcParenR"/>
            </a:pPr>
            <a:r>
              <a:rPr lang="it-IT" sz="1800" kern="150" dirty="0">
                <a:solidFill>
                  <a:srgbClr val="000000"/>
                </a:solidFill>
                <a:latin typeface="Arial Nova" panose="020B0504020202020204" pitchFamily="34" charset="0"/>
                <a:ea typeface="SimSun" panose="02010600030101010101" pitchFamily="2" charset="-122"/>
                <a:cs typeface="Arial" panose="020B0604020202020204" pitchFamily="34" charset="0"/>
              </a:rPr>
              <a:t>bancaria e creditizia</a:t>
            </a:r>
          </a:p>
          <a:p>
            <a:pPr marL="342900" indent="-342900">
              <a:spcAft>
                <a:spcPts val="600"/>
              </a:spcAft>
              <a:buClr>
                <a:srgbClr val="7030A0"/>
              </a:buClr>
              <a:buFont typeface="+mj-lt"/>
              <a:buAutoNum type="alphaLcParenR"/>
            </a:pPr>
            <a:r>
              <a:rPr lang="it-IT" sz="1800" kern="150" dirty="0">
                <a:solidFill>
                  <a:srgbClr val="000000"/>
                </a:solidFill>
                <a:effectLst/>
                <a:latin typeface="Arial Nova" panose="020B0504020202020204" pitchFamily="34" charset="0"/>
                <a:ea typeface="SimSun" panose="02010600030101010101" pitchFamily="2" charset="-122"/>
                <a:cs typeface="Arial" panose="020B0604020202020204" pitchFamily="34" charset="0"/>
              </a:rPr>
              <a:t>d’intermediazione finanziaria</a:t>
            </a:r>
          </a:p>
          <a:p>
            <a:pPr marL="342900" indent="-342900">
              <a:spcAft>
                <a:spcPts val="600"/>
              </a:spcAft>
              <a:buClr>
                <a:srgbClr val="7030A0"/>
              </a:buClr>
              <a:buFont typeface="+mj-lt"/>
              <a:buAutoNum type="alphaLcParenR"/>
            </a:pPr>
            <a:r>
              <a:rPr lang="it-IT" sz="1800" kern="150" dirty="0">
                <a:solidFill>
                  <a:srgbClr val="000000"/>
                </a:solidFill>
                <a:latin typeface="Arial Nova" panose="020B0504020202020204" pitchFamily="34" charset="0"/>
                <a:ea typeface="SimSun" panose="02010600030101010101" pitchFamily="2" charset="-122"/>
                <a:cs typeface="Arial" panose="020B0604020202020204" pitchFamily="34" charset="0"/>
              </a:rPr>
              <a:t>assicurativa</a:t>
            </a:r>
          </a:p>
          <a:p>
            <a:pPr marL="342900" indent="-342900">
              <a:spcAft>
                <a:spcPts val="600"/>
              </a:spcAft>
              <a:buClr>
                <a:srgbClr val="7030A0"/>
              </a:buClr>
              <a:buFont typeface="+mj-lt"/>
              <a:buAutoNum type="alphaLcParenR"/>
            </a:pPr>
            <a:r>
              <a:rPr lang="it-IT" sz="1800" kern="150" dirty="0">
                <a:solidFill>
                  <a:srgbClr val="000000"/>
                </a:solidFill>
                <a:effectLst/>
                <a:latin typeface="Arial Nova" panose="020B0504020202020204" pitchFamily="34" charset="0"/>
                <a:ea typeface="SimSun" panose="02010600030101010101" pitchFamily="2" charset="-122"/>
                <a:cs typeface="Arial" panose="020B0604020202020204" pitchFamily="34" charset="0"/>
              </a:rPr>
              <a:t>di fornitura (</a:t>
            </a:r>
            <a:r>
              <a:rPr lang="it-IT" sz="1800" kern="150" dirty="0">
                <a:solidFill>
                  <a:srgbClr val="222222"/>
                </a:solidFill>
                <a:effectLst/>
                <a:latin typeface="Arial Nova" panose="020B0504020202020204" pitchFamily="34" charset="0"/>
                <a:ea typeface="SimSun" panose="02010600030101010101" pitchFamily="2" charset="-122"/>
                <a:cs typeface="Arial" panose="020B0604020202020204" pitchFamily="34" charset="0"/>
              </a:rPr>
              <a:t>ARERA </a:t>
            </a:r>
            <a:r>
              <a:rPr lang="it-IT" sz="1800" kern="150" dirty="0">
                <a:solidFill>
                  <a:srgbClr val="202124"/>
                </a:solidFill>
                <a:effectLst/>
                <a:latin typeface="Arial Nova" panose="020B0504020202020204" pitchFamily="34" charset="0"/>
                <a:ea typeface="SimSun" panose="02010600030101010101" pitchFamily="2" charset="-122"/>
                <a:cs typeface="Arial" panose="020B0604020202020204" pitchFamily="34" charset="0"/>
              </a:rPr>
              <a:t>Autorità di regolazione per energia reti e ambiente</a:t>
            </a:r>
            <a:r>
              <a:rPr lang="it-IT" sz="1800" kern="150" dirty="0">
                <a:solidFill>
                  <a:srgbClr val="000000"/>
                </a:solidFill>
                <a:effectLst/>
                <a:latin typeface="Arial Nova" panose="020B0504020202020204" pitchFamily="34" charset="0"/>
                <a:ea typeface="SimSun" panose="02010600030101010101" pitchFamily="2" charset="-122"/>
                <a:cs typeface="Arial" panose="020B0604020202020204" pitchFamily="34" charset="0"/>
              </a:rPr>
              <a:t>)</a:t>
            </a:r>
          </a:p>
          <a:p>
            <a:pPr marL="0" indent="0">
              <a:spcAft>
                <a:spcPts val="600"/>
              </a:spcAft>
              <a:buNone/>
            </a:pPr>
            <a:r>
              <a:rPr lang="it-IT" sz="1800" kern="150" dirty="0">
                <a:solidFill>
                  <a:srgbClr val="000000"/>
                </a:solidFill>
                <a:latin typeface="Arial Nova" panose="020B0504020202020204" pitchFamily="34" charset="0"/>
                <a:ea typeface="SimSun" panose="02010600030101010101" pitchFamily="2" charset="-122"/>
                <a:cs typeface="Arial" panose="020B0604020202020204" pitchFamily="34" charset="0"/>
              </a:rPr>
              <a:t>che </a:t>
            </a:r>
            <a:r>
              <a:rPr lang="it-IT" sz="1800" b="1" kern="150" dirty="0">
                <a:solidFill>
                  <a:srgbClr val="000000"/>
                </a:solidFill>
                <a:latin typeface="Arial Nova" panose="020B0504020202020204" pitchFamily="34" charset="0"/>
                <a:ea typeface="SimSun" panose="02010600030101010101" pitchFamily="2" charset="-122"/>
                <a:cs typeface="Arial" panose="020B0604020202020204" pitchFamily="34" charset="0"/>
              </a:rPr>
              <a:t>permettono tutte di assolvere la </a:t>
            </a:r>
            <a:r>
              <a:rPr lang="it-IT" sz="1800" b="1" kern="150" dirty="0" err="1">
                <a:solidFill>
                  <a:srgbClr val="000000"/>
                </a:solidFill>
                <a:latin typeface="Arial Nova" panose="020B0504020202020204" pitchFamily="34" charset="0"/>
                <a:ea typeface="SimSun" panose="02010600030101010101" pitchFamily="2" charset="-122"/>
                <a:cs typeface="Arial" panose="020B0604020202020204" pitchFamily="34" charset="0"/>
              </a:rPr>
              <a:t>c.d.p</a:t>
            </a:r>
            <a:r>
              <a:rPr lang="it-IT" sz="1800" b="1" kern="150" dirty="0">
                <a:solidFill>
                  <a:srgbClr val="000000"/>
                </a:solidFill>
                <a:latin typeface="Arial Nova" panose="020B0504020202020204" pitchFamily="34" charset="0"/>
                <a:ea typeface="SimSun" panose="02010600030101010101" pitchFamily="2" charset="-122"/>
                <a:cs typeface="Arial" panose="020B0604020202020204" pitchFamily="34" charset="0"/>
              </a:rPr>
              <a:t>.</a:t>
            </a:r>
            <a:endParaRPr lang="it-IT" sz="1800" b="1"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endParaRPr>
          </a:p>
        </p:txBody>
      </p:sp>
      <p:sp>
        <p:nvSpPr>
          <p:cNvPr id="7" name="Segnaposto testo 6">
            <a:extLst>
              <a:ext uri="{FF2B5EF4-FFF2-40B4-BE49-F238E27FC236}">
                <a16:creationId xmlns:a16="http://schemas.microsoft.com/office/drawing/2014/main" id="{FB379DB9-93FB-430E-42E8-D32CA520166C}"/>
              </a:ext>
            </a:extLst>
          </p:cNvPr>
          <p:cNvSpPr>
            <a:spLocks noGrp="1"/>
          </p:cNvSpPr>
          <p:nvPr>
            <p:ph type="body" sz="half" idx="2"/>
          </p:nvPr>
        </p:nvSpPr>
        <p:spPr>
          <a:xfrm>
            <a:off x="943583" y="1916349"/>
            <a:ext cx="4469665" cy="4103451"/>
          </a:xfrm>
        </p:spPr>
        <p:txBody>
          <a:bodyPr>
            <a:normAutofit fontScale="92500" lnSpcReduction="10000"/>
          </a:bodyPr>
          <a:lstStyle/>
          <a:p>
            <a:pPr marL="0" lvl="0" indent="0" algn="just">
              <a:lnSpc>
                <a:spcPct val="107000"/>
              </a:lnSpc>
              <a:spcAft>
                <a:spcPts val="750"/>
              </a:spcAft>
              <a:buNone/>
              <a:tabLst>
                <a:tab pos="457200" algn="l"/>
              </a:tabLst>
            </a:pPr>
            <a:r>
              <a:rPr lang="it-IT" sz="1800" b="1" dirty="0">
                <a:solidFill>
                  <a:srgbClr val="000000"/>
                </a:solidFill>
                <a:effectLst/>
                <a:latin typeface="Arial Nova" panose="020B0504020202020204" pitchFamily="34" charset="0"/>
                <a:ea typeface="Times New Roman" panose="02020603050405020304" pitchFamily="18" charset="0"/>
                <a:cs typeface="Times New Roman" panose="02020603050405020304" pitchFamily="18" charset="0"/>
              </a:rPr>
              <a:t>Comma 3- </a:t>
            </a:r>
            <a:r>
              <a:rPr lang="it-IT" sz="1800" dirty="0">
                <a:solidFill>
                  <a:srgbClr val="000000"/>
                </a:solidFill>
                <a:effectLst/>
                <a:latin typeface="Arial Nova" panose="020B0504020202020204" pitchFamily="34" charset="0"/>
                <a:ea typeface="Times New Roman" panose="02020603050405020304" pitchFamily="18" charset="0"/>
                <a:cs typeface="Times New Roman" panose="02020603050405020304" pitchFamily="18" charset="0"/>
              </a:rPr>
              <a:t>Per assolvere alla condizione di procedibilità le parti possono </a:t>
            </a:r>
            <a:r>
              <a:rPr lang="it-IT" sz="1800" b="1" dirty="0">
                <a:solidFill>
                  <a:srgbClr val="000000"/>
                </a:solidFill>
                <a:effectLst/>
                <a:latin typeface="Arial Nova" panose="020B0504020202020204" pitchFamily="34" charset="0"/>
                <a:ea typeface="Times New Roman" panose="02020603050405020304" pitchFamily="18" charset="0"/>
                <a:cs typeface="Times New Roman" panose="02020603050405020304" pitchFamily="18" charset="0"/>
              </a:rPr>
              <a:t>anche</a:t>
            </a:r>
            <a:r>
              <a:rPr lang="it-IT" sz="1800" dirty="0">
                <a:solidFill>
                  <a:srgbClr val="000000"/>
                </a:solidFill>
                <a:effectLst/>
                <a:latin typeface="Arial Nova" panose="020B0504020202020204" pitchFamily="34" charset="0"/>
                <a:ea typeface="Times New Roman" panose="02020603050405020304" pitchFamily="18" charset="0"/>
                <a:cs typeface="Times New Roman" panose="02020603050405020304" pitchFamily="18" charset="0"/>
              </a:rPr>
              <a:t> esperire, per le materie e nei limiti ivi regolamentati, le procedure previste:</a:t>
            </a:r>
            <a:endParaRPr lang="it-IT" sz="1800" dirty="0">
              <a:effectLst/>
              <a:latin typeface="Arial Nova" panose="020B050402020202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750"/>
              </a:spcAft>
              <a:buClr>
                <a:srgbClr val="7030A0"/>
              </a:buClr>
              <a:buFont typeface="+mj-lt"/>
              <a:buAutoNum type="alphaLcPeriod"/>
              <a:tabLst>
                <a:tab pos="914400" algn="l"/>
              </a:tabLst>
            </a:pPr>
            <a:r>
              <a:rPr lang="it-IT" sz="1800"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dall’articolo 128-bis del decreto legislativo 1° settembre 1993, n. 385;</a:t>
            </a:r>
            <a:endParaRPr lang="it-IT" sz="1800" dirty="0">
              <a:effectLst/>
              <a:latin typeface="Arial Nova" panose="020B050402020202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750"/>
              </a:spcAft>
              <a:buClr>
                <a:srgbClr val="7030A0"/>
              </a:buClr>
              <a:buFont typeface="+mj-lt"/>
              <a:buAutoNum type="alphaLcPeriod"/>
              <a:tabLst>
                <a:tab pos="914400" algn="l"/>
              </a:tabLst>
            </a:pPr>
            <a:r>
              <a:rPr lang="it-IT" sz="1800"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dall’articolo 32-ter del decreto legislativo 24 febbraio 1998, n. 58;</a:t>
            </a:r>
            <a:endParaRPr lang="it-IT" sz="1800" dirty="0">
              <a:effectLst/>
              <a:latin typeface="Arial Nova" panose="020B050402020202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750"/>
              </a:spcAft>
              <a:buClr>
                <a:srgbClr val="7030A0"/>
              </a:buClr>
              <a:buFont typeface="+mj-lt"/>
              <a:buAutoNum type="alphaLcPeriod"/>
              <a:tabLst>
                <a:tab pos="914400" algn="l"/>
              </a:tabLst>
            </a:pPr>
            <a:r>
              <a:rPr lang="it-IT" sz="1800"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dall’articolo 187.1 del decreto legislativo 7 settembre 2005, n. 209;</a:t>
            </a:r>
            <a:endParaRPr lang="it-IT" sz="1800" dirty="0">
              <a:effectLst/>
              <a:latin typeface="Arial Nova" panose="020B050402020202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Clr>
                <a:srgbClr val="7030A0"/>
              </a:buClr>
              <a:buFont typeface="+mj-lt"/>
              <a:buAutoNum type="alphaLcPeriod"/>
              <a:tabLst>
                <a:tab pos="914400" algn="l"/>
              </a:tabLst>
            </a:pPr>
            <a:r>
              <a:rPr lang="it-IT" sz="1800"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dall’articolo 2, comma 24, lettera b), della legge 14 novembre 1995, n. 481.</a:t>
            </a:r>
            <a:endParaRPr lang="it-IT" dirty="0">
              <a:solidFill>
                <a:srgbClr val="222222"/>
              </a:solidFill>
              <a:latin typeface="Arial Nova" panose="020B050402020202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3358048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AE7B3E9-0324-E477-BAD0-097C03FF238B}"/>
              </a:ext>
            </a:extLst>
          </p:cNvPr>
          <p:cNvSpPr>
            <a:spLocks noGrp="1"/>
          </p:cNvSpPr>
          <p:nvPr>
            <p:ph type="title"/>
          </p:nvPr>
        </p:nvSpPr>
        <p:spPr>
          <a:xfrm>
            <a:off x="495718" y="570869"/>
            <a:ext cx="3133982" cy="5249334"/>
          </a:xfrm>
          <a:solidFill>
            <a:srgbClr val="CBD1FB"/>
          </a:solidFill>
          <a:effectLst/>
        </p:spPr>
        <p:txBody>
          <a:bodyPr>
            <a:normAutofit/>
          </a:bodyPr>
          <a:lstStyle/>
          <a:p>
            <a:r>
              <a:rPr lang="it-IT" sz="2800" dirty="0">
                <a:solidFill>
                  <a:srgbClr val="7030A0"/>
                </a:solidFill>
                <a:highlight>
                  <a:srgbClr val="CBD1FB"/>
                </a:highlight>
                <a:latin typeface="Arial Nova" panose="020B0504020202020204" pitchFamily="34" charset="0"/>
              </a:rPr>
              <a:t>Possiamo quindi avere</a:t>
            </a:r>
            <a:br>
              <a:rPr lang="it-IT" sz="2800" dirty="0">
                <a:solidFill>
                  <a:srgbClr val="7030A0"/>
                </a:solidFill>
                <a:highlight>
                  <a:srgbClr val="CBD1FB"/>
                </a:highlight>
                <a:latin typeface="Arial Nova" panose="020B0504020202020204" pitchFamily="34" charset="0"/>
              </a:rPr>
            </a:br>
            <a:br>
              <a:rPr lang="it-IT" sz="2800" dirty="0">
                <a:solidFill>
                  <a:srgbClr val="7030A0"/>
                </a:solidFill>
                <a:highlight>
                  <a:srgbClr val="CBD1FB"/>
                </a:highlight>
                <a:latin typeface="Arial Nova" panose="020B0504020202020204" pitchFamily="34" charset="0"/>
              </a:rPr>
            </a:br>
            <a:r>
              <a:rPr lang="it-IT" sz="2800" dirty="0">
                <a:solidFill>
                  <a:srgbClr val="7030A0"/>
                </a:solidFill>
                <a:highlight>
                  <a:srgbClr val="CBD1FB"/>
                </a:highlight>
                <a:latin typeface="Arial Nova" panose="020B0504020202020204" pitchFamily="34" charset="0"/>
              </a:rPr>
              <a:t>diverse IPOTESI  di alternatività</a:t>
            </a:r>
          </a:p>
        </p:txBody>
      </p:sp>
      <p:cxnSp>
        <p:nvCxnSpPr>
          <p:cNvPr id="24" name="Straight Connector 23">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egnaposto contenuto 2">
            <a:extLst>
              <a:ext uri="{FF2B5EF4-FFF2-40B4-BE49-F238E27FC236}">
                <a16:creationId xmlns:a16="http://schemas.microsoft.com/office/drawing/2014/main" id="{7E56E3E8-156D-B462-7F6A-17BADF24B500}"/>
              </a:ext>
            </a:extLst>
          </p:cNvPr>
          <p:cNvSpPr>
            <a:spLocks noGrp="1"/>
          </p:cNvSpPr>
          <p:nvPr>
            <p:ph idx="1"/>
          </p:nvPr>
        </p:nvSpPr>
        <p:spPr>
          <a:xfrm>
            <a:off x="4999330" y="804333"/>
            <a:ext cx="6257721" cy="5249334"/>
          </a:xfrm>
        </p:spPr>
        <p:txBody>
          <a:bodyPr anchor="ctr">
            <a:normAutofit/>
          </a:bodyPr>
          <a:lstStyle/>
          <a:p>
            <a:pPr>
              <a:spcAft>
                <a:spcPts val="600"/>
              </a:spcAft>
              <a:buClr>
                <a:srgbClr val="7030A0"/>
              </a:buClr>
              <a:buFont typeface="Arial" panose="020B0604020202020204" pitchFamily="34" charset="0"/>
              <a:buChar char="•"/>
            </a:pPr>
            <a:r>
              <a:rPr lang="it-IT" b="1" kern="150" dirty="0">
                <a:effectLst/>
                <a:latin typeface="Calibri" panose="020F0502020204030204" pitchFamily="34" charset="0"/>
                <a:ea typeface="SimSun" panose="02010600030101010101" pitchFamily="2" charset="-122"/>
                <a:cs typeface="Arial" panose="020B0604020202020204" pitchFamily="34" charset="0"/>
              </a:rPr>
              <a:t> Controversie relative ai contratti somministrazione: </a:t>
            </a:r>
            <a:r>
              <a:rPr lang="it-IT" b="1" kern="150" dirty="0">
                <a:latin typeface="Calibri" panose="020F0502020204030204" pitchFamily="34" charset="0"/>
                <a:ea typeface="SimSun" panose="02010600030101010101" pitchFamily="2" charset="-122"/>
                <a:cs typeface="Arial" panose="020B0604020202020204" pitchFamily="34" charset="0"/>
              </a:rPr>
              <a:t>-MED-ARERA</a:t>
            </a:r>
            <a:r>
              <a:rPr lang="it-IT" b="1" kern="150" dirty="0">
                <a:effectLst/>
                <a:latin typeface="Calibri" panose="020F0502020204030204" pitchFamily="34" charset="0"/>
                <a:ea typeface="SimSun" panose="02010600030101010101" pitchFamily="2" charset="-122"/>
                <a:cs typeface="Arial" panose="020B0604020202020204" pitchFamily="34" charset="0"/>
              </a:rPr>
              <a:t>				</a:t>
            </a:r>
            <a:endParaRPr lang="it-IT" kern="150" dirty="0">
              <a:effectLst/>
              <a:latin typeface="Times New Roman" panose="02020603050405020304" pitchFamily="18" charset="0"/>
              <a:ea typeface="SimSun" panose="02010600030101010101" pitchFamily="2" charset="-122"/>
              <a:cs typeface="Arial" panose="020B0604020202020204" pitchFamily="34" charset="0"/>
            </a:endParaRPr>
          </a:p>
          <a:p>
            <a:pPr>
              <a:spcAft>
                <a:spcPts val="600"/>
              </a:spcAft>
              <a:buClr>
                <a:srgbClr val="7030A0"/>
              </a:buClr>
              <a:buFont typeface="Arial" panose="020B0604020202020204" pitchFamily="34" charset="0"/>
              <a:buChar char="•"/>
            </a:pPr>
            <a:r>
              <a:rPr lang="it-IT" b="1" kern="150" dirty="0">
                <a:effectLst/>
                <a:latin typeface="Calibri" panose="020F0502020204030204" pitchFamily="34" charset="0"/>
                <a:ea typeface="OpenSymbol"/>
                <a:cs typeface="Arial" panose="020B0604020202020204" pitchFamily="34" charset="0"/>
              </a:rPr>
              <a:t> Controversie bancarie e finanziarie (MED</a:t>
            </a:r>
            <a:r>
              <a:rPr lang="it-IT" b="1" kern="150" dirty="0">
                <a:latin typeface="Calibri" panose="020F0502020204030204" pitchFamily="34" charset="0"/>
                <a:ea typeface="OpenSymbol"/>
                <a:cs typeface="Arial" panose="020B0604020202020204" pitchFamily="34" charset="0"/>
              </a:rPr>
              <a:t> -ABF e ABC)</a:t>
            </a:r>
          </a:p>
          <a:p>
            <a:pPr>
              <a:spcAft>
                <a:spcPts val="600"/>
              </a:spcAft>
              <a:buClr>
                <a:srgbClr val="7030A0"/>
              </a:buClr>
              <a:buFont typeface="Arial" panose="020B0604020202020204" pitchFamily="34" charset="0"/>
              <a:buChar char="•"/>
            </a:pPr>
            <a:r>
              <a:rPr lang="it-IT" b="1" kern="150" dirty="0">
                <a:effectLst/>
                <a:latin typeface="Calibri" panose="020F0502020204030204" pitchFamily="34" charset="0"/>
                <a:ea typeface="OpenSymbol"/>
                <a:cs typeface="Arial" panose="020B0604020202020204" pitchFamily="34" charset="0"/>
              </a:rPr>
              <a:t> Controversie assicurative (MED –IVASS)</a:t>
            </a:r>
            <a:endParaRPr lang="it-IT" kern="150" dirty="0">
              <a:effectLst/>
              <a:latin typeface="OpenSymbol"/>
              <a:ea typeface="OpenSymbol"/>
              <a:cs typeface="OpenSymbol"/>
            </a:endParaRPr>
          </a:p>
          <a:p>
            <a:pPr>
              <a:spcAft>
                <a:spcPts val="600"/>
              </a:spcAft>
              <a:buClr>
                <a:srgbClr val="7030A0"/>
              </a:buClr>
              <a:buFont typeface="Arial" panose="020B0604020202020204" pitchFamily="34" charset="0"/>
              <a:buChar char="•"/>
            </a:pPr>
            <a:r>
              <a:rPr lang="it-IT" b="1" kern="150" dirty="0">
                <a:effectLst/>
                <a:latin typeface="Calibri" panose="020F0502020204030204" pitchFamily="34" charset="0"/>
                <a:ea typeface="OpenSymbol"/>
                <a:cs typeface="Arial" panose="020B0604020202020204" pitchFamily="34" charset="0"/>
              </a:rPr>
              <a:t> Controversie in materia sanitaria </a:t>
            </a:r>
          </a:p>
          <a:p>
            <a:pPr marL="0" lvl="0" indent="0">
              <a:spcAft>
                <a:spcPts val="600"/>
              </a:spcAft>
              <a:buNone/>
            </a:pPr>
            <a:r>
              <a:rPr lang="it-IT" b="1" kern="150" dirty="0">
                <a:effectLst/>
                <a:latin typeface="Calibri" panose="020F0502020204030204" pitchFamily="34" charset="0"/>
                <a:ea typeface="OpenSymbol"/>
                <a:cs typeface="Arial" panose="020B0604020202020204" pitchFamily="34" charset="0"/>
              </a:rPr>
              <a:t> - Procedimento di mediazione (D. lgs. 28/2010)</a:t>
            </a:r>
          </a:p>
          <a:p>
            <a:pPr marL="0" lvl="0" indent="0">
              <a:spcAft>
                <a:spcPts val="600"/>
              </a:spcAft>
              <a:buNone/>
            </a:pPr>
            <a:r>
              <a:rPr lang="it-IT" b="1" kern="150" dirty="0">
                <a:effectLst/>
                <a:latin typeface="Calibri" panose="020F0502020204030204" pitchFamily="34" charset="0"/>
                <a:ea typeface="OpenSymbol"/>
                <a:cs typeface="Arial" panose="020B0604020202020204" pitchFamily="34" charset="0"/>
              </a:rPr>
              <a:t> - Procedimento ex art.696 bis cpc (L. 24/2017)</a:t>
            </a:r>
            <a:endParaRPr lang="it-IT" kern="150" dirty="0">
              <a:effectLst/>
              <a:latin typeface="OpenSymbol"/>
              <a:ea typeface="OpenSymbol"/>
              <a:cs typeface="OpenSymbol"/>
            </a:endParaRPr>
          </a:p>
          <a:p>
            <a:endParaRPr lang="it-IT" dirty="0"/>
          </a:p>
        </p:txBody>
      </p:sp>
    </p:spTree>
    <p:extLst>
      <p:ext uri="{BB962C8B-B14F-4D97-AF65-F5344CB8AC3E}">
        <p14:creationId xmlns:p14="http://schemas.microsoft.com/office/powerpoint/2010/main" val="618404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79B80B-8902-1FCE-27F6-344D74DB9CDF}"/>
              </a:ext>
            </a:extLst>
          </p:cNvPr>
          <p:cNvSpPr>
            <a:spLocks noGrp="1"/>
          </p:cNvSpPr>
          <p:nvPr>
            <p:ph type="title"/>
          </p:nvPr>
        </p:nvSpPr>
        <p:spPr>
          <a:xfrm>
            <a:off x="829575" y="427513"/>
            <a:ext cx="9720072" cy="902524"/>
          </a:xfrm>
          <a:solidFill>
            <a:schemeClr val="accent1">
              <a:lumMod val="40000"/>
              <a:lumOff val="60000"/>
            </a:schemeClr>
          </a:solidFill>
        </p:spPr>
        <p:txBody>
          <a:bodyPr>
            <a:normAutofit/>
          </a:bodyPr>
          <a:lstStyle/>
          <a:p>
            <a:r>
              <a:rPr lang="it-IT" sz="2400" b="1" dirty="0">
                <a:latin typeface="Arial Nova" panose="020B0504020202020204" pitchFamily="34" charset="0"/>
                <a:cs typeface="Arial" panose="020B0604020202020204" pitchFamily="34" charset="0"/>
              </a:rPr>
              <a:t>I principi ispiratori della riforma nella legge delega</a:t>
            </a:r>
          </a:p>
        </p:txBody>
      </p:sp>
      <p:sp>
        <p:nvSpPr>
          <p:cNvPr id="3" name="Segnaposto contenuto 2">
            <a:extLst>
              <a:ext uri="{FF2B5EF4-FFF2-40B4-BE49-F238E27FC236}">
                <a16:creationId xmlns:a16="http://schemas.microsoft.com/office/drawing/2014/main" id="{E40C628F-77A3-AD42-2417-593EFC8872D3}"/>
              </a:ext>
            </a:extLst>
          </p:cNvPr>
          <p:cNvSpPr>
            <a:spLocks noGrp="1"/>
          </p:cNvSpPr>
          <p:nvPr>
            <p:ph idx="1"/>
          </p:nvPr>
        </p:nvSpPr>
        <p:spPr>
          <a:xfrm>
            <a:off x="1024128" y="1460665"/>
            <a:ext cx="10340558" cy="5047013"/>
          </a:xfrm>
        </p:spPr>
        <p:txBody>
          <a:bodyPr>
            <a:noAutofit/>
          </a:bodyPr>
          <a:lstStyle/>
          <a:p>
            <a:pPr marL="36000" lvl="0" indent="0" algn="just">
              <a:lnSpc>
                <a:spcPct val="150000"/>
              </a:lnSpc>
              <a:spcBef>
                <a:spcPts val="0"/>
              </a:spcBef>
              <a:spcAft>
                <a:spcPts val="0"/>
              </a:spcAft>
              <a:buClrTx/>
              <a:buSzTx/>
              <a:buNone/>
              <a:tabLst>
                <a:tab pos="457200" algn="l"/>
              </a:tabLst>
            </a:pPr>
            <a:r>
              <a:rPr lang="it-IT" sz="1400" b="1" dirty="0">
                <a:solidFill>
                  <a:prstClr val="black"/>
                </a:solidFill>
                <a:latin typeface="Arial Nova"/>
                <a:ea typeface="Calibri" panose="020F0502020204030204" pitchFamily="34" charset="0"/>
                <a:cs typeface="Times New Roman" panose="02020603050405020304" pitchFamily="18" charset="0"/>
              </a:rPr>
              <a:t>INNOVAZIONI NELLA DISCILINA DEI METODI DELLE ADR – VALORIZZAZIONE E RAFFORZAMENTO L’ISTITUTO DELLA  MEDIAZIONE</a:t>
            </a:r>
          </a:p>
          <a:p>
            <a:pPr marL="607500" lvl="0" indent="-571500" algn="just">
              <a:lnSpc>
                <a:spcPct val="150000"/>
              </a:lnSpc>
              <a:spcBef>
                <a:spcPts val="0"/>
              </a:spcBef>
              <a:spcAft>
                <a:spcPts val="0"/>
              </a:spcAft>
              <a:buClrTx/>
              <a:buSzTx/>
              <a:buFont typeface="Arial" panose="020B0604020202020204" pitchFamily="34" charset="0"/>
              <a:buChar char="•"/>
            </a:pPr>
            <a:r>
              <a:rPr lang="it-IT" sz="1400" dirty="0">
                <a:solidFill>
                  <a:prstClr val="black"/>
                </a:solidFill>
                <a:latin typeface="Arial Nova"/>
                <a:ea typeface="Calibri" panose="020F0502020204030204" pitchFamily="34" charset="0"/>
                <a:cs typeface="Times New Roman" panose="02020603050405020304" pitchFamily="18" charset="0"/>
              </a:rPr>
              <a:t>viene implementato il ricorso obbligatorio alla mediazione, in via preventiva, introducendo nuove materie per le quali l’esperimento del procedimento di mediazione è condizione di procedibilità </a:t>
            </a:r>
          </a:p>
          <a:p>
            <a:pPr marL="607500" lvl="0" indent="-571500" algn="just">
              <a:lnSpc>
                <a:spcPct val="150000"/>
              </a:lnSpc>
              <a:spcBef>
                <a:spcPts val="0"/>
              </a:spcBef>
              <a:spcAft>
                <a:spcPts val="0"/>
              </a:spcAft>
              <a:buClrTx/>
              <a:buSzTx/>
              <a:buFont typeface="Arial" panose="020B0604020202020204" pitchFamily="34" charset="0"/>
              <a:buChar char="•"/>
            </a:pPr>
            <a:r>
              <a:rPr lang="it-IT" sz="1400" dirty="0">
                <a:solidFill>
                  <a:prstClr val="black"/>
                </a:solidFill>
                <a:latin typeface="Arial Nova"/>
                <a:ea typeface="Calibri" panose="020F0502020204030204" pitchFamily="34" charset="0"/>
                <a:cs typeface="Times New Roman" panose="02020603050405020304" pitchFamily="18" charset="0"/>
              </a:rPr>
              <a:t>viene disciplinata la mediazione demandata dal giudice con richiamo alla formazione specifica dei magistrati</a:t>
            </a:r>
          </a:p>
          <a:p>
            <a:pPr marL="607500" lvl="0" indent="-571500" algn="just">
              <a:lnSpc>
                <a:spcPct val="150000"/>
              </a:lnSpc>
              <a:spcBef>
                <a:spcPts val="0"/>
              </a:spcBef>
              <a:spcAft>
                <a:spcPts val="0"/>
              </a:spcAft>
              <a:buClrTx/>
              <a:buSzTx/>
              <a:buFont typeface="Arial" panose="020B0604020202020204" pitchFamily="34" charset="0"/>
              <a:buChar char="•"/>
            </a:pPr>
            <a:r>
              <a:rPr lang="it-IT" sz="1400" dirty="0">
                <a:solidFill>
                  <a:prstClr val="black"/>
                </a:solidFill>
                <a:latin typeface="Arial Nova"/>
                <a:ea typeface="Calibri" panose="020F0502020204030204" pitchFamily="34" charset="0"/>
                <a:cs typeface="Times New Roman" panose="02020603050405020304" pitchFamily="18" charset="0"/>
              </a:rPr>
              <a:t>vengono riordinati gli incentivi fiscali: aumentata la misura dell’esenzione dell’imposta di registro e del credito d’imposta previsto anche per compensi degli avvocati nonché per il contributo unificato sostenuto dalle parti nel giudizio estinto a seguito della conclusione dell’accordo del procedimento di mediazione</a:t>
            </a:r>
          </a:p>
          <a:p>
            <a:pPr marL="607500" lvl="0" indent="-571500" algn="just">
              <a:lnSpc>
                <a:spcPct val="150000"/>
              </a:lnSpc>
              <a:spcBef>
                <a:spcPts val="0"/>
              </a:spcBef>
              <a:spcAft>
                <a:spcPts val="0"/>
              </a:spcAft>
              <a:buClrTx/>
              <a:buSzTx/>
              <a:buFont typeface="Arial" panose="020B0604020202020204" pitchFamily="34" charset="0"/>
              <a:buChar char="•"/>
            </a:pPr>
            <a:r>
              <a:rPr lang="it-IT" sz="1400" dirty="0">
                <a:solidFill>
                  <a:prstClr val="black"/>
                </a:solidFill>
                <a:latin typeface="Arial Nova"/>
                <a:ea typeface="Calibri" panose="020F0502020204030204" pitchFamily="34" charset="0"/>
                <a:cs typeface="Times New Roman" panose="02020603050405020304" pitchFamily="18" charset="0"/>
              </a:rPr>
              <a:t>viene esteso alla mediazione il patrocinio a spese dello Stato</a:t>
            </a:r>
            <a:endParaRPr lang="it-IT" sz="1400" b="1" dirty="0">
              <a:solidFill>
                <a:prstClr val="black"/>
              </a:solidFill>
              <a:latin typeface="Arial Nova"/>
              <a:ea typeface="Calibri" panose="020F0502020204030204" pitchFamily="34" charset="0"/>
              <a:cs typeface="Times New Roman" panose="02020603050405020304" pitchFamily="18" charset="0"/>
            </a:endParaRPr>
          </a:p>
          <a:p>
            <a:pPr marL="36000" lvl="0" indent="0" algn="just">
              <a:lnSpc>
                <a:spcPct val="150000"/>
              </a:lnSpc>
              <a:spcBef>
                <a:spcPts val="0"/>
              </a:spcBef>
              <a:spcAft>
                <a:spcPts val="0"/>
              </a:spcAft>
              <a:buClrTx/>
              <a:buSzTx/>
              <a:buNone/>
            </a:pPr>
            <a:r>
              <a:rPr lang="it-IT" sz="1400" b="1" dirty="0">
                <a:solidFill>
                  <a:prstClr val="black"/>
                </a:solidFill>
                <a:latin typeface="Arial Nova"/>
                <a:ea typeface="Calibri" panose="020F0502020204030204" pitchFamily="34" charset="0"/>
                <a:cs typeface="Times New Roman" panose="02020603050405020304" pitchFamily="18" charset="0"/>
              </a:rPr>
              <a:t>FOCUS SULLE PARTI </a:t>
            </a:r>
          </a:p>
          <a:p>
            <a:pPr marL="607500" lvl="0" indent="-571500" algn="just">
              <a:lnSpc>
                <a:spcPct val="150000"/>
              </a:lnSpc>
              <a:spcBef>
                <a:spcPts val="0"/>
              </a:spcBef>
              <a:spcAft>
                <a:spcPts val="0"/>
              </a:spcAft>
              <a:buClrTx/>
              <a:buSzTx/>
              <a:buFont typeface="Arial" panose="020B0604020202020204" pitchFamily="34" charset="0"/>
              <a:buChar char="•"/>
            </a:pPr>
            <a:r>
              <a:rPr lang="it-IT" sz="1400" dirty="0">
                <a:solidFill>
                  <a:prstClr val="black"/>
                </a:solidFill>
                <a:latin typeface="Arial Nova"/>
                <a:ea typeface="Calibri" panose="020F0502020204030204" pitchFamily="34" charset="0"/>
                <a:cs typeface="Times New Roman" panose="02020603050405020304" pitchFamily="18" charset="0"/>
              </a:rPr>
              <a:t>presenza personale come regola (art. 8)</a:t>
            </a:r>
          </a:p>
          <a:p>
            <a:pPr marL="607500" lvl="0" indent="-571500" algn="just">
              <a:lnSpc>
                <a:spcPct val="150000"/>
              </a:lnSpc>
              <a:spcBef>
                <a:spcPts val="0"/>
              </a:spcBef>
              <a:spcAft>
                <a:spcPts val="0"/>
              </a:spcAft>
              <a:buClrTx/>
              <a:buSzTx/>
              <a:buFont typeface="Arial" panose="020B0604020202020204" pitchFamily="34" charset="0"/>
              <a:buChar char="•"/>
            </a:pPr>
            <a:r>
              <a:rPr lang="it-IT" sz="1400" dirty="0">
                <a:solidFill>
                  <a:prstClr val="black"/>
                </a:solidFill>
                <a:latin typeface="Arial Nova"/>
                <a:ea typeface="Calibri" panose="020F0502020204030204" pitchFamily="34" charset="0"/>
                <a:cs typeface="Times New Roman" panose="02020603050405020304" pitchFamily="18" charset="0"/>
              </a:rPr>
              <a:t>mediazione effettiva (art. 8)  e conseguenze della mancata partecipazione (art. 12 bis)</a:t>
            </a:r>
          </a:p>
          <a:p>
            <a:pPr marL="607500" lvl="0" indent="-571500" algn="just">
              <a:lnSpc>
                <a:spcPct val="150000"/>
              </a:lnSpc>
              <a:spcBef>
                <a:spcPts val="0"/>
              </a:spcBef>
              <a:spcAft>
                <a:spcPts val="0"/>
              </a:spcAft>
              <a:buClrTx/>
              <a:buSzTx/>
              <a:buFont typeface="Arial" panose="020B0604020202020204" pitchFamily="34" charset="0"/>
              <a:buChar char="•"/>
            </a:pPr>
            <a:r>
              <a:rPr lang="it-IT" sz="1400" dirty="0">
                <a:solidFill>
                  <a:prstClr val="black"/>
                </a:solidFill>
                <a:latin typeface="Arial Nova"/>
                <a:ea typeface="Calibri" panose="020F0502020204030204" pitchFamily="34" charset="0"/>
                <a:cs typeface="Times New Roman" panose="02020603050405020304" pitchFamily="18" charset="0"/>
              </a:rPr>
              <a:t>nuovo ruolo dell’avvocato negoziatore </a:t>
            </a:r>
            <a:r>
              <a:rPr lang="it-IT" sz="1400" b="1" dirty="0">
                <a:solidFill>
                  <a:schemeClr val="accent2">
                    <a:lumMod val="75000"/>
                  </a:schemeClr>
                </a:solidFill>
                <a:latin typeface="Arial Nova"/>
                <a:ea typeface="Calibri" panose="020F0502020204030204" pitchFamily="34" charset="0"/>
                <a:cs typeface="Calibri" panose="020F0502020204030204" pitchFamily="34" charset="0"/>
              </a:rPr>
              <a:t>AFFIANCARE ALL’AVVOCATO ESPERTO IN TECNICHE PROCESSUALI CHE «RAPPRESENTA» LA PARTE NEL PROCESSO, L’AVVOCATO ESPERTO DI TECNICHE NEGOZIALI CHE «ASSISTE» LA PARTE NELLA PROCEDURA DI MEDIAZIONE    </a:t>
            </a:r>
            <a:r>
              <a:rPr lang="it-IT" sz="1400" b="1" dirty="0" err="1">
                <a:solidFill>
                  <a:schemeClr val="accent2">
                    <a:lumMod val="75000"/>
                  </a:schemeClr>
                </a:solidFill>
                <a:latin typeface="Arial Nova"/>
                <a:ea typeface="Calibri" panose="020F0502020204030204" pitchFamily="34" charset="0"/>
                <a:cs typeface="Calibri" panose="020F0502020204030204" pitchFamily="34" charset="0"/>
              </a:rPr>
              <a:t>Cass</a:t>
            </a:r>
            <a:r>
              <a:rPr lang="it-IT" sz="1400" b="1" dirty="0">
                <a:solidFill>
                  <a:schemeClr val="accent2">
                    <a:lumMod val="75000"/>
                  </a:schemeClr>
                </a:solidFill>
                <a:latin typeface="Arial Nova"/>
                <a:ea typeface="Calibri" panose="020F0502020204030204" pitchFamily="34" charset="0"/>
                <a:cs typeface="Calibri" panose="020F0502020204030204" pitchFamily="34" charset="0"/>
              </a:rPr>
              <a:t>. N. 8374/2019</a:t>
            </a:r>
            <a:endParaRPr lang="it-IT" sz="1400" b="1" dirty="0">
              <a:solidFill>
                <a:schemeClr val="accent2">
                  <a:lumMod val="75000"/>
                </a:schemeClr>
              </a:solidFill>
              <a:effectLst/>
              <a:latin typeface="Arial Nova"/>
              <a:ea typeface="Calibri" panose="020F0502020204030204" pitchFamily="34" charset="0"/>
              <a:cs typeface="Calibri" panose="020F0502020204030204" pitchFamily="34" charset="0"/>
            </a:endParaRPr>
          </a:p>
          <a:p>
            <a:endParaRPr lang="it-IT" sz="1400" dirty="0">
              <a:latin typeface="Arial Nova"/>
            </a:endParaRPr>
          </a:p>
        </p:txBody>
      </p:sp>
    </p:spTree>
    <p:extLst>
      <p:ext uri="{BB962C8B-B14F-4D97-AF65-F5344CB8AC3E}">
        <p14:creationId xmlns:p14="http://schemas.microsoft.com/office/powerpoint/2010/main" val="10169773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7C0BE0-4762-9888-5080-F90CD6DBFB94}"/>
              </a:ext>
            </a:extLst>
          </p:cNvPr>
          <p:cNvSpPr>
            <a:spLocks noGrp="1"/>
          </p:cNvSpPr>
          <p:nvPr>
            <p:ph type="title"/>
          </p:nvPr>
        </p:nvSpPr>
        <p:spPr>
          <a:xfrm>
            <a:off x="875489" y="585216"/>
            <a:ext cx="9868711" cy="640469"/>
          </a:xfrm>
          <a:solidFill>
            <a:srgbClr val="DE7CC4"/>
          </a:solidFill>
          <a:ln>
            <a:solidFill>
              <a:schemeClr val="bg2"/>
            </a:solidFill>
          </a:ln>
        </p:spPr>
        <p:txBody>
          <a:bodyPr>
            <a:normAutofit/>
          </a:bodyPr>
          <a:lstStyle/>
          <a:p>
            <a:r>
              <a:rPr lang="it-IT" sz="2400" dirty="0">
                <a:latin typeface="Arial Nova" panose="020B0504020202020204" pitchFamily="34" charset="0"/>
              </a:rPr>
              <a:t>Art. 5  </a:t>
            </a:r>
            <a:r>
              <a:rPr lang="it-IT" sz="2400" dirty="0" err="1">
                <a:latin typeface="Arial Nova" panose="020B0504020202020204" pitchFamily="34" charset="0"/>
              </a:rPr>
              <a:t>com</a:t>
            </a:r>
            <a:r>
              <a:rPr lang="it-IT" sz="2400" dirty="0">
                <a:latin typeface="Arial Nova" panose="020B0504020202020204" pitchFamily="34" charset="0"/>
              </a:rPr>
              <a:t>. 4,5</a:t>
            </a:r>
          </a:p>
        </p:txBody>
      </p:sp>
      <p:sp>
        <p:nvSpPr>
          <p:cNvPr id="3" name="Segnaposto contenuto 2">
            <a:extLst>
              <a:ext uri="{FF2B5EF4-FFF2-40B4-BE49-F238E27FC236}">
                <a16:creationId xmlns:a16="http://schemas.microsoft.com/office/drawing/2014/main" id="{089D2CA1-B26E-3ACB-423A-7AB253A8D29B}"/>
              </a:ext>
            </a:extLst>
          </p:cNvPr>
          <p:cNvSpPr>
            <a:spLocks noGrp="1"/>
          </p:cNvSpPr>
          <p:nvPr>
            <p:ph idx="1"/>
          </p:nvPr>
        </p:nvSpPr>
        <p:spPr>
          <a:xfrm>
            <a:off x="875489" y="1322962"/>
            <a:ext cx="9868711" cy="4723751"/>
          </a:xfrm>
        </p:spPr>
        <p:txBody>
          <a:bodyPr>
            <a:normAutofit fontScale="40000" lnSpcReduction="20000"/>
          </a:bodyPr>
          <a:lstStyle/>
          <a:p>
            <a:pPr marL="0" lvl="0" indent="0" algn="just">
              <a:lnSpc>
                <a:spcPct val="107000"/>
              </a:lnSpc>
              <a:spcAft>
                <a:spcPts val="750"/>
              </a:spcAft>
              <a:buNone/>
              <a:tabLst>
                <a:tab pos="457200" algn="l"/>
              </a:tabLst>
            </a:pPr>
            <a:r>
              <a:rPr lang="it-IT" sz="4500" dirty="0">
                <a:ln w="0"/>
                <a:effectLst>
                  <a:outerShdw blurRad="38100" dist="19050" dir="2700000" algn="tl" rotWithShape="0">
                    <a:schemeClr val="dk1">
                      <a:alpha val="40000"/>
                    </a:schemeClr>
                  </a:outerShdw>
                </a:effectLst>
                <a:latin typeface="Arial Nova" panose="020B0504020202020204" pitchFamily="34" charset="0"/>
                <a:ea typeface="Times New Roman" panose="02020603050405020304" pitchFamily="18" charset="0"/>
                <a:cs typeface="Times New Roman" panose="02020603050405020304" pitchFamily="18" charset="0"/>
              </a:rPr>
              <a:t>QUANDO LA CONDIZIONE PUÒ DIRSI ASSOLTA?</a:t>
            </a:r>
          </a:p>
          <a:p>
            <a:pPr marL="0" lvl="0" indent="0" algn="just">
              <a:lnSpc>
                <a:spcPct val="120000"/>
              </a:lnSpc>
              <a:spcBef>
                <a:spcPts val="0"/>
              </a:spcBef>
              <a:spcAft>
                <a:spcPts val="0"/>
              </a:spcAft>
              <a:buNone/>
              <a:tabLst>
                <a:tab pos="457200" algn="l"/>
              </a:tabLst>
            </a:pPr>
            <a:r>
              <a:rPr lang="it-IT" sz="4000"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Quando l’esperimento del procedimento di mediazione è condizione di procedibilità della domanda giudiziale, la condizione si considera avverata se </a:t>
            </a:r>
            <a:r>
              <a:rPr lang="it-IT" sz="4000" dirty="0">
                <a:solidFill>
                  <a:srgbClr val="222222"/>
                </a:solidFill>
                <a:effectLst/>
                <a:highlight>
                  <a:srgbClr val="FFCCFF"/>
                </a:highlight>
                <a:latin typeface="Arial Nova" panose="020B0504020202020204" pitchFamily="34" charset="0"/>
                <a:ea typeface="Times New Roman" panose="02020603050405020304" pitchFamily="18" charset="0"/>
                <a:cs typeface="Times New Roman" panose="02020603050405020304" pitchFamily="18" charset="0"/>
              </a:rPr>
              <a:t>il primo incontro dinanzi al mediatore si conclude senza l’accordo</a:t>
            </a:r>
            <a:r>
              <a:rPr lang="it-IT" sz="4000" b="1" dirty="0">
                <a:solidFill>
                  <a:srgbClr val="222222"/>
                </a:solidFill>
                <a:effectLst/>
                <a:highlight>
                  <a:srgbClr val="FFCCFF"/>
                </a:highlight>
                <a:latin typeface="Arial Nova" panose="020B0504020202020204" pitchFamily="34" charset="0"/>
                <a:ea typeface="Times New Roman" panose="02020603050405020304" pitchFamily="18" charset="0"/>
                <a:cs typeface="Times New Roman" panose="02020603050405020304" pitchFamily="18" charset="0"/>
              </a:rPr>
              <a:t> di conciliazione.</a:t>
            </a:r>
          </a:p>
          <a:p>
            <a:pPr marL="0" lvl="0" indent="0" algn="just">
              <a:lnSpc>
                <a:spcPct val="120000"/>
              </a:lnSpc>
              <a:spcBef>
                <a:spcPts val="0"/>
              </a:spcBef>
              <a:spcAft>
                <a:spcPts val="0"/>
              </a:spcAft>
              <a:buNone/>
              <a:tabLst>
                <a:tab pos="457200" algn="l"/>
              </a:tabLst>
            </a:pPr>
            <a:endParaRPr lang="it-IT" sz="2900" b="1" dirty="0">
              <a:solidFill>
                <a:srgbClr val="222222"/>
              </a:solidFill>
              <a:effectLst/>
              <a:highlight>
                <a:srgbClr val="FFCCFF"/>
              </a:highlight>
              <a:latin typeface="Arial Nova" panose="020B0504020202020204" pitchFamily="34" charset="0"/>
              <a:ea typeface="Times New Roman" panose="02020603050405020304" pitchFamily="18" charset="0"/>
              <a:cs typeface="Times New Roman" panose="02020603050405020304" pitchFamily="18" charset="0"/>
            </a:endParaRPr>
          </a:p>
          <a:p>
            <a:pPr marL="0" lvl="0" indent="0" algn="just">
              <a:lnSpc>
                <a:spcPct val="120000"/>
              </a:lnSpc>
              <a:spcBef>
                <a:spcPts val="0"/>
              </a:spcBef>
              <a:spcAft>
                <a:spcPts val="0"/>
              </a:spcAft>
              <a:buNone/>
              <a:tabLst>
                <a:tab pos="457200" algn="l"/>
              </a:tabLst>
            </a:pPr>
            <a:endParaRPr lang="it-IT" sz="2900" dirty="0">
              <a:solidFill>
                <a:srgbClr val="000000"/>
              </a:solidFill>
              <a:latin typeface="Arial Nova" panose="020B0504020202020204" pitchFamily="34" charset="0"/>
            </a:endParaRPr>
          </a:p>
          <a:p>
            <a:pPr marL="0" lvl="0" indent="0" algn="just">
              <a:lnSpc>
                <a:spcPct val="120000"/>
              </a:lnSpc>
              <a:spcBef>
                <a:spcPts val="0"/>
              </a:spcBef>
              <a:spcAft>
                <a:spcPts val="0"/>
              </a:spcAft>
              <a:buNone/>
              <a:tabLst>
                <a:tab pos="457200" algn="l"/>
              </a:tabLst>
            </a:pPr>
            <a:r>
              <a:rPr lang="it-IT" sz="2900" b="0" i="0" dirty="0">
                <a:solidFill>
                  <a:srgbClr val="000000"/>
                </a:solidFill>
                <a:effectLst/>
                <a:latin typeface="Arial Nova" panose="020B0504020202020204" pitchFamily="34" charset="0"/>
              </a:rPr>
              <a:t>                              </a:t>
            </a:r>
            <a:r>
              <a:rPr lang="it-IT" sz="4000" b="0" i="0" dirty="0">
                <a:solidFill>
                  <a:srgbClr val="000000"/>
                </a:solidFill>
                <a:effectLst/>
                <a:latin typeface="Arial Nova" panose="020B0504020202020204" pitchFamily="34" charset="0"/>
              </a:rPr>
              <a:t>La condizione di procedibilità può dirsi assolta quando sussistono contemporaneamente le seguenti condizioni:</a:t>
            </a:r>
          </a:p>
          <a:p>
            <a:pPr marL="0" lvl="0" indent="0" algn="just">
              <a:lnSpc>
                <a:spcPct val="120000"/>
              </a:lnSpc>
              <a:spcBef>
                <a:spcPts val="0"/>
              </a:spcBef>
              <a:spcAft>
                <a:spcPts val="0"/>
              </a:spcAft>
              <a:buNone/>
              <a:tabLst>
                <a:tab pos="457200" algn="l"/>
              </a:tabLst>
            </a:pPr>
            <a:br>
              <a:rPr lang="it-IT" sz="4000" dirty="0">
                <a:latin typeface="Arial Nova" panose="020B0504020202020204" pitchFamily="34" charset="0"/>
              </a:rPr>
            </a:br>
            <a:r>
              <a:rPr lang="it-IT" sz="4000" b="1" i="0" dirty="0">
                <a:solidFill>
                  <a:srgbClr val="000000"/>
                </a:solidFill>
                <a:effectLst/>
                <a:latin typeface="Arial Nova" panose="020B0504020202020204" pitchFamily="34" charset="0"/>
              </a:rPr>
              <a:t>A)</a:t>
            </a:r>
            <a:r>
              <a:rPr lang="it-IT" sz="4000" b="0" i="0" dirty="0">
                <a:solidFill>
                  <a:srgbClr val="000000"/>
                </a:solidFill>
                <a:effectLst/>
                <a:latin typeface="Arial Nova" panose="020B0504020202020204" pitchFamily="34" charset="0"/>
              </a:rPr>
              <a:t> la mediazione è stata instaurata davanti ad un </a:t>
            </a:r>
            <a:r>
              <a:rPr lang="it-IT" sz="4000" i="0" dirty="0">
                <a:ln w="0"/>
                <a:solidFill>
                  <a:srgbClr val="7030A0"/>
                </a:solidFill>
                <a:effectLst>
                  <a:outerShdw blurRad="38100" dist="19050" dir="2700000" algn="tl" rotWithShape="0">
                    <a:schemeClr val="dk1">
                      <a:alpha val="40000"/>
                    </a:schemeClr>
                  </a:outerShdw>
                </a:effectLst>
                <a:latin typeface="Arial Nova" panose="020B0504020202020204" pitchFamily="34" charset="0"/>
              </a:rPr>
              <a:t>organismo competente</a:t>
            </a:r>
            <a:r>
              <a:rPr lang="it-IT" sz="4000" b="0" i="0" dirty="0">
                <a:solidFill>
                  <a:srgbClr val="000000"/>
                </a:solidFill>
                <a:effectLst/>
                <a:latin typeface="Arial Nova" panose="020B0504020202020204" pitchFamily="34" charset="0"/>
              </a:rPr>
              <a:t>, ossia avanti ad un organismo di mediazione del luogo del Tribunale competente a decidere la futura controversia. La competenza viene regolata essenzialmente dalle norme sulla competenza previste dal codice di procedura civile con la possibilità di derogarvi per espressa volontà delle parti. </a:t>
            </a:r>
            <a:br>
              <a:rPr lang="it-IT" sz="4000" dirty="0">
                <a:latin typeface="Arial Nova" panose="020B0504020202020204" pitchFamily="34" charset="0"/>
              </a:rPr>
            </a:br>
            <a:r>
              <a:rPr lang="it-IT" sz="4000" b="1" i="0" dirty="0">
                <a:solidFill>
                  <a:srgbClr val="000000"/>
                </a:solidFill>
                <a:effectLst/>
                <a:latin typeface="Arial Nova" panose="020B0504020202020204" pitchFamily="34" charset="0"/>
              </a:rPr>
              <a:t>B)</a:t>
            </a:r>
            <a:r>
              <a:rPr lang="it-IT" sz="4000" b="0" i="0" dirty="0">
                <a:solidFill>
                  <a:srgbClr val="000000"/>
                </a:solidFill>
                <a:effectLst/>
                <a:latin typeface="Arial Nova" panose="020B0504020202020204" pitchFamily="34" charset="0"/>
              </a:rPr>
              <a:t> </a:t>
            </a:r>
            <a:r>
              <a:rPr lang="it-IT" sz="4000" i="0" dirty="0">
                <a:ln w="0"/>
                <a:solidFill>
                  <a:srgbClr val="7030A0"/>
                </a:solidFill>
                <a:effectLst>
                  <a:outerShdw blurRad="38100" dist="19050" dir="2700000" algn="tl" rotWithShape="0">
                    <a:schemeClr val="dk1">
                      <a:alpha val="40000"/>
                    </a:schemeClr>
                  </a:outerShdw>
                </a:effectLst>
                <a:latin typeface="Arial Nova" panose="020B0504020202020204" pitchFamily="34" charset="0"/>
              </a:rPr>
              <a:t>l’oggetto della domanda è conforme all’oggetto del giudizio</a:t>
            </a:r>
            <a:r>
              <a:rPr lang="it-IT" sz="4000" b="0" i="0" dirty="0">
                <a:solidFill>
                  <a:srgbClr val="000000"/>
                </a:solidFill>
                <a:effectLst/>
                <a:latin typeface="Arial Nova" panose="020B0504020202020204" pitchFamily="34" charset="0"/>
              </a:rPr>
              <a:t>. L’istanza di mediazione deve avere ad oggetto le medesime pretese che verranno avanzate nella successiva fase giudiziale (ric. vaglio 171 bis cpc). </a:t>
            </a:r>
            <a:br>
              <a:rPr lang="it-IT" sz="4000" dirty="0">
                <a:latin typeface="Arial Nova" panose="020B0504020202020204" pitchFamily="34" charset="0"/>
              </a:rPr>
            </a:br>
            <a:r>
              <a:rPr lang="it-IT" sz="4000" b="1" i="0" dirty="0">
                <a:solidFill>
                  <a:srgbClr val="000000"/>
                </a:solidFill>
                <a:effectLst/>
                <a:latin typeface="Arial Nova" panose="020B0504020202020204" pitchFamily="34" charset="0"/>
              </a:rPr>
              <a:t>C)</a:t>
            </a:r>
            <a:r>
              <a:rPr lang="it-IT" sz="4000" b="0" i="0" dirty="0">
                <a:solidFill>
                  <a:srgbClr val="000000"/>
                </a:solidFill>
                <a:effectLst/>
                <a:latin typeface="Arial Nova" panose="020B0504020202020204" pitchFamily="34" charset="0"/>
              </a:rPr>
              <a:t> le parti sono </a:t>
            </a:r>
            <a:r>
              <a:rPr lang="it-IT" sz="4000" i="0" dirty="0">
                <a:ln w="0"/>
                <a:solidFill>
                  <a:srgbClr val="7030A0"/>
                </a:solidFill>
                <a:effectLst>
                  <a:outerShdw blurRad="38100" dist="19050" dir="2700000" algn="tl" rotWithShape="0">
                    <a:schemeClr val="dk1">
                      <a:alpha val="40000"/>
                    </a:schemeClr>
                  </a:outerShdw>
                </a:effectLst>
                <a:latin typeface="Arial Nova" panose="020B0504020202020204" pitchFamily="34" charset="0"/>
              </a:rPr>
              <a:t>presenti</a:t>
            </a:r>
            <a:r>
              <a:rPr lang="it-IT" sz="4000" b="0" i="0" dirty="0">
                <a:solidFill>
                  <a:srgbClr val="000000"/>
                </a:solidFill>
                <a:effectLst/>
                <a:latin typeface="Arial Nova" panose="020B0504020202020204" pitchFamily="34" charset="0"/>
              </a:rPr>
              <a:t> con i loro avvocati.</a:t>
            </a:r>
          </a:p>
          <a:p>
            <a:pPr marL="0" lvl="0" indent="0" algn="just">
              <a:lnSpc>
                <a:spcPct val="120000"/>
              </a:lnSpc>
              <a:spcBef>
                <a:spcPts val="0"/>
              </a:spcBef>
              <a:spcAft>
                <a:spcPts val="0"/>
              </a:spcAft>
              <a:buNone/>
              <a:tabLst>
                <a:tab pos="457200" algn="l"/>
              </a:tabLst>
            </a:pPr>
            <a:r>
              <a:rPr lang="it-IT" sz="4000" b="0" i="0" dirty="0">
                <a:solidFill>
                  <a:srgbClr val="000000"/>
                </a:solidFill>
                <a:effectLst/>
                <a:latin typeface="Arial Nova" panose="020B0504020202020204" pitchFamily="34" charset="0"/>
              </a:rPr>
              <a:t> </a:t>
            </a:r>
            <a:br>
              <a:rPr lang="it-IT" sz="4000" dirty="0">
                <a:latin typeface="Arial Nova" panose="020B0504020202020204" pitchFamily="34" charset="0"/>
              </a:rPr>
            </a:br>
            <a:r>
              <a:rPr lang="it-IT" sz="4000" b="0" i="0" dirty="0">
                <a:solidFill>
                  <a:srgbClr val="000000"/>
                </a:solidFill>
                <a:effectLst/>
                <a:latin typeface="Arial Nova" panose="020B0504020202020204" pitchFamily="34" charset="0"/>
              </a:rPr>
              <a:t>la terza condizione è stata oggetto di vari orientamenti giurisprudenziali.</a:t>
            </a:r>
            <a:endParaRPr lang="it-IT" sz="4000" b="1" dirty="0">
              <a:highlight>
                <a:srgbClr val="FFCCFF"/>
              </a:highlight>
              <a:latin typeface="Arial Nova" panose="020B0504020202020204" pitchFamily="34" charset="0"/>
              <a:ea typeface="Calibri" panose="020F0502020204030204" pitchFamily="34" charset="0"/>
              <a:cs typeface="Times New Roman" panose="02020603050405020304" pitchFamily="18" charset="0"/>
            </a:endParaRPr>
          </a:p>
          <a:p>
            <a:endParaRPr lang="it-IT" dirty="0"/>
          </a:p>
        </p:txBody>
      </p:sp>
      <p:sp>
        <p:nvSpPr>
          <p:cNvPr id="4" name="Freccia a destra 3">
            <a:extLst>
              <a:ext uri="{FF2B5EF4-FFF2-40B4-BE49-F238E27FC236}">
                <a16:creationId xmlns:a16="http://schemas.microsoft.com/office/drawing/2014/main" id="{4E2B492B-F55E-A9DF-1CA2-0FC95E29224D}"/>
              </a:ext>
            </a:extLst>
          </p:cNvPr>
          <p:cNvSpPr/>
          <p:nvPr/>
        </p:nvSpPr>
        <p:spPr>
          <a:xfrm>
            <a:off x="1150588" y="2595730"/>
            <a:ext cx="746306" cy="458756"/>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7521923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CAF04D-7FA7-FB40-580B-7C00CB4A9734}"/>
              </a:ext>
            </a:extLst>
          </p:cNvPr>
          <p:cNvSpPr>
            <a:spLocks noGrp="1"/>
          </p:cNvSpPr>
          <p:nvPr>
            <p:ph type="title"/>
          </p:nvPr>
        </p:nvSpPr>
        <p:spPr>
          <a:xfrm>
            <a:off x="1024128" y="585216"/>
            <a:ext cx="3936978" cy="747473"/>
          </a:xfrm>
          <a:solidFill>
            <a:srgbClr val="799EBD"/>
          </a:solidFill>
        </p:spPr>
        <p:txBody>
          <a:bodyPr>
            <a:normAutofit fontScale="90000"/>
          </a:bodyPr>
          <a:lstStyle/>
          <a:p>
            <a:r>
              <a:rPr lang="it-IT" sz="3600" dirty="0">
                <a:latin typeface="Arial Nova" panose="020B0504020202020204" pitchFamily="34" charset="0"/>
              </a:rPr>
              <a:t>Esclusioni</a:t>
            </a:r>
            <a:br>
              <a:rPr lang="it-IT" sz="3600" dirty="0">
                <a:latin typeface="Arial Nova" panose="020B0504020202020204" pitchFamily="34" charset="0"/>
              </a:rPr>
            </a:br>
            <a:endParaRPr lang="it-IT" sz="1800" dirty="0">
              <a:latin typeface="Arial Nova" panose="020B0504020202020204" pitchFamily="34" charset="0"/>
            </a:endParaRPr>
          </a:p>
        </p:txBody>
      </p:sp>
      <p:sp>
        <p:nvSpPr>
          <p:cNvPr id="3" name="Segnaposto contenuto 2">
            <a:extLst>
              <a:ext uri="{FF2B5EF4-FFF2-40B4-BE49-F238E27FC236}">
                <a16:creationId xmlns:a16="http://schemas.microsoft.com/office/drawing/2014/main" id="{536C9984-95F6-3AAB-41D9-781911EE3E32}"/>
              </a:ext>
            </a:extLst>
          </p:cNvPr>
          <p:cNvSpPr>
            <a:spLocks noGrp="1"/>
          </p:cNvSpPr>
          <p:nvPr>
            <p:ph idx="1"/>
          </p:nvPr>
        </p:nvSpPr>
        <p:spPr>
          <a:xfrm>
            <a:off x="1024128" y="1595336"/>
            <a:ext cx="10152953" cy="4714024"/>
          </a:xfrm>
        </p:spPr>
        <p:txBody>
          <a:bodyPr>
            <a:normAutofit fontScale="25000" lnSpcReduction="20000"/>
          </a:bodyPr>
          <a:lstStyle/>
          <a:p>
            <a:pPr marL="0" lvl="0" indent="0" algn="just">
              <a:lnSpc>
                <a:spcPct val="107000"/>
              </a:lnSpc>
              <a:spcAft>
                <a:spcPts val="750"/>
              </a:spcAft>
              <a:buNone/>
              <a:tabLst>
                <a:tab pos="457200" algn="l"/>
              </a:tabLst>
            </a:pPr>
            <a:r>
              <a:rPr lang="it-IT" sz="7200" b="1" dirty="0">
                <a:solidFill>
                  <a:srgbClr val="222222"/>
                </a:solidFill>
                <a:effectLst/>
                <a:latin typeface="Arial Nova" panose="020B0504020202020204" pitchFamily="34" charset="0"/>
                <a:ea typeface="Calibri" panose="020F0502020204030204" pitchFamily="34" charset="0"/>
                <a:cs typeface="Times New Roman" panose="02020603050405020304" pitchFamily="18" charset="0"/>
              </a:rPr>
              <a:t>Restano le esclusioni già previste… </a:t>
            </a:r>
          </a:p>
          <a:p>
            <a:pPr marL="0" lvl="0" indent="0" algn="just">
              <a:lnSpc>
                <a:spcPct val="107000"/>
              </a:lnSpc>
              <a:spcBef>
                <a:spcPts val="0"/>
              </a:spcBef>
              <a:spcAft>
                <a:spcPts val="0"/>
              </a:spcAft>
              <a:buNone/>
              <a:tabLst>
                <a:tab pos="457200" algn="l"/>
              </a:tabLst>
            </a:pPr>
            <a:r>
              <a:rPr lang="it-IT" sz="7200"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Lo svolgimento della mediazione </a:t>
            </a:r>
            <a:r>
              <a:rPr lang="it-IT" sz="7200" u="sng"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non preclude</a:t>
            </a:r>
            <a:r>
              <a:rPr lang="it-IT" sz="7200"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 in ogni caso: la </a:t>
            </a:r>
            <a:r>
              <a:rPr lang="it-IT" sz="7200" dirty="0">
                <a:effectLst/>
                <a:highlight>
                  <a:srgbClr val="FFFFFF"/>
                </a:highlight>
                <a:latin typeface="Arial Nova" panose="020B0504020202020204" pitchFamily="34" charset="0"/>
                <a:ea typeface="Times New Roman" panose="02020603050405020304" pitchFamily="18" charset="0"/>
                <a:cs typeface="Times New Roman" panose="02020603050405020304" pitchFamily="18" charset="0"/>
              </a:rPr>
              <a:t>concessione dei provvedimenti urgenti e cautelari</a:t>
            </a:r>
            <a:r>
              <a:rPr lang="it-IT" sz="7200" dirty="0">
                <a:solidFill>
                  <a:srgbClr val="222222"/>
                </a:solidFill>
                <a:effectLst/>
                <a:highlight>
                  <a:srgbClr val="FFFFFF"/>
                </a:highlight>
                <a:latin typeface="Arial Nova" panose="020B0504020202020204" pitchFamily="34" charset="0"/>
                <a:ea typeface="Times New Roman" panose="02020603050405020304" pitchFamily="18" charset="0"/>
                <a:cs typeface="Times New Roman" panose="02020603050405020304" pitchFamily="18" charset="0"/>
              </a:rPr>
              <a:t>, la trascrizione della domanda giudiziale</a:t>
            </a:r>
            <a:r>
              <a:rPr lang="it-IT" sz="7200"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a:t>
            </a:r>
          </a:p>
          <a:p>
            <a:pPr marL="0" lvl="0" indent="0" algn="just">
              <a:lnSpc>
                <a:spcPct val="107000"/>
              </a:lnSpc>
              <a:spcAft>
                <a:spcPts val="750"/>
              </a:spcAft>
              <a:buNone/>
              <a:tabLst>
                <a:tab pos="457200" algn="l"/>
              </a:tabLst>
            </a:pPr>
            <a:r>
              <a:rPr lang="it-IT" sz="7200" b="1"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 Il comma 1 e l’articolo 5-</a:t>
            </a:r>
            <a:r>
              <a:rPr lang="it-IT" sz="7200" b="1" i="1"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quater</a:t>
            </a:r>
            <a:r>
              <a:rPr lang="it-IT" sz="7200"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 non si applicano:</a:t>
            </a:r>
            <a:endParaRPr lang="it-IT" sz="7200" dirty="0">
              <a:effectLst/>
              <a:latin typeface="Arial Nova" panose="020B0504020202020204" pitchFamily="34" charset="0"/>
              <a:ea typeface="Calibri" panose="020F0502020204030204" pitchFamily="34" charset="0"/>
              <a:cs typeface="Times New Roman" panose="02020603050405020304" pitchFamily="18" charset="0"/>
            </a:endParaRPr>
          </a:p>
          <a:p>
            <a:pPr marL="1143000" lvl="1" indent="-685800" algn="just">
              <a:lnSpc>
                <a:spcPct val="107000"/>
              </a:lnSpc>
              <a:spcAft>
                <a:spcPts val="750"/>
              </a:spcAft>
              <a:buClr>
                <a:srgbClr val="7030A0"/>
              </a:buClr>
              <a:buFont typeface="Wingdings" panose="05000000000000000000" pitchFamily="2" charset="2"/>
              <a:buChar char="§"/>
              <a:tabLst>
                <a:tab pos="914400" algn="l"/>
              </a:tabLst>
            </a:pPr>
            <a:r>
              <a:rPr lang="it-IT" sz="5600"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nei procedimenti per ingiunzione, inclusa l’opposizione, fino alla pronuncia sulle istanze di concessione e sospensione della provvisoria esecuzione, secondo quanto previsto dall’articolo 5-bis;</a:t>
            </a:r>
            <a:endParaRPr lang="it-IT" sz="5600" dirty="0">
              <a:effectLst/>
              <a:latin typeface="Arial Nova" panose="020B0504020202020204" pitchFamily="34" charset="0"/>
              <a:ea typeface="Calibri" panose="020F0502020204030204" pitchFamily="34" charset="0"/>
              <a:cs typeface="Times New Roman" panose="02020603050405020304" pitchFamily="18" charset="0"/>
            </a:endParaRPr>
          </a:p>
          <a:p>
            <a:pPr marL="1143000" lvl="1" indent="-685800" algn="just">
              <a:lnSpc>
                <a:spcPct val="107000"/>
              </a:lnSpc>
              <a:spcAft>
                <a:spcPts val="750"/>
              </a:spcAft>
              <a:buClr>
                <a:srgbClr val="7030A0"/>
              </a:buClr>
              <a:buFont typeface="Wingdings" panose="05000000000000000000" pitchFamily="2" charset="2"/>
              <a:buChar char="§"/>
              <a:tabLst>
                <a:tab pos="914400" algn="l"/>
              </a:tabLst>
            </a:pPr>
            <a:r>
              <a:rPr lang="it-IT" sz="5600"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nei procedimenti per convalida di licenza o sfratto, fino al mutamento del rito di cui all’articolo 667 del codice di procedura civile;</a:t>
            </a:r>
            <a:endParaRPr lang="it-IT" sz="5600" dirty="0">
              <a:effectLst/>
              <a:latin typeface="Arial Nova" panose="020B0504020202020204" pitchFamily="34" charset="0"/>
              <a:ea typeface="Calibri" panose="020F0502020204030204" pitchFamily="34" charset="0"/>
              <a:cs typeface="Times New Roman" panose="02020603050405020304" pitchFamily="18" charset="0"/>
            </a:endParaRPr>
          </a:p>
          <a:p>
            <a:pPr marL="1143000" lvl="1" indent="-685800" algn="just">
              <a:lnSpc>
                <a:spcPct val="107000"/>
              </a:lnSpc>
              <a:spcAft>
                <a:spcPts val="750"/>
              </a:spcAft>
              <a:buClr>
                <a:srgbClr val="7030A0"/>
              </a:buClr>
              <a:buFont typeface="Wingdings" panose="05000000000000000000" pitchFamily="2" charset="2"/>
              <a:buChar char="§"/>
              <a:tabLst>
                <a:tab pos="914400" algn="l"/>
              </a:tabLst>
            </a:pPr>
            <a:r>
              <a:rPr lang="it-IT" sz="5600"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nei procedimenti di consulenza tecnica preventiva ai fini della composizione della lite, di cui all’articolo 696-bis del codice di procedura civile;</a:t>
            </a:r>
            <a:endParaRPr lang="it-IT" sz="5600" dirty="0">
              <a:effectLst/>
              <a:latin typeface="Arial Nova" panose="020B0504020202020204" pitchFamily="34" charset="0"/>
              <a:ea typeface="Calibri" panose="020F0502020204030204" pitchFamily="34" charset="0"/>
              <a:cs typeface="Times New Roman" panose="02020603050405020304" pitchFamily="18" charset="0"/>
            </a:endParaRPr>
          </a:p>
          <a:p>
            <a:pPr marL="1143000" lvl="1" indent="-685800" algn="just">
              <a:lnSpc>
                <a:spcPct val="107000"/>
              </a:lnSpc>
              <a:spcAft>
                <a:spcPts val="750"/>
              </a:spcAft>
              <a:buClr>
                <a:srgbClr val="7030A0"/>
              </a:buClr>
              <a:buFont typeface="Wingdings" panose="05000000000000000000" pitchFamily="2" charset="2"/>
              <a:buChar char="§"/>
              <a:tabLst>
                <a:tab pos="914400" algn="l"/>
              </a:tabLst>
            </a:pPr>
            <a:r>
              <a:rPr lang="it-IT" sz="5600"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nei procedimenti possessori, fino alla pronuncia dei provvedimenti di cui all’articolo 703, terzo comma, del codice di procedura civile;</a:t>
            </a:r>
            <a:endParaRPr lang="it-IT" sz="5600" dirty="0">
              <a:effectLst/>
              <a:latin typeface="Arial Nova" panose="020B0504020202020204" pitchFamily="34" charset="0"/>
              <a:ea typeface="Calibri" panose="020F0502020204030204" pitchFamily="34" charset="0"/>
              <a:cs typeface="Times New Roman" panose="02020603050405020304" pitchFamily="18" charset="0"/>
            </a:endParaRPr>
          </a:p>
          <a:p>
            <a:pPr marL="1143000" lvl="1" indent="-685800" algn="just">
              <a:lnSpc>
                <a:spcPct val="107000"/>
              </a:lnSpc>
              <a:spcAft>
                <a:spcPts val="750"/>
              </a:spcAft>
              <a:buClr>
                <a:srgbClr val="7030A0"/>
              </a:buClr>
              <a:buFont typeface="Wingdings" panose="05000000000000000000" pitchFamily="2" charset="2"/>
              <a:buChar char="§"/>
              <a:tabLst>
                <a:tab pos="914400" algn="l"/>
              </a:tabLst>
            </a:pPr>
            <a:r>
              <a:rPr lang="it-IT" sz="5600"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nei procedimenti di opposizione o incidentali di cognizione relativi all’esecuzione forzata;</a:t>
            </a:r>
            <a:endParaRPr lang="it-IT" sz="5600" dirty="0">
              <a:effectLst/>
              <a:latin typeface="Arial Nova" panose="020B0504020202020204" pitchFamily="34" charset="0"/>
              <a:ea typeface="Calibri" panose="020F0502020204030204" pitchFamily="34" charset="0"/>
              <a:cs typeface="Times New Roman" panose="02020603050405020304" pitchFamily="18" charset="0"/>
            </a:endParaRPr>
          </a:p>
          <a:p>
            <a:pPr marL="1143000" lvl="1" indent="-685800" algn="just">
              <a:lnSpc>
                <a:spcPct val="107000"/>
              </a:lnSpc>
              <a:spcAft>
                <a:spcPts val="750"/>
              </a:spcAft>
              <a:buClr>
                <a:srgbClr val="7030A0"/>
              </a:buClr>
              <a:buFont typeface="Wingdings" panose="05000000000000000000" pitchFamily="2" charset="2"/>
              <a:buChar char="§"/>
              <a:tabLst>
                <a:tab pos="914400" algn="l"/>
              </a:tabLst>
            </a:pPr>
            <a:r>
              <a:rPr lang="it-IT" sz="5600"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nei procedimenti in camera di consiglio;</a:t>
            </a:r>
            <a:endParaRPr lang="it-IT" sz="5600" dirty="0">
              <a:effectLst/>
              <a:latin typeface="Arial Nova" panose="020B0504020202020204" pitchFamily="34" charset="0"/>
              <a:ea typeface="Calibri" panose="020F0502020204030204" pitchFamily="34" charset="0"/>
              <a:cs typeface="Times New Roman" panose="02020603050405020304" pitchFamily="18" charset="0"/>
            </a:endParaRPr>
          </a:p>
          <a:p>
            <a:pPr marL="1143000" lvl="1" indent="-685800" algn="just">
              <a:lnSpc>
                <a:spcPct val="107000"/>
              </a:lnSpc>
              <a:spcAft>
                <a:spcPts val="750"/>
              </a:spcAft>
              <a:buClr>
                <a:srgbClr val="7030A0"/>
              </a:buClr>
              <a:buFont typeface="Wingdings" panose="05000000000000000000" pitchFamily="2" charset="2"/>
              <a:buChar char="§"/>
              <a:tabLst>
                <a:tab pos="914400" algn="l"/>
              </a:tabLst>
            </a:pPr>
            <a:r>
              <a:rPr lang="it-IT" sz="5600"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nell’azione civile esercitata nel processo penale.</a:t>
            </a:r>
            <a:endParaRPr lang="it-IT" sz="5600" dirty="0">
              <a:effectLst/>
              <a:latin typeface="Arial Nova" panose="020B0504020202020204" pitchFamily="34" charset="0"/>
              <a:ea typeface="Calibri" panose="020F0502020204030204" pitchFamily="34" charset="0"/>
              <a:cs typeface="Times New Roman" panose="02020603050405020304" pitchFamily="18" charset="0"/>
            </a:endParaRPr>
          </a:p>
          <a:p>
            <a:pPr marL="1143000" lvl="1" indent="-685800" algn="just">
              <a:lnSpc>
                <a:spcPct val="107000"/>
              </a:lnSpc>
              <a:spcAft>
                <a:spcPts val="800"/>
              </a:spcAft>
              <a:buClr>
                <a:srgbClr val="7030A0"/>
              </a:buClr>
              <a:buFont typeface="Wingdings" panose="05000000000000000000" pitchFamily="2" charset="2"/>
              <a:buChar char="§"/>
              <a:tabLst>
                <a:tab pos="914400" algn="l"/>
              </a:tabLst>
            </a:pPr>
            <a:r>
              <a:rPr lang="it-IT" sz="5600" b="1"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nell’azione inibitoria di cui all’articolo 37 </a:t>
            </a:r>
            <a:r>
              <a:rPr lang="it-IT" sz="5600" b="1" dirty="0">
                <a:solidFill>
                  <a:srgbClr val="222222"/>
                </a:solidFill>
                <a:effectLst/>
                <a:highlight>
                  <a:srgbClr val="FFCCFF"/>
                </a:highlight>
                <a:latin typeface="Arial Nova" panose="020B0504020202020204" pitchFamily="34" charset="0"/>
                <a:ea typeface="Times New Roman" panose="02020603050405020304" pitchFamily="18" charset="0"/>
                <a:cs typeface="Times New Roman" panose="02020603050405020304" pitchFamily="18" charset="0"/>
              </a:rPr>
              <a:t>del codice del consumo</a:t>
            </a:r>
            <a:r>
              <a:rPr lang="it-IT" sz="5600" b="1"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 di cui al decreto legislativo 6 settembre 2005, n. 206.</a:t>
            </a:r>
            <a:endParaRPr lang="it-IT" sz="5600" dirty="0">
              <a:effectLst/>
              <a:latin typeface="Arial Nova" panose="020B050402020202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6569499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3B6783-9AB8-979C-2D5B-97AD24445296}"/>
              </a:ext>
            </a:extLst>
          </p:cNvPr>
          <p:cNvSpPr>
            <a:spLocks noGrp="1"/>
          </p:cNvSpPr>
          <p:nvPr>
            <p:ph type="title"/>
          </p:nvPr>
        </p:nvSpPr>
        <p:spPr>
          <a:xfrm>
            <a:off x="1024128" y="822960"/>
            <a:ext cx="4389120" cy="791832"/>
          </a:xfrm>
          <a:solidFill>
            <a:srgbClr val="DE7CC4"/>
          </a:solidFill>
        </p:spPr>
        <p:txBody>
          <a:bodyPr>
            <a:normAutofit fontScale="90000"/>
          </a:bodyPr>
          <a:lstStyle/>
          <a:p>
            <a:pPr algn="ctr">
              <a:lnSpc>
                <a:spcPct val="107000"/>
              </a:lnSpc>
              <a:spcAft>
                <a:spcPts val="1950"/>
              </a:spcAft>
            </a:pPr>
            <a:r>
              <a:rPr lang="it-IT" sz="2600" b="1" dirty="0">
                <a:solidFill>
                  <a:schemeClr val="bg1"/>
                </a:solidFill>
                <a:effectLst/>
                <a:latin typeface="Abadi" panose="020B0604020104020204" pitchFamily="34" charset="0"/>
                <a:ea typeface="Times New Roman" panose="02020603050405020304" pitchFamily="18" charset="0"/>
                <a:cs typeface="Times New Roman" panose="02020603050405020304" pitchFamily="18" charset="0"/>
              </a:rPr>
              <a:t>Art. 5-bis</a:t>
            </a:r>
            <a:br>
              <a:rPr lang="it-IT" sz="2600" dirty="0">
                <a:solidFill>
                  <a:schemeClr val="bg1"/>
                </a:solidFill>
                <a:effectLst/>
                <a:latin typeface="Abadi" panose="020B0604020104020204" pitchFamily="34" charset="0"/>
                <a:ea typeface="Calibri" panose="020F0502020204030204" pitchFamily="34" charset="0"/>
                <a:cs typeface="Times New Roman" panose="02020603050405020304" pitchFamily="18" charset="0"/>
              </a:rPr>
            </a:br>
            <a:r>
              <a:rPr lang="it-IT" sz="2600" b="1" dirty="0">
                <a:solidFill>
                  <a:schemeClr val="bg1"/>
                </a:solidFill>
                <a:effectLst/>
                <a:latin typeface="Abadi" panose="020B0604020104020204" pitchFamily="34" charset="0"/>
                <a:ea typeface="Times New Roman" panose="02020603050405020304" pitchFamily="18" charset="0"/>
                <a:cs typeface="Times New Roman" panose="02020603050405020304" pitchFamily="18" charset="0"/>
              </a:rPr>
              <a:t>Pro</a:t>
            </a:r>
            <a:br>
              <a:rPr lang="it-IT" sz="2600" b="1" dirty="0">
                <a:solidFill>
                  <a:schemeClr val="bg1"/>
                </a:solidFill>
                <a:effectLst/>
                <a:latin typeface="Abadi" panose="020B0604020104020204" pitchFamily="34" charset="0"/>
                <a:ea typeface="Times New Roman" panose="02020603050405020304" pitchFamily="18" charset="0"/>
                <a:cs typeface="Times New Roman" panose="02020603050405020304" pitchFamily="18" charset="0"/>
              </a:rPr>
            </a:br>
            <a:br>
              <a:rPr lang="it-IT" sz="2600" b="1" dirty="0">
                <a:solidFill>
                  <a:schemeClr val="bg1"/>
                </a:solidFill>
                <a:effectLst/>
                <a:latin typeface="Abadi" panose="020B0604020104020204" pitchFamily="34" charset="0"/>
                <a:ea typeface="Times New Roman" panose="02020603050405020304" pitchFamily="18" charset="0"/>
                <a:cs typeface="Times New Roman" panose="02020603050405020304" pitchFamily="18" charset="0"/>
              </a:rPr>
            </a:br>
            <a:r>
              <a:rPr lang="it-IT" sz="1800" b="1"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Art. 5-</a:t>
            </a:r>
            <a:r>
              <a:rPr lang="it-IT" sz="1800" b="1" i="1"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bis</a:t>
            </a:r>
            <a:br>
              <a:rPr lang="it-IT" sz="1800" dirty="0">
                <a:effectLst/>
                <a:latin typeface="Arial Nova" panose="020B0504020202020204" pitchFamily="34" charset="0"/>
                <a:ea typeface="Calibri" panose="020F0502020204030204" pitchFamily="34" charset="0"/>
                <a:cs typeface="Times New Roman" panose="02020603050405020304" pitchFamily="18" charset="0"/>
              </a:rPr>
            </a:br>
            <a:r>
              <a:rPr lang="it-IT" sz="1800" b="1" i="1"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Procedimento di opposizione a decreto ingiuntivo</a:t>
            </a:r>
            <a:br>
              <a:rPr lang="it-IT" sz="1800" dirty="0">
                <a:effectLst/>
                <a:latin typeface="Arial Nova" panose="020B0504020202020204" pitchFamily="34" charset="0"/>
                <a:ea typeface="Calibri" panose="020F0502020204030204" pitchFamily="34" charset="0"/>
                <a:cs typeface="Times New Roman" panose="02020603050405020304" pitchFamily="18" charset="0"/>
              </a:rPr>
            </a:br>
            <a:r>
              <a:rPr lang="it-IT" sz="2600" b="1" dirty="0">
                <a:solidFill>
                  <a:schemeClr val="bg1"/>
                </a:solidFill>
                <a:effectLst/>
                <a:latin typeface="Abadi" panose="020B0604020104020204" pitchFamily="34" charset="0"/>
                <a:ea typeface="Times New Roman" panose="02020603050405020304" pitchFamily="18" charset="0"/>
                <a:cs typeface="Times New Roman" panose="02020603050405020304" pitchFamily="18" charset="0"/>
              </a:rPr>
              <a:t>cedimento di opposizione a decreto ingiuntivo</a:t>
            </a:r>
            <a:br>
              <a:rPr lang="it-IT" sz="2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it-IT" sz="2600" dirty="0">
              <a:solidFill>
                <a:schemeClr val="bg1"/>
              </a:solidFill>
            </a:endParaRPr>
          </a:p>
        </p:txBody>
      </p:sp>
      <p:sp>
        <p:nvSpPr>
          <p:cNvPr id="3" name="Segnaposto contenuto 2">
            <a:extLst>
              <a:ext uri="{FF2B5EF4-FFF2-40B4-BE49-F238E27FC236}">
                <a16:creationId xmlns:a16="http://schemas.microsoft.com/office/drawing/2014/main" id="{D1D8C0A0-CE6E-1BDE-55F7-8546F46EEF2D}"/>
              </a:ext>
            </a:extLst>
          </p:cNvPr>
          <p:cNvSpPr>
            <a:spLocks noGrp="1"/>
          </p:cNvSpPr>
          <p:nvPr>
            <p:ph idx="1"/>
          </p:nvPr>
        </p:nvSpPr>
        <p:spPr>
          <a:xfrm>
            <a:off x="6848272" y="822960"/>
            <a:ext cx="4486786" cy="5184648"/>
          </a:xfrm>
          <a:solidFill>
            <a:schemeClr val="accent2">
              <a:lumMod val="40000"/>
              <a:lumOff val="60000"/>
            </a:schemeClr>
          </a:solidFill>
        </p:spPr>
        <p:txBody>
          <a:bodyPr anchor="ctr">
            <a:normAutofit/>
          </a:bodyPr>
          <a:lstStyle/>
          <a:p>
            <a:pPr algn="just">
              <a:lnSpc>
                <a:spcPct val="167000"/>
              </a:lnSpc>
              <a:spcAft>
                <a:spcPts val="600"/>
              </a:spcAft>
            </a:pPr>
            <a:r>
              <a:rPr lang="it-IT" sz="1400" kern="150" dirty="0">
                <a:solidFill>
                  <a:srgbClr val="0C0C0F"/>
                </a:solidFill>
                <a:effectLst/>
                <a:latin typeface="Arial" panose="020B0604020202020204" pitchFamily="34" charset="0"/>
                <a:ea typeface="SimSun" panose="02010600030101010101" pitchFamily="2" charset="-122"/>
                <a:cs typeface="Arial" panose="020B0604020202020204" pitchFamily="34" charset="0"/>
              </a:rPr>
              <a:t>- anche in questo caso la riforma vuole chiarire alcuni aspetti che avevano creato dubbi interpretativi e </a:t>
            </a:r>
            <a:r>
              <a:rPr lang="it-IT" sz="1400" b="1" kern="150" dirty="0">
                <a:effectLst/>
                <a:latin typeface="Arial" panose="020B0604020202020204" pitchFamily="34" charset="0"/>
                <a:ea typeface="SimSun" panose="02010600030101010101" pitchFamily="2" charset="-122"/>
                <a:cs typeface="Arial" panose="020B0604020202020204" pitchFamily="34" charset="0"/>
              </a:rPr>
              <a:t>raccoglie il dato giurisprudenziale </a:t>
            </a:r>
            <a:r>
              <a:rPr lang="it-IT" sz="1400" kern="150" dirty="0">
                <a:solidFill>
                  <a:srgbClr val="0C0C0F"/>
                </a:solidFill>
                <a:effectLst/>
                <a:latin typeface="Arial" panose="020B0604020202020204" pitchFamily="34" charset="0"/>
                <a:ea typeface="SimSun" panose="02010600030101010101" pitchFamily="2" charset="-122"/>
                <a:cs typeface="Arial" panose="020B0604020202020204" pitchFamily="34" charset="0"/>
              </a:rPr>
              <a:t>(«</a:t>
            </a:r>
            <a:r>
              <a:rPr lang="it-IT" sz="1400" i="1" kern="150" dirty="0">
                <a:solidFill>
                  <a:srgbClr val="0C0C0F"/>
                </a:solidFill>
                <a:effectLst/>
                <a:latin typeface="Arial" panose="020B0604020202020204" pitchFamily="34" charset="0"/>
                <a:ea typeface="SimSun" panose="02010600030101010101" pitchFamily="2" charset="-122"/>
                <a:cs typeface="Arial" panose="020B0604020202020204" pitchFamily="34" charset="0"/>
              </a:rPr>
              <a:t>Nel giudizio di opposizione a decreto ingiuntivo relativo a controversie soggette a mediazione obbligatoria, una volta decise le istanze di concessione o sospensione della provvisoria esecuzione del decreto, l'onere di promuovere la procedura di mediazione </a:t>
            </a:r>
            <a:r>
              <a:rPr lang="it-IT" sz="1400" i="1" u="sng" kern="150" dirty="0">
                <a:solidFill>
                  <a:srgbClr val="0C0C0F"/>
                </a:solidFill>
                <a:effectLst/>
                <a:latin typeface="Arial" panose="020B0604020202020204" pitchFamily="34" charset="0"/>
                <a:ea typeface="SimSun" panose="02010600030101010101" pitchFamily="2" charset="-122"/>
                <a:cs typeface="Arial" panose="020B0604020202020204" pitchFamily="34" charset="0"/>
              </a:rPr>
              <a:t>grava sulla parte opposta</a:t>
            </a:r>
            <a:r>
              <a:rPr lang="it-IT" sz="1400" i="1" kern="150" dirty="0">
                <a:solidFill>
                  <a:srgbClr val="0C0C0F"/>
                </a:solidFill>
                <a:effectLst/>
                <a:latin typeface="Arial" panose="020B0604020202020204" pitchFamily="34" charset="0"/>
                <a:ea typeface="SimSun" panose="02010600030101010101" pitchFamily="2" charset="-122"/>
                <a:cs typeface="Arial" panose="020B0604020202020204" pitchFamily="34" charset="0"/>
              </a:rPr>
              <a:t>; con la conseguenza che, ove essa non si attivi, alla pronuncia di improcedibilità dell'opposizione conseguirà la revoca del decreto ingiuntivo</a:t>
            </a:r>
            <a:r>
              <a:rPr lang="it-IT" sz="1400" kern="150" dirty="0">
                <a:solidFill>
                  <a:srgbClr val="0C0C0F"/>
                </a:solidFill>
                <a:effectLst/>
                <a:latin typeface="Arial" panose="020B0604020202020204" pitchFamily="34" charset="0"/>
                <a:ea typeface="SimSun" panose="02010600030101010101" pitchFamily="2" charset="-122"/>
                <a:cs typeface="Arial" panose="020B0604020202020204" pitchFamily="34" charset="0"/>
              </a:rPr>
              <a:t>» </a:t>
            </a:r>
            <a:r>
              <a:rPr lang="it-IT" sz="1400" b="1" kern="150" dirty="0">
                <a:solidFill>
                  <a:srgbClr val="0C0C0F"/>
                </a:solidFill>
                <a:effectLst/>
                <a:latin typeface="Arial" panose="020B0604020202020204" pitchFamily="34" charset="0"/>
                <a:ea typeface="SimSun" panose="02010600030101010101" pitchFamily="2" charset="-122"/>
                <a:cs typeface="Arial" panose="020B0604020202020204" pitchFamily="34" charset="0"/>
              </a:rPr>
              <a:t>S.U. 18 settembre 2020, n. 19596</a:t>
            </a:r>
            <a:r>
              <a:rPr lang="it-IT" sz="1400" kern="150" dirty="0">
                <a:solidFill>
                  <a:srgbClr val="0C0C0F"/>
                </a:solidFill>
                <a:effectLst/>
                <a:latin typeface="Arial" panose="020B0604020202020204" pitchFamily="34" charset="0"/>
                <a:ea typeface="SimSun" panose="02010600030101010101" pitchFamily="2" charset="-122"/>
                <a:cs typeface="Arial" panose="020B0604020202020204" pitchFamily="34" charset="0"/>
              </a:rPr>
              <a:t>).</a:t>
            </a:r>
            <a:endParaRPr lang="it-IT" sz="1400" kern="150" dirty="0">
              <a:effectLst/>
              <a:latin typeface="Arial" panose="020B0604020202020204" pitchFamily="34" charset="0"/>
              <a:ea typeface="SimSun" panose="02010600030101010101" pitchFamily="2" charset="-122"/>
              <a:cs typeface="Arial" panose="020B0604020202020204" pitchFamily="34" charset="0"/>
            </a:endParaRPr>
          </a:p>
        </p:txBody>
      </p:sp>
      <p:sp>
        <p:nvSpPr>
          <p:cNvPr id="4" name="Segnaposto testo 3">
            <a:extLst>
              <a:ext uri="{FF2B5EF4-FFF2-40B4-BE49-F238E27FC236}">
                <a16:creationId xmlns:a16="http://schemas.microsoft.com/office/drawing/2014/main" id="{D2309A80-A774-0622-9956-343F7D0F430E}"/>
              </a:ext>
            </a:extLst>
          </p:cNvPr>
          <p:cNvSpPr>
            <a:spLocks noGrp="1"/>
          </p:cNvSpPr>
          <p:nvPr>
            <p:ph type="body" sz="half" idx="2"/>
          </p:nvPr>
        </p:nvSpPr>
        <p:spPr>
          <a:xfrm>
            <a:off x="1024128" y="1935804"/>
            <a:ext cx="5754626" cy="4083996"/>
          </a:xfrm>
        </p:spPr>
        <p:txBody>
          <a:bodyPr>
            <a:normAutofit fontScale="92500" lnSpcReduction="20000"/>
          </a:bodyPr>
          <a:lstStyle/>
          <a:p>
            <a:pPr algn="just">
              <a:lnSpc>
                <a:spcPct val="150000"/>
              </a:lnSpc>
            </a:pPr>
            <a:r>
              <a:rPr lang="it-IT" dirty="0">
                <a:latin typeface="Arial Nova" panose="020B0504020202020204" pitchFamily="34" charset="0"/>
                <a:ea typeface="Times New Roman" panose="02020603050405020304" pitchFamily="18" charset="0"/>
                <a:cs typeface="Times New Roman" panose="02020603050405020304" pitchFamily="18" charset="0"/>
              </a:rPr>
              <a:t>Quando l’azione di cui all’articolo 5, comma 1, è stata introdotta con ricorso per decreto ingiuntivo, nel procedimento di opposizione l’onere di presentare la domanda di mediazione </a:t>
            </a:r>
            <a:r>
              <a:rPr lang="it-IT" dirty="0">
                <a:highlight>
                  <a:srgbClr val="FFCCFF"/>
                </a:highlight>
                <a:latin typeface="Arial Nova" panose="020B0504020202020204" pitchFamily="34" charset="0"/>
                <a:ea typeface="Times New Roman" panose="02020603050405020304" pitchFamily="18" charset="0"/>
                <a:cs typeface="Times New Roman" panose="02020603050405020304" pitchFamily="18" charset="0"/>
              </a:rPr>
              <a:t>grava sulla parte che ha proposto ricorso per decreto ingiuntivo</a:t>
            </a:r>
            <a:r>
              <a:rPr lang="it-IT" dirty="0">
                <a:latin typeface="Arial Nova" panose="020B0504020202020204" pitchFamily="34" charset="0"/>
                <a:ea typeface="Times New Roman" panose="02020603050405020304" pitchFamily="18" charset="0"/>
                <a:cs typeface="Times New Roman" panose="02020603050405020304" pitchFamily="18" charset="0"/>
              </a:rPr>
              <a:t>. Il giudice alla prima udienza provvede sulle istanze di concessione e sospensione della provvisoria esecuzione se formulate e, accertato il mancato esperimento del tentativo obbligatorio di mediazione, fissa la successiva udienza dopo la scadenza del termine di cui all’articolo 6. </a:t>
            </a:r>
          </a:p>
          <a:p>
            <a:pPr algn="just">
              <a:lnSpc>
                <a:spcPct val="150000"/>
              </a:lnSpc>
            </a:pPr>
            <a:r>
              <a:rPr lang="it-IT" dirty="0">
                <a:latin typeface="Arial Nova" panose="020B0504020202020204" pitchFamily="34" charset="0"/>
                <a:ea typeface="Times New Roman" panose="02020603050405020304" pitchFamily="18" charset="0"/>
                <a:cs typeface="Times New Roman" panose="02020603050405020304" pitchFamily="18" charset="0"/>
              </a:rPr>
              <a:t>A tale udienza, se la mediazione non è stata esperita, dichiara l’improcedibilità della domanda giudiziale proposta con il ricorso per decreto ingiuntivo, revoca il decreto opposto e provvede sulle spese.</a:t>
            </a:r>
            <a:endParaRPr lang="it-IT" dirty="0">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2174513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671108A4-FE00-F0A5-00F1-E832EEDE733B}"/>
              </a:ext>
            </a:extLst>
          </p:cNvPr>
          <p:cNvSpPr>
            <a:spLocks noGrp="1"/>
          </p:cNvSpPr>
          <p:nvPr>
            <p:ph type="title"/>
          </p:nvPr>
        </p:nvSpPr>
        <p:spPr>
          <a:xfrm>
            <a:off x="1024128" y="585216"/>
            <a:ext cx="9720072" cy="1049031"/>
          </a:xfrm>
          <a:solidFill>
            <a:srgbClr val="799EBD"/>
          </a:solidFill>
        </p:spPr>
        <p:txBody>
          <a:bodyPr>
            <a:normAutofit/>
          </a:bodyPr>
          <a:lstStyle/>
          <a:p>
            <a:r>
              <a:rPr lang="it-IT" sz="2800" dirty="0">
                <a:latin typeface="Arial Nova" panose="020B0504020202020204" pitchFamily="34" charset="0"/>
              </a:rPr>
              <a:t>La mediazione condominiale</a:t>
            </a:r>
          </a:p>
        </p:txBody>
      </p:sp>
      <p:sp>
        <p:nvSpPr>
          <p:cNvPr id="4" name="Segnaposto contenuto 3">
            <a:extLst>
              <a:ext uri="{FF2B5EF4-FFF2-40B4-BE49-F238E27FC236}">
                <a16:creationId xmlns:a16="http://schemas.microsoft.com/office/drawing/2014/main" id="{C00E62B9-3616-8B13-8C3E-D8D26129C16F}"/>
              </a:ext>
            </a:extLst>
          </p:cNvPr>
          <p:cNvSpPr>
            <a:spLocks noGrp="1"/>
          </p:cNvSpPr>
          <p:nvPr>
            <p:ph sz="half" idx="1"/>
          </p:nvPr>
        </p:nvSpPr>
        <p:spPr>
          <a:xfrm>
            <a:off x="1024128" y="2286000"/>
            <a:ext cx="4754880" cy="3677055"/>
          </a:xfrm>
        </p:spPr>
        <p:txBody>
          <a:bodyPr>
            <a:normAutofit fontScale="92500" lnSpcReduction="20000"/>
          </a:bodyPr>
          <a:lstStyle/>
          <a:p>
            <a:pPr algn="just"/>
            <a:r>
              <a:rPr lang="it-IT" sz="1900" kern="150" dirty="0">
                <a:solidFill>
                  <a:srgbClr val="222222"/>
                </a:solidFill>
                <a:latin typeface="Arial Nova" panose="020B0504020202020204" pitchFamily="34" charset="0"/>
                <a:ea typeface="SimSun" panose="02010600030101010101" pitchFamily="2" charset="-122"/>
                <a:cs typeface="Arial" panose="020B0604020202020204" pitchFamily="34" charset="0"/>
              </a:rPr>
              <a:t>La legge delega prende in considerazione l’esigenza di mettere mano alla materia condominiale, che conta un importante numero di procedure, per risolvere alcuni nodi problematici emersi nella pratica:</a:t>
            </a:r>
          </a:p>
          <a:p>
            <a:pPr algn="just"/>
            <a:r>
              <a:rPr lang="it-IT" sz="1900" kern="150" dirty="0">
                <a:solidFill>
                  <a:srgbClr val="222222"/>
                </a:solidFill>
                <a:latin typeface="Arial Nova" panose="020B0504020202020204" pitchFamily="34" charset="0"/>
                <a:ea typeface="SimSun" panose="02010600030101010101" pitchFamily="2" charset="-122"/>
                <a:cs typeface="Arial" panose="020B0604020202020204" pitchFamily="34" charset="0"/>
              </a:rPr>
              <a:t>- la </a:t>
            </a:r>
            <a:r>
              <a:rPr lang="it-IT" sz="1900" b="1" kern="150" dirty="0">
                <a:solidFill>
                  <a:srgbClr val="222222"/>
                </a:solidFill>
                <a:latin typeface="Arial Nova" panose="020B0504020202020204" pitchFamily="34" charset="0"/>
                <a:ea typeface="SimSun" panose="02010600030101010101" pitchFamily="2" charset="-122"/>
                <a:cs typeface="Arial" panose="020B0604020202020204" pitchFamily="34" charset="0"/>
              </a:rPr>
              <a:t>durata</a:t>
            </a:r>
            <a:r>
              <a:rPr lang="it-IT" sz="1900" kern="150" dirty="0">
                <a:solidFill>
                  <a:srgbClr val="222222"/>
                </a:solidFill>
                <a:latin typeface="Arial Nova" panose="020B0504020202020204" pitchFamily="34" charset="0"/>
                <a:ea typeface="SimSun" panose="02010600030101010101" pitchFamily="2" charset="-122"/>
                <a:cs typeface="Arial" panose="020B0604020202020204" pitchFamily="34" charset="0"/>
              </a:rPr>
              <a:t> delle mediazioni (attualmente </a:t>
            </a:r>
            <a:r>
              <a:rPr lang="it-IT" sz="1900" dirty="0">
                <a:solidFill>
                  <a:srgbClr val="222222"/>
                </a:solidFill>
                <a:latin typeface="Arial Nova" panose="020B0504020202020204" pitchFamily="34" charset="0"/>
                <a:ea typeface="SimSun" panose="02010600030101010101" pitchFamily="2" charset="-122"/>
                <a:cs typeface="Arial" panose="020B0604020202020204" pitchFamily="34" charset="0"/>
              </a:rPr>
              <a:t>tra le più lunghe)</a:t>
            </a:r>
          </a:p>
          <a:p>
            <a:pPr algn="just"/>
            <a:r>
              <a:rPr lang="it-IT" sz="1900" kern="150" dirty="0">
                <a:solidFill>
                  <a:srgbClr val="222222"/>
                </a:solidFill>
                <a:latin typeface="Arial Nova" panose="020B0504020202020204" pitchFamily="34" charset="0"/>
                <a:ea typeface="SimSun" panose="02010600030101010101" pitchFamily="2" charset="-122"/>
                <a:cs typeface="Arial" panose="020B0604020202020204" pitchFamily="34" charset="0"/>
              </a:rPr>
              <a:t>- </a:t>
            </a:r>
            <a:r>
              <a:rPr lang="it-IT" sz="1900" b="1" kern="150" dirty="0">
                <a:solidFill>
                  <a:srgbClr val="222222"/>
                </a:solidFill>
                <a:latin typeface="Arial Nova" panose="020B0504020202020204" pitchFamily="34" charset="0"/>
                <a:ea typeface="SimSun" panose="02010600030101010101" pitchFamily="2" charset="-122"/>
                <a:cs typeface="Arial" panose="020B0604020202020204" pitchFamily="34" charset="0"/>
              </a:rPr>
              <a:t>l’articolato sistema di autorizzazioni </a:t>
            </a:r>
            <a:r>
              <a:rPr lang="it-IT" sz="1900" kern="150" dirty="0">
                <a:solidFill>
                  <a:srgbClr val="222222"/>
                </a:solidFill>
                <a:latin typeface="Arial Nova" panose="020B0504020202020204" pitchFamily="34" charset="0"/>
                <a:ea typeface="SimSun" panose="02010600030101010101" pitchFamily="2" charset="-122"/>
                <a:cs typeface="Arial" panose="020B0604020202020204" pitchFamily="34" charset="0"/>
              </a:rPr>
              <a:t>di cui all’art. </a:t>
            </a:r>
            <a:r>
              <a:rPr lang="it-IT" sz="1900" i="1" kern="150" dirty="0">
                <a:solidFill>
                  <a:srgbClr val="222222"/>
                </a:solidFill>
                <a:latin typeface="Arial Nova" panose="020B0504020202020204" pitchFamily="34" charset="0"/>
                <a:ea typeface="SimSun" panose="02010600030101010101" pitchFamily="2" charset="-122"/>
                <a:cs typeface="Arial" panose="020B0604020202020204" pitchFamily="34" charset="0"/>
              </a:rPr>
              <a:t>71-quater</a:t>
            </a:r>
            <a:r>
              <a:rPr lang="it-IT" sz="1900" kern="150" dirty="0">
                <a:solidFill>
                  <a:srgbClr val="222222"/>
                </a:solidFill>
                <a:latin typeface="Arial Nova" panose="020B0504020202020204" pitchFamily="34" charset="0"/>
                <a:ea typeface="SimSun" panose="02010600030101010101" pitchFamily="2" charset="-122"/>
                <a:cs typeface="Arial" panose="020B0604020202020204" pitchFamily="34" charset="0"/>
              </a:rPr>
              <a:t> disp att. C.c.</a:t>
            </a:r>
          </a:p>
          <a:p>
            <a:pPr algn="just"/>
            <a:r>
              <a:rPr lang="it-IT" sz="1900" kern="150" dirty="0">
                <a:solidFill>
                  <a:srgbClr val="222222"/>
                </a:solidFill>
                <a:latin typeface="Arial Nova" panose="020B0504020202020204" pitchFamily="34" charset="0"/>
                <a:ea typeface="SimSun" panose="02010600030101010101" pitchFamily="2" charset="-122"/>
                <a:cs typeface="Arial" panose="020B0604020202020204" pitchFamily="34" charset="0"/>
              </a:rPr>
              <a:t>- … </a:t>
            </a:r>
            <a:r>
              <a:rPr lang="it-IT" sz="1900" kern="150" dirty="0">
                <a:solidFill>
                  <a:srgbClr val="222222"/>
                </a:solidFill>
                <a:effectLst/>
                <a:latin typeface="Arial Nova" panose="020B0504020202020204" pitchFamily="34" charset="0"/>
                <a:ea typeface="SimSun" panose="02010600030101010101" pitchFamily="2" charset="-122"/>
                <a:cs typeface="Arial" panose="020B0604020202020204" pitchFamily="34" charset="0"/>
              </a:rPr>
              <a:t>per rendere la procedura più </a:t>
            </a:r>
            <a:r>
              <a:rPr lang="it-IT" sz="1900" kern="150" dirty="0">
                <a:solidFill>
                  <a:srgbClr val="222222"/>
                </a:solidFill>
                <a:effectLst/>
                <a:highlight>
                  <a:srgbClr val="FFCCFF"/>
                </a:highlight>
                <a:latin typeface="Arial Nova" panose="020B0504020202020204" pitchFamily="34" charset="0"/>
                <a:ea typeface="SimSun" panose="02010600030101010101" pitchFamily="2" charset="-122"/>
                <a:cs typeface="Arial" panose="020B0604020202020204" pitchFamily="34" charset="0"/>
              </a:rPr>
              <a:t>rispettosa della durata </a:t>
            </a:r>
            <a:r>
              <a:rPr lang="it-IT" sz="1900" kern="150" dirty="0">
                <a:solidFill>
                  <a:srgbClr val="222222"/>
                </a:solidFill>
                <a:effectLst/>
                <a:latin typeface="Arial Nova" panose="020B0504020202020204" pitchFamily="34" charset="0"/>
                <a:ea typeface="SimSun" panose="02010600030101010101" pitchFamily="2" charset="-122"/>
                <a:cs typeface="Arial" panose="020B0604020202020204" pitchFamily="34" charset="0"/>
              </a:rPr>
              <a:t>prevista dal d.lgs. 10 ottobre 2022, n. 149 e </a:t>
            </a:r>
            <a:r>
              <a:rPr lang="it-IT" sz="1900" kern="150" dirty="0">
                <a:solidFill>
                  <a:srgbClr val="222222"/>
                </a:solidFill>
                <a:effectLst/>
                <a:highlight>
                  <a:srgbClr val="FFCCFF"/>
                </a:highlight>
                <a:latin typeface="Arial Nova" panose="020B0504020202020204" pitchFamily="34" charset="0"/>
                <a:ea typeface="SimSun" panose="02010600030101010101" pitchFamily="2" charset="-122"/>
                <a:cs typeface="Arial" panose="020B0604020202020204" pitchFamily="34" charset="0"/>
              </a:rPr>
              <a:t>più efficiente</a:t>
            </a:r>
            <a:endParaRPr lang="it-IT" sz="1900" kern="150" dirty="0">
              <a:effectLst/>
              <a:highlight>
                <a:srgbClr val="FFCCFF"/>
              </a:highlight>
              <a:latin typeface="Arial Nova" panose="020B0504020202020204" pitchFamily="34" charset="0"/>
              <a:ea typeface="SimSun" panose="02010600030101010101" pitchFamily="2" charset="-122"/>
              <a:cs typeface="Arial" panose="020B0604020202020204" pitchFamily="34" charset="0"/>
            </a:endParaRPr>
          </a:p>
          <a:p>
            <a:r>
              <a:rPr lang="it-IT" sz="2000" b="1" kern="150" dirty="0">
                <a:effectLst/>
                <a:latin typeface="Arial Nova" panose="020B0504020202020204" pitchFamily="34" charset="0"/>
                <a:ea typeface="SimSun" panose="02010600030101010101" pitchFamily="2" charset="-122"/>
                <a:cs typeface="Arial" panose="020B0604020202020204" pitchFamily="34" charset="0"/>
              </a:rPr>
              <a:t> </a:t>
            </a:r>
            <a:endParaRPr lang="it-IT" sz="2000" kern="150" dirty="0">
              <a:effectLst/>
              <a:latin typeface="Arial Nova" panose="020B0504020202020204" pitchFamily="34" charset="0"/>
              <a:ea typeface="SimSun" panose="02010600030101010101" pitchFamily="2" charset="-122"/>
              <a:cs typeface="Arial" panose="020B0604020202020204" pitchFamily="34" charset="0"/>
            </a:endParaRPr>
          </a:p>
          <a:p>
            <a:endParaRPr lang="it-IT" dirty="0"/>
          </a:p>
        </p:txBody>
      </p:sp>
      <p:sp>
        <p:nvSpPr>
          <p:cNvPr id="5" name="Segnaposto contenuto 4">
            <a:extLst>
              <a:ext uri="{FF2B5EF4-FFF2-40B4-BE49-F238E27FC236}">
                <a16:creationId xmlns:a16="http://schemas.microsoft.com/office/drawing/2014/main" id="{5206AFF8-7842-F040-0509-CD3B0F895818}"/>
              </a:ext>
            </a:extLst>
          </p:cNvPr>
          <p:cNvSpPr>
            <a:spLocks noGrp="1"/>
          </p:cNvSpPr>
          <p:nvPr>
            <p:ph sz="half" idx="2"/>
          </p:nvPr>
        </p:nvSpPr>
        <p:spPr>
          <a:xfrm>
            <a:off x="5966946" y="2286000"/>
            <a:ext cx="4754880" cy="3025302"/>
          </a:xfrm>
        </p:spPr>
        <p:txBody>
          <a:bodyPr>
            <a:normAutofit fontScale="92500" lnSpcReduction="20000"/>
          </a:bodyPr>
          <a:lstStyle/>
          <a:p>
            <a:pPr marL="1225296" lvl="8" indent="0" algn="just">
              <a:lnSpc>
                <a:spcPct val="120000"/>
              </a:lnSpc>
              <a:buNone/>
            </a:pPr>
            <a:r>
              <a:rPr lang="it-IT" sz="1800" kern="150" dirty="0">
                <a:effectLst/>
                <a:latin typeface="Arial Nova" panose="020B0504020202020204" pitchFamily="34" charset="0"/>
                <a:ea typeface="SimSun" panose="02010600030101010101" pitchFamily="2" charset="-122"/>
                <a:cs typeface="Arial" panose="020B0604020202020204" pitchFamily="34" charset="0"/>
              </a:rPr>
              <a:t>viene rivisto il bilanciamento dei poteri tra </a:t>
            </a:r>
          </a:p>
          <a:p>
            <a:pPr marL="1225296" lvl="8" indent="0" algn="just">
              <a:lnSpc>
                <a:spcPct val="120000"/>
              </a:lnSpc>
              <a:buNone/>
            </a:pPr>
            <a:r>
              <a:rPr lang="it-IT" sz="1800" kern="150" dirty="0">
                <a:effectLst/>
                <a:latin typeface="Arial Nova" panose="020B0504020202020204" pitchFamily="34" charset="0"/>
                <a:ea typeface="SimSun" panose="02010600030101010101" pitchFamily="2" charset="-122"/>
                <a:cs typeface="Arial" panose="020B0604020202020204" pitchFamily="34" charset="0"/>
              </a:rPr>
              <a:t>assemblea / amministratore</a:t>
            </a:r>
          </a:p>
          <a:p>
            <a:pPr marL="1225296" lvl="8" indent="0" algn="just">
              <a:lnSpc>
                <a:spcPct val="120000"/>
              </a:lnSpc>
              <a:buNone/>
            </a:pPr>
            <a:endParaRPr lang="it-IT" sz="1800" kern="150" dirty="0">
              <a:effectLst/>
              <a:latin typeface="Arial Nova" panose="020B0504020202020204" pitchFamily="34" charset="0"/>
              <a:ea typeface="SimSun" panose="02010600030101010101" pitchFamily="2" charset="-122"/>
              <a:cs typeface="Arial" panose="020B0604020202020204" pitchFamily="34" charset="0"/>
            </a:endParaRPr>
          </a:p>
          <a:p>
            <a:pPr marL="1225296" lvl="8" indent="0" algn="just">
              <a:lnSpc>
                <a:spcPct val="120000"/>
              </a:lnSpc>
              <a:buNone/>
            </a:pPr>
            <a:r>
              <a:rPr lang="it-IT" sz="1800" kern="150" dirty="0">
                <a:latin typeface="Arial Nova" panose="020B0504020202020204" pitchFamily="34" charset="0"/>
                <a:ea typeface="SimSun" panose="02010600030101010101" pitchFamily="2" charset="-122"/>
                <a:cs typeface="Arial" panose="020B0604020202020204" pitchFamily="34" charset="0"/>
              </a:rPr>
              <a:t>vengono attribuiti nuovi poteri all’amministratore che assume un ruolo chiave nella procedura</a:t>
            </a:r>
            <a:endParaRPr lang="it-IT" sz="1800" kern="150" dirty="0">
              <a:effectLst/>
              <a:latin typeface="Arial Nova" panose="020B0504020202020204" pitchFamily="34" charset="0"/>
              <a:ea typeface="SimSun" panose="02010600030101010101" pitchFamily="2" charset="-122"/>
              <a:cs typeface="Arial" panose="020B0604020202020204" pitchFamily="34" charset="0"/>
            </a:endParaRPr>
          </a:p>
        </p:txBody>
      </p:sp>
      <p:sp>
        <p:nvSpPr>
          <p:cNvPr id="2" name="Freccia a destra 1">
            <a:extLst>
              <a:ext uri="{FF2B5EF4-FFF2-40B4-BE49-F238E27FC236}">
                <a16:creationId xmlns:a16="http://schemas.microsoft.com/office/drawing/2014/main" id="{FF22D49F-DBF9-4631-F838-797C7ECBB705}"/>
              </a:ext>
            </a:extLst>
          </p:cNvPr>
          <p:cNvSpPr/>
          <p:nvPr/>
        </p:nvSpPr>
        <p:spPr>
          <a:xfrm>
            <a:off x="6096000" y="3150172"/>
            <a:ext cx="978408" cy="484632"/>
          </a:xfrm>
          <a:prstGeom prst="rightArrow">
            <a:avLst/>
          </a:prstGeom>
          <a:solidFill>
            <a:srgbClr val="CBD1FB"/>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1135945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B1A213-71BF-AF16-F177-C0779E58575A}"/>
              </a:ext>
            </a:extLst>
          </p:cNvPr>
          <p:cNvSpPr>
            <a:spLocks noGrp="1"/>
          </p:cNvSpPr>
          <p:nvPr>
            <p:ph type="title"/>
          </p:nvPr>
        </p:nvSpPr>
        <p:spPr>
          <a:xfrm>
            <a:off x="1024128" y="585216"/>
            <a:ext cx="9720072" cy="1156035"/>
          </a:xfrm>
          <a:solidFill>
            <a:srgbClr val="FFCCFF"/>
          </a:solidFill>
        </p:spPr>
        <p:txBody>
          <a:bodyPr>
            <a:normAutofit/>
          </a:bodyPr>
          <a:lstStyle/>
          <a:p>
            <a:r>
              <a:rPr lang="it-IT" sz="2000" b="1" dirty="0">
                <a:effectLst/>
                <a:latin typeface="Arial Nova" panose="020B0504020202020204" pitchFamily="34" charset="0"/>
                <a:ea typeface="Times New Roman" panose="02020603050405020304" pitchFamily="18" charset="0"/>
                <a:cs typeface="Times New Roman" panose="02020603050405020304" pitchFamily="18" charset="0"/>
              </a:rPr>
              <a:t>Art. 5-ter</a:t>
            </a:r>
            <a:br>
              <a:rPr lang="it-IT" sz="2000" dirty="0">
                <a:effectLst/>
                <a:latin typeface="Arial Nova" panose="020B0504020202020204" pitchFamily="34" charset="0"/>
                <a:ea typeface="Calibri" panose="020F0502020204030204" pitchFamily="34" charset="0"/>
                <a:cs typeface="Times New Roman" panose="02020603050405020304" pitchFamily="18" charset="0"/>
              </a:rPr>
            </a:br>
            <a:r>
              <a:rPr lang="it-IT" sz="2000" b="1" dirty="0">
                <a:effectLst/>
                <a:latin typeface="Arial Nova" panose="020B0504020202020204" pitchFamily="34" charset="0"/>
                <a:ea typeface="Times New Roman" panose="02020603050405020304" pitchFamily="18" charset="0"/>
                <a:cs typeface="Times New Roman" panose="02020603050405020304" pitchFamily="18" charset="0"/>
              </a:rPr>
              <a:t>Legittimazione in mediazione dell’amministratore di condominio</a:t>
            </a:r>
            <a:endParaRPr lang="it-IT" sz="2000" dirty="0">
              <a:latin typeface="Arial Nova" panose="020B0504020202020204" pitchFamily="34" charset="0"/>
            </a:endParaRPr>
          </a:p>
        </p:txBody>
      </p:sp>
      <p:sp>
        <p:nvSpPr>
          <p:cNvPr id="3" name="Segnaposto contenuto 2">
            <a:extLst>
              <a:ext uri="{FF2B5EF4-FFF2-40B4-BE49-F238E27FC236}">
                <a16:creationId xmlns:a16="http://schemas.microsoft.com/office/drawing/2014/main" id="{7E414563-AC64-8E19-4D6D-FFD02D2B3764}"/>
              </a:ext>
            </a:extLst>
          </p:cNvPr>
          <p:cNvSpPr>
            <a:spLocks noGrp="1"/>
          </p:cNvSpPr>
          <p:nvPr>
            <p:ph sz="half" idx="1"/>
          </p:nvPr>
        </p:nvSpPr>
        <p:spPr/>
        <p:txBody>
          <a:bodyPr>
            <a:normAutofit fontScale="85000" lnSpcReduction="20000"/>
          </a:bodyPr>
          <a:lstStyle/>
          <a:p>
            <a:pPr algn="just"/>
            <a:r>
              <a:rPr lang="it-IT" sz="2400" dirty="0">
                <a:effectLst/>
                <a:latin typeface="Arial Nova" panose="020B0504020202020204" pitchFamily="34" charset="0"/>
                <a:ea typeface="Times New Roman" panose="02020603050405020304" pitchFamily="18" charset="0"/>
                <a:cs typeface="Times New Roman" panose="02020603050405020304" pitchFamily="18" charset="0"/>
              </a:rPr>
              <a:t>L’amministratore del condominio è legittimato ad attivare un procedimento di mediazione, ad aderirvi e a parteciparvi. </a:t>
            </a:r>
          </a:p>
          <a:p>
            <a:pPr algn="just"/>
            <a:r>
              <a:rPr lang="it-IT" sz="2400" dirty="0">
                <a:effectLst/>
                <a:latin typeface="Arial Nova" panose="020B0504020202020204" pitchFamily="34" charset="0"/>
                <a:ea typeface="Times New Roman" panose="02020603050405020304" pitchFamily="18" charset="0"/>
                <a:cs typeface="Times New Roman" panose="02020603050405020304" pitchFamily="18" charset="0"/>
              </a:rPr>
              <a:t>Il verbale contenente l’accordo di conciliazione o la proposta conciliativa del mediatore sono sottoposti all’approvazione dell’assemblea condominiale, la quale delibera entro il termine fissato nell’accordo o nella proposta con le maggioranze previste dall’articolo 1136 del codice civile. </a:t>
            </a:r>
          </a:p>
          <a:p>
            <a:pPr algn="just"/>
            <a:r>
              <a:rPr lang="it-IT" sz="2400" dirty="0">
                <a:effectLst/>
                <a:latin typeface="Arial Nova" panose="020B0504020202020204" pitchFamily="34" charset="0"/>
                <a:ea typeface="Times New Roman" panose="02020603050405020304" pitchFamily="18" charset="0"/>
                <a:cs typeface="Times New Roman" panose="02020603050405020304" pitchFamily="18" charset="0"/>
              </a:rPr>
              <a:t>In caso di mancata approvazione entro tale termine la conciliazione si intende non conclusa.</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
        <p:nvSpPr>
          <p:cNvPr id="4" name="Segnaposto contenuto 3">
            <a:extLst>
              <a:ext uri="{FF2B5EF4-FFF2-40B4-BE49-F238E27FC236}">
                <a16:creationId xmlns:a16="http://schemas.microsoft.com/office/drawing/2014/main" id="{EB118057-6DDF-D81F-4D00-2BA46315D6AD}"/>
              </a:ext>
            </a:extLst>
          </p:cNvPr>
          <p:cNvSpPr>
            <a:spLocks noGrp="1"/>
          </p:cNvSpPr>
          <p:nvPr>
            <p:ph sz="half" idx="2"/>
          </p:nvPr>
        </p:nvSpPr>
        <p:spPr>
          <a:xfrm>
            <a:off x="5989320" y="2286000"/>
            <a:ext cx="4876476" cy="4023360"/>
          </a:xfrm>
          <a:ln>
            <a:solidFill>
              <a:schemeClr val="accent6">
                <a:lumMod val="40000"/>
                <a:lumOff val="60000"/>
              </a:schemeClr>
            </a:solidFill>
          </a:ln>
        </p:spPr>
        <p:txBody>
          <a:bodyPr>
            <a:normAutofit fontScale="85000" lnSpcReduction="20000"/>
          </a:bodyPr>
          <a:lstStyle/>
          <a:p>
            <a:pPr algn="just">
              <a:lnSpc>
                <a:spcPct val="120000"/>
              </a:lnSpc>
            </a:pPr>
            <a:r>
              <a:rPr lang="it-IT" sz="1800" kern="150" dirty="0">
                <a:solidFill>
                  <a:srgbClr val="000000"/>
                </a:solidFill>
                <a:effectLst/>
                <a:latin typeface="Arial Nova" panose="020B0504020202020204" pitchFamily="34" charset="0"/>
                <a:ea typeface="Times New Roman" panose="02020603050405020304" pitchFamily="18" charset="0"/>
                <a:cs typeface="Arial" panose="020B0604020202020204" pitchFamily="34" charset="0"/>
              </a:rPr>
              <a:t>-   tra i poteri dell’amministratore   vi è quello di:</a:t>
            </a:r>
          </a:p>
          <a:p>
            <a:pPr marL="0" indent="0" algn="just">
              <a:lnSpc>
                <a:spcPct val="120000"/>
              </a:lnSpc>
              <a:buNone/>
            </a:pPr>
            <a:r>
              <a:rPr lang="it-IT" sz="1800" kern="150" dirty="0">
                <a:solidFill>
                  <a:srgbClr val="000000"/>
                </a:solidFill>
                <a:effectLst/>
                <a:highlight>
                  <a:srgbClr val="FFFFFF"/>
                </a:highlight>
                <a:latin typeface="Arial Nova" panose="020B0504020202020204" pitchFamily="34" charset="0"/>
                <a:ea typeface="Times New Roman" panose="02020603050405020304" pitchFamily="18" charset="0"/>
                <a:cs typeface="Arial" panose="020B0604020202020204" pitchFamily="34" charset="0"/>
              </a:rPr>
              <a:t>- </a:t>
            </a:r>
            <a:r>
              <a:rPr lang="it-IT" sz="1800" kern="150" dirty="0">
                <a:solidFill>
                  <a:srgbClr val="000000"/>
                </a:solidFill>
                <a:effectLst/>
                <a:highlight>
                  <a:srgbClr val="FFCCFF"/>
                </a:highlight>
                <a:latin typeface="Arial Nova" panose="020B0504020202020204" pitchFamily="34" charset="0"/>
                <a:ea typeface="Times New Roman" panose="02020603050405020304" pitchFamily="18" charset="0"/>
                <a:cs typeface="Arial" panose="020B0604020202020204" pitchFamily="34" charset="0"/>
              </a:rPr>
              <a:t>attivare</a:t>
            </a:r>
            <a:r>
              <a:rPr lang="it-IT" sz="1800" kern="150" dirty="0">
                <a:solidFill>
                  <a:srgbClr val="000000"/>
                </a:solidFill>
                <a:effectLst/>
                <a:latin typeface="Arial Nova" panose="020B0504020202020204" pitchFamily="34" charset="0"/>
                <a:ea typeface="Times New Roman" panose="02020603050405020304" pitchFamily="18" charset="0"/>
                <a:cs typeface="Arial" panose="020B0604020202020204" pitchFamily="34" charset="0"/>
              </a:rPr>
              <a:t> un procedimento di mediazione, </a:t>
            </a:r>
            <a:r>
              <a:rPr lang="it-IT" sz="1800" kern="150" dirty="0">
                <a:solidFill>
                  <a:srgbClr val="000000"/>
                </a:solidFill>
                <a:effectLst/>
                <a:highlight>
                  <a:srgbClr val="FFCCFF"/>
                </a:highlight>
                <a:latin typeface="Arial Nova" panose="020B0504020202020204" pitchFamily="34" charset="0"/>
                <a:ea typeface="Times New Roman" panose="02020603050405020304" pitchFamily="18" charset="0"/>
                <a:cs typeface="Arial" panose="020B0604020202020204" pitchFamily="34" charset="0"/>
              </a:rPr>
              <a:t>aderirvi</a:t>
            </a:r>
            <a:r>
              <a:rPr lang="it-IT" sz="1800" kern="150" dirty="0">
                <a:solidFill>
                  <a:srgbClr val="000000"/>
                </a:solidFill>
                <a:effectLst/>
                <a:latin typeface="Arial Nova" panose="020B0504020202020204" pitchFamily="34" charset="0"/>
                <a:ea typeface="Times New Roman" panose="02020603050405020304" pitchFamily="18" charset="0"/>
                <a:cs typeface="Arial" panose="020B0604020202020204" pitchFamily="34" charset="0"/>
              </a:rPr>
              <a:t>, </a:t>
            </a:r>
            <a:r>
              <a:rPr lang="it-IT" sz="1800" kern="150" dirty="0">
                <a:solidFill>
                  <a:srgbClr val="000000"/>
                </a:solidFill>
                <a:effectLst/>
                <a:highlight>
                  <a:srgbClr val="FFCCFF"/>
                </a:highlight>
                <a:latin typeface="Arial Nova" panose="020B0504020202020204" pitchFamily="34" charset="0"/>
                <a:ea typeface="Times New Roman" panose="02020603050405020304" pitchFamily="18" charset="0"/>
                <a:cs typeface="Arial" panose="020B0604020202020204" pitchFamily="34" charset="0"/>
              </a:rPr>
              <a:t>parteciparvi</a:t>
            </a:r>
            <a:r>
              <a:rPr lang="it-IT" sz="1800" kern="150" dirty="0">
                <a:solidFill>
                  <a:srgbClr val="000000"/>
                </a:solidFill>
                <a:effectLst/>
                <a:latin typeface="Arial Nova" panose="020B0504020202020204" pitchFamily="34" charset="0"/>
                <a:ea typeface="Times New Roman" panose="02020603050405020304" pitchFamily="18" charset="0"/>
                <a:cs typeface="Arial" panose="020B0604020202020204" pitchFamily="34" charset="0"/>
              </a:rPr>
              <a:t> </a:t>
            </a:r>
            <a:endParaRPr lang="it-IT" sz="1800" kern="150" dirty="0">
              <a:effectLst/>
              <a:latin typeface="Arial Nova" panose="020B0504020202020204" pitchFamily="34" charset="0"/>
              <a:ea typeface="SimSun" panose="02010600030101010101" pitchFamily="2" charset="-122"/>
              <a:cs typeface="Arial" panose="020B0604020202020204" pitchFamily="34" charset="0"/>
            </a:endParaRPr>
          </a:p>
          <a:p>
            <a:pPr algn="just">
              <a:lnSpc>
                <a:spcPct val="120000"/>
              </a:lnSpc>
            </a:pPr>
            <a:r>
              <a:rPr lang="it-IT" sz="1800" kern="150" dirty="0">
                <a:solidFill>
                  <a:srgbClr val="000000"/>
                </a:solidFill>
                <a:effectLst/>
                <a:latin typeface="Arial Nova" panose="020B0504020202020204" pitchFamily="34" charset="0"/>
                <a:ea typeface="Times New Roman" panose="02020603050405020304" pitchFamily="18" charset="0"/>
                <a:cs typeface="Arial" panose="020B0604020202020204" pitchFamily="34" charset="0"/>
              </a:rPr>
              <a:t>- successivo (finale) vaglio da parte dell’assemblea che delibera in merito al verbale  contenente  il  testo dell’accordo  conciliativo  o  la  proposta  del  mediatore</a:t>
            </a:r>
            <a:endParaRPr lang="it-IT" sz="1800" kern="150" dirty="0">
              <a:effectLst/>
              <a:latin typeface="Arial Nova" panose="020B0504020202020204" pitchFamily="34" charset="0"/>
              <a:ea typeface="SimSun" panose="02010600030101010101" pitchFamily="2" charset="-122"/>
              <a:cs typeface="Arial" panose="020B0604020202020204" pitchFamily="34" charset="0"/>
            </a:endParaRPr>
          </a:p>
          <a:p>
            <a:pPr algn="just">
              <a:lnSpc>
                <a:spcPct val="120000"/>
              </a:lnSpc>
            </a:pPr>
            <a:r>
              <a:rPr lang="it-IT" sz="1800" kern="150" dirty="0">
                <a:solidFill>
                  <a:srgbClr val="000000"/>
                </a:solidFill>
                <a:effectLst/>
                <a:latin typeface="Arial Nova" panose="020B0504020202020204" pitchFamily="34" charset="0"/>
                <a:ea typeface="Times New Roman" panose="02020603050405020304" pitchFamily="18" charset="0"/>
                <a:cs typeface="Arial" panose="020B0604020202020204" pitchFamily="34" charset="0"/>
              </a:rPr>
              <a:t>- all’assemblea verrà dato un termine, stabilito in maniera perentoria nell’accordo o nella proposta, entro cui  manifestare  il  proprio  voto  e la  delibera  si  intende raggiunta con le maggioranze stabilite dall’art. 1136 c.c. (</a:t>
            </a:r>
            <a:r>
              <a:rPr lang="it-IT" sz="1800" kern="150" dirty="0">
                <a:solidFill>
                  <a:srgbClr val="000000"/>
                </a:solidFill>
                <a:effectLst/>
                <a:highlight>
                  <a:srgbClr val="FFCCFF"/>
                </a:highlight>
                <a:latin typeface="Arial Nova" panose="020B0504020202020204" pitchFamily="34" charset="0"/>
                <a:ea typeface="Times New Roman" panose="02020603050405020304" pitchFamily="18" charset="0"/>
                <a:cs typeface="Arial" panose="020B0604020202020204" pitchFamily="34" charset="0"/>
              </a:rPr>
              <a:t>maggioranza degli intervenuti + almeno metà del valore edificio</a:t>
            </a:r>
            <a:r>
              <a:rPr lang="it-IT" sz="1800" kern="150" dirty="0">
                <a:solidFill>
                  <a:srgbClr val="000000"/>
                </a:solidFill>
                <a:effectLst/>
                <a:latin typeface="Arial Nova" panose="020B0504020202020204" pitchFamily="34" charset="0"/>
                <a:ea typeface="Times New Roman" panose="02020603050405020304" pitchFamily="18" charset="0"/>
                <a:cs typeface="Arial" panose="020B0604020202020204" pitchFamily="34" charset="0"/>
              </a:rPr>
              <a:t>)</a:t>
            </a:r>
            <a:endParaRPr lang="it-IT" sz="1800" kern="150" dirty="0">
              <a:effectLst/>
              <a:latin typeface="Arial Nova" panose="020B0504020202020204" pitchFamily="34" charset="0"/>
              <a:ea typeface="SimSun" panose="02010600030101010101" pitchFamily="2" charset="-122"/>
              <a:cs typeface="Arial" panose="020B0604020202020204" pitchFamily="34" charset="0"/>
            </a:endParaRPr>
          </a:p>
          <a:p>
            <a:endParaRPr lang="it-IT" dirty="0"/>
          </a:p>
        </p:txBody>
      </p:sp>
    </p:spTree>
    <p:extLst>
      <p:ext uri="{BB962C8B-B14F-4D97-AF65-F5344CB8AC3E}">
        <p14:creationId xmlns:p14="http://schemas.microsoft.com/office/powerpoint/2010/main" val="35033298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F95C07-5CFF-D4F7-B082-019FC19E0221}"/>
              </a:ext>
            </a:extLst>
          </p:cNvPr>
          <p:cNvSpPr>
            <a:spLocks noGrp="1"/>
          </p:cNvSpPr>
          <p:nvPr>
            <p:ph type="title"/>
          </p:nvPr>
        </p:nvSpPr>
        <p:spPr>
          <a:xfrm>
            <a:off x="817123" y="626462"/>
            <a:ext cx="10561223" cy="786384"/>
          </a:xfrm>
          <a:solidFill>
            <a:srgbClr val="FFCCFF"/>
          </a:solidFill>
        </p:spPr>
        <p:txBody>
          <a:bodyPr>
            <a:normAutofit/>
          </a:bodyPr>
          <a:lstStyle/>
          <a:p>
            <a:r>
              <a:rPr lang="it-IT" sz="2400" b="1" dirty="0">
                <a:latin typeface="Arial Nova" panose="020B0504020202020204" pitchFamily="34" charset="0"/>
              </a:rPr>
              <a:t>La modifica dell’art. 71-quater DISP ATT. C.C.</a:t>
            </a:r>
          </a:p>
        </p:txBody>
      </p:sp>
      <p:sp>
        <p:nvSpPr>
          <p:cNvPr id="3" name="Segnaposto contenuto 2">
            <a:extLst>
              <a:ext uri="{FF2B5EF4-FFF2-40B4-BE49-F238E27FC236}">
                <a16:creationId xmlns:a16="http://schemas.microsoft.com/office/drawing/2014/main" id="{39F5EC04-EE92-11B7-02B6-9D5673DEF92C}"/>
              </a:ext>
            </a:extLst>
          </p:cNvPr>
          <p:cNvSpPr>
            <a:spLocks noGrp="1"/>
          </p:cNvSpPr>
          <p:nvPr>
            <p:ph sz="half" idx="1"/>
          </p:nvPr>
        </p:nvSpPr>
        <p:spPr>
          <a:xfrm>
            <a:off x="700391" y="1498060"/>
            <a:ext cx="5155660" cy="5000017"/>
          </a:xfrm>
        </p:spPr>
        <p:txBody>
          <a:bodyPr>
            <a:normAutofit fontScale="55000" lnSpcReduction="20000"/>
          </a:bodyPr>
          <a:lstStyle/>
          <a:p>
            <a:pPr algn="just" fontAlgn="base"/>
            <a:r>
              <a:rPr lang="it-IT" sz="2500" b="0" i="0" dirty="0">
                <a:effectLst/>
                <a:latin typeface="Arial Nova" panose="020B0504020202020204" pitchFamily="34" charset="0"/>
              </a:rPr>
              <a:t>Per controversie in materia di condominio, ai sensi dell’articolo 5, comma 1, del decreto legislativo 4 marzo 2010, n. 28, si intendono quelle derivanti dalla violazione o dall’errata applicazione delle disposizioni del libro terzo, titolo VII, capo II, del codice e degli articoli da 61 a 72 delle presenti disposizioni per l’attuazione del codice.</a:t>
            </a:r>
          </a:p>
          <a:p>
            <a:pPr algn="just" fontAlgn="base"/>
            <a:r>
              <a:rPr lang="it-IT" sz="2500" b="0" i="0" dirty="0">
                <a:effectLst/>
                <a:latin typeface="Arial Nova" panose="020B0504020202020204" pitchFamily="34" charset="0"/>
              </a:rPr>
              <a:t>La domanda di mediazione deve essere presentata, a pena di inammissibilità, presso un organismo di mediazione ubicato nella circoscrizione del tribunale nella quale il condominio è situato.</a:t>
            </a:r>
          </a:p>
          <a:p>
            <a:pPr algn="just" fontAlgn="base"/>
            <a:r>
              <a:rPr lang="it-IT" sz="2500" b="0" i="0" dirty="0">
                <a:effectLst/>
                <a:latin typeface="Arial Nova" panose="020B0504020202020204" pitchFamily="34" charset="0"/>
              </a:rPr>
              <a:t>Al procedimento è legittimato a partecipare l’amministratore</a:t>
            </a:r>
            <a:r>
              <a:rPr lang="it-IT" sz="2500" b="0" i="0" dirty="0">
                <a:effectLst/>
                <a:highlight>
                  <a:srgbClr val="CBD1FB"/>
                </a:highlight>
                <a:latin typeface="Arial Nova" panose="020B0504020202020204" pitchFamily="34" charset="0"/>
              </a:rPr>
              <a:t>, </a:t>
            </a:r>
            <a:r>
              <a:rPr lang="it-IT" sz="2500" b="1" i="0" dirty="0">
                <a:effectLst/>
                <a:highlight>
                  <a:srgbClr val="CBD1FB"/>
                </a:highlight>
                <a:latin typeface="Arial Nova" panose="020B0504020202020204" pitchFamily="34" charset="0"/>
              </a:rPr>
              <a:t>previa delibera assembleare </a:t>
            </a:r>
            <a:r>
              <a:rPr lang="it-IT" sz="2500" b="0" i="0" dirty="0">
                <a:effectLst/>
                <a:highlight>
                  <a:srgbClr val="CBD1FB"/>
                </a:highlight>
                <a:latin typeface="Arial Nova" panose="020B0504020202020204" pitchFamily="34" charset="0"/>
              </a:rPr>
              <a:t>da assumere con la maggioranza di cui all’ </a:t>
            </a:r>
            <a:r>
              <a:rPr lang="it-IT" sz="2500" b="1" i="0" u="none" strike="noStrike" dirty="0">
                <a:effectLst/>
                <a:highlight>
                  <a:srgbClr val="CBD1FB"/>
                </a:highlight>
                <a:latin typeface="Arial Nova" panose="020B0504020202020204" pitchFamily="34" charset="0"/>
                <a:hlinkClick r:id="rId2">
                  <a:extLst>
                    <a:ext uri="{A12FA001-AC4F-418D-AE19-62706E023703}">
                      <ahyp:hlinkClr xmlns:ahyp="http://schemas.microsoft.com/office/drawing/2018/hyperlinkcolor" val="tx"/>
                    </a:ext>
                  </a:extLst>
                </a:hlinkClick>
              </a:rPr>
              <a:t>articolo 1136</a:t>
            </a:r>
            <a:r>
              <a:rPr lang="it-IT" sz="2500" b="0" i="0" dirty="0">
                <a:effectLst/>
                <a:highlight>
                  <a:srgbClr val="CBD1FB"/>
                </a:highlight>
                <a:latin typeface="Arial Nova" panose="020B0504020202020204" pitchFamily="34" charset="0"/>
              </a:rPr>
              <a:t>, secondo comma, del codice.</a:t>
            </a:r>
          </a:p>
          <a:p>
            <a:pPr algn="just" fontAlgn="base"/>
            <a:r>
              <a:rPr lang="it-IT" sz="2500" b="0" i="0" dirty="0">
                <a:effectLst/>
                <a:latin typeface="Arial Nova" panose="020B0504020202020204" pitchFamily="34" charset="0"/>
              </a:rPr>
              <a:t>Se i termini di comparizione davanti al mediatore non consentono di assumere la delibera di cui al terzo comma, il mediatore dispone, su istanza del condominio, idonea </a:t>
            </a:r>
            <a:r>
              <a:rPr lang="it-IT" sz="2500" b="1" i="0" dirty="0">
                <a:effectLst/>
                <a:highlight>
                  <a:srgbClr val="CBD1FB"/>
                </a:highlight>
                <a:latin typeface="Arial Nova" panose="020B0504020202020204" pitchFamily="34" charset="0"/>
              </a:rPr>
              <a:t>proroga</a:t>
            </a:r>
            <a:r>
              <a:rPr lang="it-IT" sz="2500" b="0" i="0" dirty="0">
                <a:effectLst/>
                <a:latin typeface="Arial Nova" panose="020B0504020202020204" pitchFamily="34" charset="0"/>
              </a:rPr>
              <a:t> della prima comparizione.</a:t>
            </a:r>
          </a:p>
          <a:p>
            <a:pPr algn="just" fontAlgn="base"/>
            <a:r>
              <a:rPr lang="it-IT" sz="2500" b="0" i="0" dirty="0">
                <a:effectLst/>
                <a:latin typeface="Arial Nova" panose="020B0504020202020204" pitchFamily="34" charset="0"/>
              </a:rPr>
              <a:t>La proposta di mediazione deve essere approvata dall’assemblea con la maggioranza di cui all’ </a:t>
            </a:r>
            <a:r>
              <a:rPr lang="it-IT" sz="2500" b="1" i="0" u="none" strike="noStrike" dirty="0">
                <a:effectLst/>
                <a:latin typeface="Arial Nova" panose="020B0504020202020204" pitchFamily="34" charset="0"/>
                <a:hlinkClick r:id="rId2">
                  <a:extLst>
                    <a:ext uri="{A12FA001-AC4F-418D-AE19-62706E023703}">
                      <ahyp:hlinkClr xmlns:ahyp="http://schemas.microsoft.com/office/drawing/2018/hyperlinkcolor" val="tx"/>
                    </a:ext>
                  </a:extLst>
                </a:hlinkClick>
              </a:rPr>
              <a:t>articolo 1136</a:t>
            </a:r>
            <a:r>
              <a:rPr lang="it-IT" sz="2500" b="0" i="0" dirty="0">
                <a:effectLst/>
                <a:latin typeface="Arial Nova" panose="020B0504020202020204" pitchFamily="34" charset="0"/>
              </a:rPr>
              <a:t>, secondo comma, del codice. Se non si raggiunge la predetta maggioranza, la proposta si deve intendere non accettata.</a:t>
            </a:r>
          </a:p>
          <a:p>
            <a:pPr algn="just" fontAlgn="base"/>
            <a:r>
              <a:rPr lang="it-IT" sz="2500" b="0" i="0" dirty="0">
                <a:effectLst/>
                <a:latin typeface="Arial Nova" panose="020B0504020202020204" pitchFamily="34" charset="0"/>
              </a:rPr>
              <a:t>Il mediatore fissa il termine per la proposta di conciliazione di cui all’articolo 11 del decreto legislativo 4 marzo 2010, n. 28, tenendo conto della necessità per l’amministratore di munirsi della delibera assembleare.</a:t>
            </a:r>
          </a:p>
          <a:p>
            <a:endParaRPr lang="it-IT" dirty="0"/>
          </a:p>
        </p:txBody>
      </p:sp>
      <p:sp>
        <p:nvSpPr>
          <p:cNvPr id="4" name="Segnaposto contenuto 3">
            <a:extLst>
              <a:ext uri="{FF2B5EF4-FFF2-40B4-BE49-F238E27FC236}">
                <a16:creationId xmlns:a16="http://schemas.microsoft.com/office/drawing/2014/main" id="{FAC433C0-4F22-D5C8-C3E9-E3810342CDEE}"/>
              </a:ext>
            </a:extLst>
          </p:cNvPr>
          <p:cNvSpPr>
            <a:spLocks noGrp="1"/>
          </p:cNvSpPr>
          <p:nvPr>
            <p:ph sz="half" idx="2"/>
          </p:nvPr>
        </p:nvSpPr>
        <p:spPr>
          <a:xfrm>
            <a:off x="5989320" y="1422573"/>
            <a:ext cx="5389026" cy="4636203"/>
          </a:xfrm>
        </p:spPr>
        <p:txBody>
          <a:bodyPr>
            <a:noAutofit/>
          </a:bodyPr>
          <a:lstStyle/>
          <a:p>
            <a:pPr algn="just" fontAlgn="base"/>
            <a:r>
              <a:rPr lang="it-IT" sz="1400" b="0" i="0" dirty="0">
                <a:effectLst/>
                <a:latin typeface="Arial Nova" panose="020B0504020202020204" pitchFamily="34" charset="0"/>
              </a:rPr>
              <a:t>Per controversie in materia di condominio, ai sensi dell’articolo 5, comma 1, del decreto legislativo 4 marzo 2010, n. 28, si intendono quelle derivanti dalla violazione o dall’errata applicazione delle disposizioni del libro terzo, titolo VII, capo II, del codice e degli articoli da 61 a 72 delle presenti disposizioni per l’attuazione del codice.</a:t>
            </a:r>
          </a:p>
          <a:p>
            <a:pPr algn="just" fontAlgn="base"/>
            <a:r>
              <a:rPr lang="it-IT" sz="1400" b="0" i="0" strike="sngStrike" dirty="0">
                <a:effectLst/>
                <a:highlight>
                  <a:srgbClr val="FFCCFF"/>
                </a:highlight>
                <a:latin typeface="Arial Nova" panose="020B0504020202020204" pitchFamily="34" charset="0"/>
              </a:rPr>
              <a:t>La domanda di mediazione deve essere presentata, a pena di inammissibilità, presso un organismo di mediazione ubicato nella circoscrizione del tribunale nella quale il condominio è situato</a:t>
            </a:r>
            <a:r>
              <a:rPr lang="it-IT" sz="1400" b="0" i="0" dirty="0">
                <a:effectLst/>
                <a:highlight>
                  <a:srgbClr val="FFCCFF"/>
                </a:highlight>
                <a:latin typeface="Arial Nova" panose="020B0504020202020204" pitchFamily="34" charset="0"/>
              </a:rPr>
              <a:t>.</a:t>
            </a:r>
          </a:p>
          <a:p>
            <a:pPr algn="just" fontAlgn="base"/>
            <a:r>
              <a:rPr lang="it-IT" sz="1400" b="0" i="0" dirty="0">
                <a:effectLst/>
                <a:latin typeface="Arial Nova" panose="020B0504020202020204" pitchFamily="34" charset="0"/>
              </a:rPr>
              <a:t>Al procedimento è legittimato a partecipare l’amministratore, </a:t>
            </a:r>
            <a:r>
              <a:rPr lang="it-IT" sz="1400" b="1" i="0" dirty="0">
                <a:effectLst/>
                <a:latin typeface="Arial Nova" panose="020B0504020202020204" pitchFamily="34" charset="0"/>
              </a:rPr>
              <a:t>secondo quanto previsto dall’art. 5ter del Decreto legislativo 4 marzo 20120 n. 28</a:t>
            </a:r>
          </a:p>
          <a:p>
            <a:pPr algn="just" fontAlgn="base"/>
            <a:r>
              <a:rPr lang="it-IT" sz="1200" b="0" i="0" strike="sngStrike" dirty="0">
                <a:effectLst/>
                <a:highlight>
                  <a:srgbClr val="FFCCFF"/>
                </a:highlight>
                <a:latin typeface="Arial Nova" panose="020B0504020202020204" pitchFamily="34" charset="0"/>
              </a:rPr>
              <a:t>Se i termini di comparizione davanti al mediatore non consentono di assumere la delibera di cui al terzo comma, il mediatore dispone, su istanza del condominio, idonea proroga della prima comparizione.</a:t>
            </a:r>
          </a:p>
          <a:p>
            <a:pPr algn="just" fontAlgn="base"/>
            <a:r>
              <a:rPr lang="it-IT" sz="1200" b="0" i="0" strike="sngStrike" dirty="0">
                <a:effectLst/>
                <a:highlight>
                  <a:srgbClr val="FFCCFF"/>
                </a:highlight>
                <a:latin typeface="Arial Nova" panose="020B0504020202020204" pitchFamily="34" charset="0"/>
              </a:rPr>
              <a:t>La proposta di mediazione deve essere approvata dall’assemblea con la maggioranza di cui all’ </a:t>
            </a:r>
            <a:r>
              <a:rPr lang="it-IT" sz="1200" b="1" i="0" u="none" strike="sngStrike" dirty="0">
                <a:effectLst/>
                <a:highlight>
                  <a:srgbClr val="FFCCFF"/>
                </a:highlight>
                <a:latin typeface="Arial Nova" panose="020B0504020202020204" pitchFamily="34" charset="0"/>
                <a:hlinkClick r:id="rId2">
                  <a:extLst>
                    <a:ext uri="{A12FA001-AC4F-418D-AE19-62706E023703}">
                      <ahyp:hlinkClr xmlns:ahyp="http://schemas.microsoft.com/office/drawing/2018/hyperlinkcolor" val="tx"/>
                    </a:ext>
                  </a:extLst>
                </a:hlinkClick>
              </a:rPr>
              <a:t>articolo 1136</a:t>
            </a:r>
            <a:r>
              <a:rPr lang="it-IT" sz="1200" b="0" i="0" strike="sngStrike" dirty="0">
                <a:effectLst/>
                <a:highlight>
                  <a:srgbClr val="FFCCFF"/>
                </a:highlight>
                <a:latin typeface="Arial Nova" panose="020B0504020202020204" pitchFamily="34" charset="0"/>
              </a:rPr>
              <a:t>, secondo comma, del codice. Se non si raggiunge la predetta maggioranza, la proposta si deve intendere non accettata.</a:t>
            </a:r>
          </a:p>
          <a:p>
            <a:pPr algn="just" fontAlgn="base"/>
            <a:r>
              <a:rPr lang="it-IT" sz="1200" b="0" i="0" strike="sngStrike" dirty="0">
                <a:effectLst/>
                <a:highlight>
                  <a:srgbClr val="FFCCFF"/>
                </a:highlight>
                <a:latin typeface="Arial Nova" panose="020B0504020202020204" pitchFamily="34" charset="0"/>
              </a:rPr>
              <a:t>Il mediatore fissa il termine per la proposta di conciliazione di cui all’articolo 11 del decreto legislativo 4 marzo 2010, n. 28, tenendo conto della necessità per l’amministratore di munirsi della delibera assembleare.</a:t>
            </a:r>
          </a:p>
          <a:p>
            <a:endParaRPr lang="it-IT" sz="1400" dirty="0"/>
          </a:p>
        </p:txBody>
      </p:sp>
    </p:spTree>
    <p:extLst>
      <p:ext uri="{BB962C8B-B14F-4D97-AF65-F5344CB8AC3E}">
        <p14:creationId xmlns:p14="http://schemas.microsoft.com/office/powerpoint/2010/main" val="17215703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5C8AFF-3F59-6020-2DF9-58652FEC2413}"/>
              </a:ext>
            </a:extLst>
          </p:cNvPr>
          <p:cNvSpPr>
            <a:spLocks noGrp="1"/>
          </p:cNvSpPr>
          <p:nvPr>
            <p:ph type="title"/>
          </p:nvPr>
        </p:nvSpPr>
        <p:spPr>
          <a:xfrm>
            <a:off x="1024128" y="585216"/>
            <a:ext cx="9720072" cy="708563"/>
          </a:xfrm>
        </p:spPr>
        <p:txBody>
          <a:bodyPr>
            <a:normAutofit fontScale="90000"/>
          </a:bodyPr>
          <a:lstStyle/>
          <a:p>
            <a:br>
              <a:rPr lang="it-IT" sz="5400" kern="150" dirty="0">
                <a:solidFill>
                  <a:srgbClr val="000000"/>
                </a:solidFill>
                <a:effectLst/>
                <a:highlight>
                  <a:srgbClr val="DE7CC4"/>
                </a:highlight>
                <a:latin typeface="Arial Nova" panose="020B0504020202020204" pitchFamily="34" charset="0"/>
                <a:ea typeface="Times New Roman" panose="02020603050405020304" pitchFamily="18" charset="0"/>
                <a:cs typeface="Arial" panose="020B0604020202020204" pitchFamily="34" charset="0"/>
              </a:rPr>
            </a:br>
            <a:endParaRPr lang="it-IT" dirty="0"/>
          </a:p>
        </p:txBody>
      </p:sp>
      <p:sp>
        <p:nvSpPr>
          <p:cNvPr id="3" name="Segnaposto contenuto 2">
            <a:extLst>
              <a:ext uri="{FF2B5EF4-FFF2-40B4-BE49-F238E27FC236}">
                <a16:creationId xmlns:a16="http://schemas.microsoft.com/office/drawing/2014/main" id="{98C79DEE-53D2-E963-D51B-F263C1DEEE6C}"/>
              </a:ext>
            </a:extLst>
          </p:cNvPr>
          <p:cNvSpPr>
            <a:spLocks noGrp="1"/>
          </p:cNvSpPr>
          <p:nvPr>
            <p:ph sz="half" idx="1"/>
          </p:nvPr>
        </p:nvSpPr>
        <p:spPr>
          <a:xfrm>
            <a:off x="1024128" y="943584"/>
            <a:ext cx="4754880" cy="4961106"/>
          </a:xfrm>
          <a:solidFill>
            <a:srgbClr val="7DB2B9"/>
          </a:solidFill>
        </p:spPr>
        <p:txBody>
          <a:bodyPr>
            <a:normAutofit fontScale="92500" lnSpcReduction="20000"/>
          </a:bodyPr>
          <a:lstStyle/>
          <a:p>
            <a:pPr algn="just">
              <a:lnSpc>
                <a:spcPct val="150000"/>
              </a:lnSpc>
              <a:spcBef>
                <a:spcPts val="0"/>
              </a:spcBef>
              <a:spcAft>
                <a:spcPts val="0"/>
              </a:spcAft>
            </a:pPr>
            <a:endParaRPr lang="it-IT" sz="2400" kern="150" dirty="0">
              <a:effectLst/>
              <a:highlight>
                <a:srgbClr val="DE7CC4"/>
              </a:highlight>
              <a:latin typeface="Arial Nova" panose="020B0504020202020204" pitchFamily="34" charset="0"/>
              <a:ea typeface="SimSun" panose="02010600030101010101" pitchFamily="2" charset="-122"/>
              <a:cs typeface="Arial" panose="020B0604020202020204" pitchFamily="34" charset="0"/>
            </a:endParaRPr>
          </a:p>
          <a:p>
            <a:pPr algn="just">
              <a:lnSpc>
                <a:spcPct val="150000"/>
              </a:lnSpc>
              <a:spcBef>
                <a:spcPts val="0"/>
              </a:spcBef>
              <a:spcAft>
                <a:spcPts val="0"/>
              </a:spcAft>
            </a:pPr>
            <a:endParaRPr lang="it-IT" sz="2400" kern="150" dirty="0">
              <a:effectLst/>
              <a:highlight>
                <a:srgbClr val="DE7CC4"/>
              </a:highlight>
              <a:latin typeface="Arial Nova" panose="020B0504020202020204" pitchFamily="34" charset="0"/>
              <a:ea typeface="SimSun" panose="02010600030101010101" pitchFamily="2" charset="-122"/>
              <a:cs typeface="Arial" panose="020B0604020202020204" pitchFamily="34" charset="0"/>
            </a:endParaRPr>
          </a:p>
          <a:p>
            <a:pPr algn="just">
              <a:spcBef>
                <a:spcPts val="0"/>
              </a:spcBef>
              <a:spcAft>
                <a:spcPts val="0"/>
              </a:spcAft>
            </a:pPr>
            <a:r>
              <a:rPr lang="it-IT" sz="1900" dirty="0">
                <a:latin typeface="Arial Nova" panose="020B0504020202020204" pitchFamily="34" charset="0"/>
              </a:rPr>
              <a:t>Nella normativa codicistica:</a:t>
            </a:r>
          </a:p>
          <a:p>
            <a:pPr algn="just">
              <a:spcBef>
                <a:spcPts val="0"/>
              </a:spcBef>
              <a:spcAft>
                <a:spcPts val="0"/>
              </a:spcAft>
            </a:pPr>
            <a:endParaRPr lang="it-IT" sz="1900" dirty="0">
              <a:latin typeface="Arial Nova" panose="020B0504020202020204" pitchFamily="34" charset="0"/>
            </a:endParaRPr>
          </a:p>
          <a:p>
            <a:pPr algn="just">
              <a:spcBef>
                <a:spcPts val="0"/>
              </a:spcBef>
              <a:spcAft>
                <a:spcPts val="0"/>
              </a:spcAft>
            </a:pPr>
            <a:r>
              <a:rPr lang="it-IT" sz="1900" dirty="0">
                <a:latin typeface="Arial Nova" panose="020B0504020202020204" pitchFamily="34" charset="0"/>
              </a:rPr>
              <a:t>- resta quale criterio di individuazione delle controversie condominiali l’elemento </a:t>
            </a:r>
            <a:r>
              <a:rPr lang="it-IT" sz="1900" b="1" dirty="0">
                <a:latin typeface="Arial Nova" panose="020B0504020202020204" pitchFamily="34" charset="0"/>
              </a:rPr>
              <a:t>OGGETTIVO</a:t>
            </a:r>
            <a:r>
              <a:rPr lang="it-IT" sz="1900" dirty="0">
                <a:latin typeface="Arial Nova" panose="020B0504020202020204" pitchFamily="34" charset="0"/>
              </a:rPr>
              <a:t> stabilito dal primo comma</a:t>
            </a:r>
          </a:p>
          <a:p>
            <a:pPr algn="just">
              <a:spcBef>
                <a:spcPts val="0"/>
              </a:spcBef>
              <a:spcAft>
                <a:spcPts val="0"/>
              </a:spcAft>
            </a:pPr>
            <a:endParaRPr lang="it-IT" sz="1900" dirty="0">
              <a:latin typeface="Arial Nova" panose="020B0504020202020204" pitchFamily="34" charset="0"/>
            </a:endParaRPr>
          </a:p>
          <a:p>
            <a:pPr algn="just">
              <a:spcBef>
                <a:spcPts val="0"/>
              </a:spcBef>
              <a:spcAft>
                <a:spcPts val="0"/>
              </a:spcAft>
            </a:pPr>
            <a:r>
              <a:rPr lang="it-IT" sz="1900" dirty="0">
                <a:latin typeface="Arial Nova" panose="020B0504020202020204" pitchFamily="34" charset="0"/>
              </a:rPr>
              <a:t>- viene eliminata la necessaria delibera preventiva sulla base della nuova legittimazione prevista dall’art. 5 ter prevista </a:t>
            </a:r>
            <a:r>
              <a:rPr lang="it-IT" sz="1900" b="1" dirty="0">
                <a:latin typeface="Arial Nova" panose="020B0504020202020204" pitchFamily="34" charset="0"/>
              </a:rPr>
              <a:t>solo per l’APPROVAZIONE DELL’ ACCORDO</a:t>
            </a:r>
          </a:p>
          <a:p>
            <a:pPr algn="just">
              <a:spcBef>
                <a:spcPts val="0"/>
              </a:spcBef>
              <a:spcAft>
                <a:spcPts val="0"/>
              </a:spcAft>
            </a:pPr>
            <a:endParaRPr lang="it-IT" sz="1900" dirty="0">
              <a:latin typeface="Arial Nova" panose="020B0504020202020204" pitchFamily="34" charset="0"/>
            </a:endParaRPr>
          </a:p>
          <a:p>
            <a:pPr algn="just">
              <a:spcBef>
                <a:spcPts val="0"/>
              </a:spcBef>
              <a:spcAft>
                <a:spcPts val="0"/>
              </a:spcAft>
            </a:pPr>
            <a:r>
              <a:rPr lang="it-IT" sz="1900" dirty="0">
                <a:latin typeface="Arial Nova" panose="020B0504020202020204" pitchFamily="34" charset="0"/>
              </a:rPr>
              <a:t>- viene eliminata la possibilità di proroga del primo incontro </a:t>
            </a:r>
          </a:p>
          <a:p>
            <a:pPr algn="just">
              <a:spcBef>
                <a:spcPts val="0"/>
              </a:spcBef>
              <a:spcAft>
                <a:spcPts val="0"/>
              </a:spcAft>
            </a:pPr>
            <a:endParaRPr lang="it-IT" dirty="0"/>
          </a:p>
          <a:p>
            <a:pPr algn="just">
              <a:spcBef>
                <a:spcPts val="0"/>
              </a:spcBef>
              <a:spcAft>
                <a:spcPts val="0"/>
              </a:spcAft>
            </a:pPr>
            <a:endParaRPr lang="it-IT" dirty="0"/>
          </a:p>
        </p:txBody>
      </p:sp>
      <p:sp>
        <p:nvSpPr>
          <p:cNvPr id="4" name="Segnaposto contenuto 3">
            <a:extLst>
              <a:ext uri="{FF2B5EF4-FFF2-40B4-BE49-F238E27FC236}">
                <a16:creationId xmlns:a16="http://schemas.microsoft.com/office/drawing/2014/main" id="{A3334963-C981-4061-7594-9C607351D828}"/>
              </a:ext>
            </a:extLst>
          </p:cNvPr>
          <p:cNvSpPr>
            <a:spLocks noGrp="1"/>
          </p:cNvSpPr>
          <p:nvPr>
            <p:ph sz="half" idx="2"/>
          </p:nvPr>
        </p:nvSpPr>
        <p:spPr>
          <a:xfrm>
            <a:off x="5989320" y="943583"/>
            <a:ext cx="4983480" cy="5365777"/>
          </a:xfrm>
        </p:spPr>
        <p:txBody>
          <a:bodyPr>
            <a:normAutofit fontScale="92500" lnSpcReduction="20000"/>
          </a:bodyPr>
          <a:lstStyle/>
          <a:p>
            <a:pPr algn="just">
              <a:spcBef>
                <a:spcPts val="0"/>
              </a:spcBef>
              <a:spcAft>
                <a:spcPts val="0"/>
              </a:spcAft>
            </a:pPr>
            <a:r>
              <a:rPr lang="it-IT" sz="2000" kern="150" dirty="0">
                <a:solidFill>
                  <a:srgbClr val="7030A0"/>
                </a:solidFill>
                <a:latin typeface="Arial Nova" panose="020B0504020202020204" pitchFamily="34" charset="0"/>
                <a:ea typeface="SimSun" panose="02010600030101010101" pitchFamily="2" charset="-122"/>
                <a:cs typeface="Arial" panose="020B0604020202020204" pitchFamily="34" charset="0"/>
              </a:rPr>
              <a:t>N.B. ENTRATA IN VIGORE</a:t>
            </a:r>
          </a:p>
          <a:p>
            <a:pPr algn="just">
              <a:spcBef>
                <a:spcPts val="0"/>
              </a:spcBef>
              <a:spcAft>
                <a:spcPts val="0"/>
              </a:spcAft>
            </a:pPr>
            <a:endParaRPr lang="it-IT" sz="2000" i="1" kern="150" dirty="0">
              <a:latin typeface="Arial Nova" panose="020B0504020202020204" pitchFamily="34" charset="0"/>
              <a:ea typeface="SimSun" panose="02010600030101010101" pitchFamily="2" charset="-122"/>
              <a:cs typeface="Arial" panose="020B0604020202020204" pitchFamily="34" charset="0"/>
            </a:endParaRPr>
          </a:p>
          <a:p>
            <a:pPr algn="just">
              <a:spcBef>
                <a:spcPts val="0"/>
              </a:spcBef>
              <a:spcAft>
                <a:spcPts val="0"/>
              </a:spcAft>
            </a:pPr>
            <a:r>
              <a:rPr lang="it-IT" sz="1900" kern="150" dirty="0">
                <a:latin typeface="Arial Nova" panose="020B0504020202020204" pitchFamily="34" charset="0"/>
                <a:ea typeface="SimSun" panose="02010600030101010101" pitchFamily="2" charset="-122"/>
                <a:cs typeface="Arial" panose="020B0604020202020204" pitchFamily="34" charset="0"/>
              </a:rPr>
              <a:t>DECRETO-LEGGE 24 febbraio 2023, n. 13 Art. 37-Modifiche all'articolo 41 del decreto legislativo 10 ottobre 2022, n. 149 </a:t>
            </a:r>
          </a:p>
          <a:p>
            <a:pPr algn="just">
              <a:spcBef>
                <a:spcPts val="0"/>
              </a:spcBef>
              <a:spcAft>
                <a:spcPts val="0"/>
              </a:spcAft>
            </a:pPr>
            <a:r>
              <a:rPr lang="it-IT" sz="2000" kern="150" dirty="0">
                <a:latin typeface="Arial Nova" panose="020B0504020202020204" pitchFamily="34" charset="0"/>
                <a:ea typeface="SimSun" panose="02010600030101010101" pitchFamily="2" charset="-122"/>
                <a:cs typeface="Arial" panose="020B0604020202020204" pitchFamily="34" charset="0"/>
              </a:rPr>
              <a:t> </a:t>
            </a:r>
          </a:p>
          <a:p>
            <a:pPr algn="just">
              <a:spcBef>
                <a:spcPts val="0"/>
              </a:spcBef>
              <a:spcAft>
                <a:spcPts val="0"/>
              </a:spcAft>
            </a:pPr>
            <a:r>
              <a:rPr lang="it-IT" sz="2000" kern="150" dirty="0">
                <a:latin typeface="Arial Nova" panose="020B0504020202020204" pitchFamily="34" charset="0"/>
                <a:ea typeface="SimSun" panose="02010600030101010101" pitchFamily="2" charset="-122"/>
                <a:cs typeface="Arial" panose="020B0604020202020204" pitchFamily="34" charset="0"/>
              </a:rPr>
              <a:t>La norma interviene sulla disciplina vigente in tema di </a:t>
            </a:r>
            <a:r>
              <a:rPr lang="it-IT" sz="2000" b="1" kern="150" dirty="0">
                <a:latin typeface="Arial Nova" panose="020B0504020202020204" pitchFamily="34" charset="0"/>
                <a:ea typeface="SimSun" panose="02010600030101010101" pitchFamily="2" charset="-122"/>
                <a:cs typeface="Arial" panose="020B0604020202020204" pitchFamily="34" charset="0"/>
              </a:rPr>
              <a:t>partecipazione dell'amministratore di condominio al procedimento di mediazione</a:t>
            </a:r>
            <a:r>
              <a:rPr lang="it-IT" sz="2000" kern="150" dirty="0">
                <a:latin typeface="Arial Nova" panose="020B0504020202020204" pitchFamily="34" charset="0"/>
                <a:ea typeface="SimSun" panose="02010600030101010101" pitchFamily="2" charset="-122"/>
                <a:cs typeface="Arial" panose="020B0604020202020204" pitchFamily="34" charset="0"/>
              </a:rPr>
              <a:t> stabilendo (o chiarendo) che l'abrogazione/modifica dell'art 71/quater disp. att. c.c. </a:t>
            </a:r>
            <a:r>
              <a:rPr lang="it-IT" sz="2000" b="1" kern="150" dirty="0">
                <a:latin typeface="Arial Nova" panose="020B0504020202020204" pitchFamily="34" charset="0"/>
                <a:ea typeface="SimSun" panose="02010600030101010101" pitchFamily="2" charset="-122"/>
                <a:cs typeface="Arial" panose="020B0604020202020204" pitchFamily="34" charset="0"/>
              </a:rPr>
              <a:t>sarà contestuale all'entrata in vigore del (nuovo) art. 5/ter del d.lgs. n. 28/2010 e non anticipata!</a:t>
            </a:r>
          </a:p>
          <a:p>
            <a:pPr algn="just">
              <a:spcBef>
                <a:spcPts val="0"/>
              </a:spcBef>
              <a:spcAft>
                <a:spcPts val="0"/>
              </a:spcAft>
            </a:pPr>
            <a:endParaRPr lang="it-IT" sz="2000" b="1" kern="150" dirty="0">
              <a:latin typeface="Arial Nova" panose="020B0504020202020204" pitchFamily="34" charset="0"/>
              <a:ea typeface="SimSun" panose="02010600030101010101" pitchFamily="2" charset="-122"/>
              <a:cs typeface="Arial" panose="020B0604020202020204" pitchFamily="34" charset="0"/>
            </a:endParaRPr>
          </a:p>
          <a:p>
            <a:pPr algn="just">
              <a:spcBef>
                <a:spcPts val="0"/>
              </a:spcBef>
              <a:spcAft>
                <a:spcPts val="0"/>
              </a:spcAft>
            </a:pPr>
            <a:r>
              <a:rPr lang="it-IT" sz="2000" kern="150" dirty="0">
                <a:latin typeface="Arial Nova" panose="020B0504020202020204" pitchFamily="34" charset="0"/>
                <a:ea typeface="SimSun" panose="02010600030101010101" pitchFamily="2" charset="-122"/>
                <a:cs typeface="Arial" panose="020B0604020202020204" pitchFamily="34" charset="0"/>
              </a:rPr>
              <a:t>Viene così definitivamente chiarito che </a:t>
            </a:r>
            <a:r>
              <a:rPr lang="it-IT" sz="2000" b="1" kern="150" dirty="0">
                <a:highlight>
                  <a:srgbClr val="FFCCFF"/>
                </a:highlight>
                <a:latin typeface="Arial Nova" panose="020B0504020202020204" pitchFamily="34" charset="0"/>
                <a:ea typeface="SimSun" panose="02010600030101010101" pitchFamily="2" charset="-122"/>
                <a:cs typeface="Arial" panose="020B0604020202020204" pitchFamily="34" charset="0"/>
              </a:rPr>
              <a:t>sino al 30 giugno 2023 </a:t>
            </a:r>
            <a:r>
              <a:rPr lang="it-IT" sz="2000" b="1" kern="150" dirty="0">
                <a:latin typeface="Arial Nova" panose="020B0504020202020204" pitchFamily="34" charset="0"/>
                <a:ea typeface="SimSun" panose="02010600030101010101" pitchFamily="2" charset="-122"/>
                <a:cs typeface="Arial" panose="020B0604020202020204" pitchFamily="34" charset="0"/>
              </a:rPr>
              <a:t>gli amministratori di condominio dovranno ancora munirsi di preventiva autorizzazione dell'assemblea per partecipare al procedimento di mediazione</a:t>
            </a:r>
            <a:r>
              <a:rPr lang="it-IT" sz="2000" kern="150" dirty="0">
                <a:latin typeface="Arial Nova" panose="020B0504020202020204" pitchFamily="34" charset="0"/>
                <a:ea typeface="SimSun" panose="02010600030101010101" pitchFamily="2" charset="-122"/>
                <a:cs typeface="Arial" panose="020B0604020202020204" pitchFamily="34" charset="0"/>
              </a:rPr>
              <a:t> e </a:t>
            </a:r>
            <a:r>
              <a:rPr lang="it-IT" sz="2000" b="1" kern="150" dirty="0">
                <a:latin typeface="Arial Nova" panose="020B0504020202020204" pitchFamily="34" charset="0"/>
                <a:ea typeface="SimSun" panose="02010600030101010101" pitchFamily="2" charset="-122"/>
                <a:cs typeface="Arial" panose="020B0604020202020204" pitchFamily="34" charset="0"/>
              </a:rPr>
              <a:t>solo dopo tale data entrerà in vigore la nuova normativa.</a:t>
            </a:r>
            <a:endParaRPr lang="it-IT" sz="2000" kern="150" dirty="0">
              <a:latin typeface="Arial Nova" panose="020B0504020202020204" pitchFamily="34" charset="0"/>
              <a:ea typeface="SimSun" panose="02010600030101010101" pitchFamily="2" charset="-122"/>
              <a:cs typeface="Arial" panose="020B0604020202020204" pitchFamily="34" charset="0"/>
            </a:endParaRPr>
          </a:p>
          <a:p>
            <a:r>
              <a:rPr lang="it-IT" sz="2000" b="1" kern="150" dirty="0">
                <a:latin typeface="Times New Roman" panose="02020603050405020304" pitchFamily="18" charset="0"/>
                <a:ea typeface="SimSun" panose="02010600030101010101" pitchFamily="2" charset="-122"/>
                <a:cs typeface="Arial" panose="020B0604020202020204" pitchFamily="34" charset="0"/>
              </a:rPr>
              <a:t> </a:t>
            </a:r>
            <a:endParaRPr lang="it-IT" sz="2000" kern="150" dirty="0">
              <a:latin typeface="Times New Roman" panose="02020603050405020304" pitchFamily="18" charset="0"/>
              <a:ea typeface="SimSun" panose="02010600030101010101" pitchFamily="2" charset="-122"/>
              <a:cs typeface="Arial" panose="020B0604020202020204" pitchFamily="34" charset="0"/>
            </a:endParaRPr>
          </a:p>
          <a:p>
            <a:endParaRPr lang="it-IT" dirty="0"/>
          </a:p>
        </p:txBody>
      </p:sp>
      <p:sp>
        <p:nvSpPr>
          <p:cNvPr id="7" name="Freccia a destra 6">
            <a:extLst>
              <a:ext uri="{FF2B5EF4-FFF2-40B4-BE49-F238E27FC236}">
                <a16:creationId xmlns:a16="http://schemas.microsoft.com/office/drawing/2014/main" id="{4014A0B6-1797-5CA3-A4B8-6796350B8D1E}"/>
              </a:ext>
            </a:extLst>
          </p:cNvPr>
          <p:cNvSpPr/>
          <p:nvPr/>
        </p:nvSpPr>
        <p:spPr>
          <a:xfrm>
            <a:off x="240792" y="1828800"/>
            <a:ext cx="978408" cy="484632"/>
          </a:xfrm>
          <a:prstGeom prst="rightArrow">
            <a:avLst/>
          </a:prstGeom>
          <a:solidFill>
            <a:srgbClr val="0070C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it-IT" b="1">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22853440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82EC52-C5F5-7871-1E43-0CB749375D42}"/>
              </a:ext>
            </a:extLst>
          </p:cNvPr>
          <p:cNvSpPr>
            <a:spLocks noGrp="1"/>
          </p:cNvSpPr>
          <p:nvPr>
            <p:ph type="title"/>
          </p:nvPr>
        </p:nvSpPr>
        <p:spPr>
          <a:xfrm>
            <a:off x="1024128" y="548640"/>
            <a:ext cx="9720072" cy="628407"/>
          </a:xfrm>
          <a:solidFill>
            <a:srgbClr val="799EBD"/>
          </a:solidFill>
        </p:spPr>
        <p:txBody>
          <a:bodyPr>
            <a:normAutofit/>
          </a:bodyPr>
          <a:lstStyle/>
          <a:p>
            <a:r>
              <a:rPr lang="it-IT" sz="2400" dirty="0">
                <a:latin typeface="Arial Nova" panose="020B0504020202020204" pitchFamily="34" charset="0"/>
              </a:rPr>
              <a:t>PRIMI DUBBI INTERPRETATIVI</a:t>
            </a:r>
            <a:endParaRPr lang="it-IT" sz="2400" dirty="0"/>
          </a:p>
        </p:txBody>
      </p:sp>
      <p:sp>
        <p:nvSpPr>
          <p:cNvPr id="3" name="Segnaposto contenuto 2">
            <a:extLst>
              <a:ext uri="{FF2B5EF4-FFF2-40B4-BE49-F238E27FC236}">
                <a16:creationId xmlns:a16="http://schemas.microsoft.com/office/drawing/2014/main" id="{01EC79ED-B139-8D29-4A49-EE41878ACDDB}"/>
              </a:ext>
            </a:extLst>
          </p:cNvPr>
          <p:cNvSpPr>
            <a:spLocks noGrp="1"/>
          </p:cNvSpPr>
          <p:nvPr>
            <p:ph idx="1"/>
          </p:nvPr>
        </p:nvSpPr>
        <p:spPr>
          <a:xfrm>
            <a:off x="1024128" y="1507787"/>
            <a:ext cx="9720071" cy="4801573"/>
          </a:xfrm>
        </p:spPr>
        <p:txBody>
          <a:bodyPr>
            <a:normAutofit fontScale="70000" lnSpcReduction="20000"/>
          </a:bodyPr>
          <a:lstStyle/>
          <a:p>
            <a:pPr marL="0" indent="0" fontAlgn="auto">
              <a:buNone/>
            </a:pPr>
            <a:r>
              <a:rPr lang="it-IT" sz="2400" kern="0" dirty="0">
                <a:latin typeface="Arial Nova" panose="020B0504020202020204" pitchFamily="34" charset="0"/>
                <a:ea typeface="Times New Roman" panose="02020603050405020304" pitchFamily="18" charset="0"/>
                <a:cs typeface="Arial" panose="020B0604020202020204" pitchFamily="34" charset="0"/>
              </a:rPr>
              <a:t>Tra i </a:t>
            </a:r>
            <a:r>
              <a:rPr lang="it-IT" sz="2400" kern="0" dirty="0">
                <a:effectLst/>
                <a:latin typeface="Arial Nova" panose="020B0504020202020204" pitchFamily="34" charset="0"/>
                <a:ea typeface="Times New Roman" panose="02020603050405020304" pitchFamily="18" charset="0"/>
                <a:cs typeface="Arial" panose="020B0604020202020204" pitchFamily="34" charset="0"/>
              </a:rPr>
              <a:t>primi commenti alla normativa non mancano i dubbi sulla effettiva portata del nuovo art. 71 quarter disp. </a:t>
            </a:r>
            <a:r>
              <a:rPr lang="it-IT" sz="2400" kern="0" dirty="0" err="1">
                <a:effectLst/>
                <a:latin typeface="Arial Nova" panose="020B0504020202020204" pitchFamily="34" charset="0"/>
                <a:ea typeface="Times New Roman" panose="02020603050405020304" pitchFamily="18" charset="0"/>
                <a:cs typeface="Arial" panose="020B0604020202020204" pitchFamily="34" charset="0"/>
              </a:rPr>
              <a:t>att.c.c</a:t>
            </a:r>
            <a:r>
              <a:rPr lang="it-IT" sz="2400" kern="0" dirty="0">
                <a:effectLst/>
                <a:latin typeface="Arial Nova" panose="020B0504020202020204" pitchFamily="34" charset="0"/>
                <a:ea typeface="Times New Roman" panose="02020603050405020304" pitchFamily="18" charset="0"/>
                <a:cs typeface="Arial" panose="020B0604020202020204" pitchFamily="34" charset="0"/>
              </a:rPr>
              <a:t>., con due diverse letture:</a:t>
            </a:r>
            <a:endParaRPr lang="it-IT" sz="2400" kern="150" dirty="0">
              <a:effectLst/>
              <a:latin typeface="Arial Nova" panose="020B0504020202020204" pitchFamily="34" charset="0"/>
              <a:ea typeface="SimSun" panose="02010600030101010101" pitchFamily="2" charset="-122"/>
              <a:cs typeface="Arial" panose="020B0604020202020204" pitchFamily="34" charset="0"/>
            </a:endParaRPr>
          </a:p>
          <a:p>
            <a:pPr marL="342900" lvl="0" indent="-342900" fontAlgn="auto">
              <a:buFont typeface="+mj-lt"/>
              <a:buAutoNum type="arabicPeriod"/>
              <a:tabLst>
                <a:tab pos="457200" algn="l"/>
              </a:tabLst>
            </a:pPr>
            <a:r>
              <a:rPr lang="it-IT" sz="2400" kern="0" dirty="0">
                <a:effectLst/>
                <a:latin typeface="Arial Nova" panose="020B0504020202020204" pitchFamily="34" charset="0"/>
                <a:ea typeface="Times New Roman" panose="02020603050405020304" pitchFamily="18" charset="0"/>
                <a:cs typeface="Arial" panose="020B0604020202020204" pitchFamily="34" charset="0"/>
              </a:rPr>
              <a:t>si è voluto riconoscere all’amministratore una autonomia in tema di mediazione, svincolandolo dalla necessità della preventiva decisione dell’assemblea e elevandolo a protagonista dell’intera procedura di mediazione;</a:t>
            </a:r>
            <a:endParaRPr lang="it-IT" sz="2400" kern="150" dirty="0">
              <a:effectLst/>
              <a:latin typeface="Arial Nova" panose="020B0504020202020204" pitchFamily="34" charset="0"/>
              <a:ea typeface="SimSun" panose="02010600030101010101" pitchFamily="2" charset="-122"/>
              <a:cs typeface="Arial" panose="020B0604020202020204" pitchFamily="34" charset="0"/>
            </a:endParaRPr>
          </a:p>
          <a:p>
            <a:pPr marL="342900" lvl="0" indent="-342900" fontAlgn="auto">
              <a:buFont typeface="+mj-lt"/>
              <a:buAutoNum type="arabicPeriod"/>
              <a:tabLst>
                <a:tab pos="457200" algn="l"/>
              </a:tabLst>
            </a:pPr>
            <a:r>
              <a:rPr lang="it-IT" sz="2400" kern="0" dirty="0">
                <a:effectLst/>
                <a:latin typeface="Arial Nova" panose="020B0504020202020204" pitchFamily="34" charset="0"/>
                <a:ea typeface="Times New Roman" panose="02020603050405020304" pitchFamily="18" charset="0"/>
                <a:cs typeface="Arial" panose="020B0604020202020204" pitchFamily="34" charset="0"/>
              </a:rPr>
              <a:t>il legislatore ha voluto attribuire all’amministratore una maggiore autonomia ma limitatamente alle materie a lui attribuite, secondo quando prevede l’art. 1131 cod. civ. (liti attive/</a:t>
            </a:r>
            <a:r>
              <a:rPr lang="it-IT" sz="2400" u="sng" kern="0" dirty="0">
                <a:effectLst/>
                <a:latin typeface="Arial Nova" panose="020B0504020202020204" pitchFamily="34" charset="0"/>
                <a:ea typeface="Times New Roman" panose="02020603050405020304" pitchFamily="18" charset="0"/>
                <a:cs typeface="Arial" panose="020B0604020202020204" pitchFamily="34" charset="0"/>
              </a:rPr>
              <a:t>passive</a:t>
            </a:r>
            <a:r>
              <a:rPr lang="it-IT" sz="2400" kern="0" dirty="0">
                <a:effectLst/>
                <a:latin typeface="Arial Nova" panose="020B0504020202020204" pitchFamily="34" charset="0"/>
                <a:ea typeface="Times New Roman" panose="02020603050405020304" pitchFamily="18" charset="0"/>
                <a:cs typeface="Arial" panose="020B0604020202020204" pitchFamily="34" charset="0"/>
              </a:rPr>
              <a:t>)</a:t>
            </a:r>
            <a:endParaRPr lang="it-IT" sz="2400" kern="150" dirty="0">
              <a:effectLst/>
              <a:latin typeface="Arial Nova" panose="020B0504020202020204" pitchFamily="34" charset="0"/>
              <a:ea typeface="SimSun" panose="02010600030101010101" pitchFamily="2" charset="-122"/>
              <a:cs typeface="Arial" panose="020B0604020202020204" pitchFamily="34" charset="0"/>
            </a:endParaRPr>
          </a:p>
          <a:p>
            <a:pPr marL="0" indent="0" fontAlgn="auto">
              <a:buNone/>
            </a:pPr>
            <a:r>
              <a:rPr lang="it-IT" sz="2400" kern="0" dirty="0">
                <a:effectLst/>
                <a:latin typeface="Arial Nova" panose="020B0504020202020204" pitchFamily="34" charset="0"/>
                <a:ea typeface="Times New Roman" panose="02020603050405020304" pitchFamily="18" charset="0"/>
                <a:cs typeface="Arial" panose="020B0604020202020204" pitchFamily="34" charset="0"/>
              </a:rPr>
              <a:t>l’art. 5 </a:t>
            </a:r>
            <a:r>
              <a:rPr lang="it-IT" sz="2400" i="1" kern="0" dirty="0">
                <a:effectLst/>
                <a:latin typeface="Arial Nova" panose="020B0504020202020204" pitchFamily="34" charset="0"/>
                <a:ea typeface="Times New Roman" panose="02020603050405020304" pitchFamily="18" charset="0"/>
                <a:cs typeface="Arial" panose="020B0604020202020204" pitchFamily="34" charset="0"/>
              </a:rPr>
              <a:t>ter</a:t>
            </a:r>
            <a:r>
              <a:rPr lang="it-IT" sz="2400" kern="0" dirty="0">
                <a:effectLst/>
                <a:latin typeface="Arial Nova" panose="020B0504020202020204" pitchFamily="34" charset="0"/>
                <a:ea typeface="Times New Roman" panose="02020603050405020304" pitchFamily="18" charset="0"/>
                <a:cs typeface="Arial" panose="020B0604020202020204" pitchFamily="34" charset="0"/>
              </a:rPr>
              <a:t> D. Lgs. 4.3.2010 n. 28 </a:t>
            </a:r>
            <a:r>
              <a:rPr lang="it-IT" sz="2400" kern="0" dirty="0">
                <a:effectLst/>
                <a:highlight>
                  <a:srgbClr val="FFCCFF"/>
                </a:highlight>
                <a:latin typeface="Arial Nova" panose="020B0504020202020204" pitchFamily="34" charset="0"/>
                <a:ea typeface="Times New Roman" panose="02020603050405020304" pitchFamily="18" charset="0"/>
                <a:cs typeface="Arial" panose="020B0604020202020204" pitchFamily="34" charset="0"/>
              </a:rPr>
              <a:t>vale solo per </a:t>
            </a:r>
            <a:r>
              <a:rPr lang="it-IT" sz="2400" i="1" kern="0" dirty="0">
                <a:effectLst/>
                <a:highlight>
                  <a:srgbClr val="FFCCFF"/>
                </a:highlight>
                <a:latin typeface="Arial Nova" panose="020B0504020202020204" pitchFamily="34" charset="0"/>
                <a:ea typeface="Times New Roman" panose="02020603050405020304" pitchFamily="18" charset="0"/>
                <a:cs typeface="Arial" panose="020B0604020202020204" pitchFamily="34" charset="0"/>
              </a:rPr>
              <a:t>le materie che rientrano nelle sue attribuzioni?</a:t>
            </a:r>
          </a:p>
          <a:p>
            <a:pPr marL="0" indent="0" fontAlgn="auto">
              <a:buNone/>
            </a:pPr>
            <a:r>
              <a:rPr lang="it-IT" sz="2400" kern="0" dirty="0">
                <a:latin typeface="Arial Nova" panose="020B0504020202020204" pitchFamily="34" charset="0"/>
                <a:ea typeface="Times New Roman" panose="02020603050405020304" pitchFamily="18" charset="0"/>
                <a:cs typeface="Arial" panose="020B0604020202020204" pitchFamily="34" charset="0"/>
              </a:rPr>
              <a:t>a supporto della lettura più limitativa c’è chi ricorda che l’amministratore, al di fuori delle attribuzioni che la legge gli riserva, non ha autonomo potere di spesa e</a:t>
            </a:r>
            <a:r>
              <a:rPr lang="it-IT" sz="2400" kern="0" dirty="0">
                <a:latin typeface="Arial Nova" panose="020B0504020202020204" pitchFamily="34" charset="0"/>
                <a:ea typeface="SimSun" panose="02010600030101010101" pitchFamily="2" charset="-122"/>
                <a:cs typeface="Arial" panose="020B0604020202020204" pitchFamily="34" charset="0"/>
              </a:rPr>
              <a:t> chi evidenza il rischio di arrivare alla conclusione del procedimento per poi veder vanificare l’accordo (</a:t>
            </a:r>
            <a:r>
              <a:rPr lang="it-IT" sz="2400" i="1" kern="0" dirty="0">
                <a:latin typeface="Arial Nova" panose="020B0504020202020204" pitchFamily="34" charset="0"/>
                <a:ea typeface="SimSun" panose="02010600030101010101" pitchFamily="2" charset="-122"/>
                <a:cs typeface="Times New Roman" panose="02020603050405020304" pitchFamily="18" charset="0"/>
              </a:rPr>
              <a:t>i</a:t>
            </a:r>
            <a:r>
              <a:rPr lang="it-IT" sz="2400" i="1" dirty="0">
                <a:latin typeface="Arial Nova" panose="020B0504020202020204" pitchFamily="34" charset="0"/>
                <a:ea typeface="Times New Roman" panose="02020603050405020304" pitchFamily="18" charset="0"/>
                <a:cs typeface="Times New Roman" panose="02020603050405020304" pitchFamily="18" charset="0"/>
              </a:rPr>
              <a:t>n caso di mancata approvazione entro tale termine la conciliazione si intende non conclusa</a:t>
            </a:r>
            <a:r>
              <a:rPr lang="it-IT" sz="2400" dirty="0">
                <a:latin typeface="Arial Nova" panose="020B0504020202020204" pitchFamily="34" charset="0"/>
                <a:ea typeface="Times New Roman" panose="02020603050405020304" pitchFamily="18" charset="0"/>
                <a:cs typeface="Times New Roman" panose="02020603050405020304" pitchFamily="18" charset="0"/>
              </a:rPr>
              <a:t>…)</a:t>
            </a:r>
            <a:endParaRPr lang="it-IT" sz="2400" kern="150" dirty="0">
              <a:latin typeface="Arial Nova" panose="020B0504020202020204" pitchFamily="34" charset="0"/>
              <a:ea typeface="SimSun" panose="02010600030101010101" pitchFamily="2" charset="-122"/>
              <a:cs typeface="Arial" panose="020B0604020202020204" pitchFamily="34" charset="0"/>
            </a:endParaRPr>
          </a:p>
          <a:p>
            <a:pPr marL="0" indent="0" algn="ctr">
              <a:buNone/>
            </a:pPr>
            <a:r>
              <a:rPr lang="it-IT" sz="2400" b="1" kern="0" dirty="0">
                <a:latin typeface="Arial Nova" panose="020B0504020202020204" pitchFamily="34" charset="0"/>
                <a:ea typeface="Times New Roman" panose="02020603050405020304" pitchFamily="18" charset="0"/>
                <a:cs typeface="Arial" panose="020B0604020202020204" pitchFamily="34" charset="0"/>
              </a:rPr>
              <a:t> MA l’interpretazione così restrittiva</a:t>
            </a:r>
          </a:p>
          <a:p>
            <a:pPr marL="0" indent="0" fontAlgn="auto">
              <a:buNone/>
            </a:pPr>
            <a:r>
              <a:rPr lang="it-IT" sz="2400" kern="0" dirty="0">
                <a:effectLst/>
                <a:latin typeface="Arial Nova" panose="020B0504020202020204" pitchFamily="34" charset="0"/>
                <a:ea typeface="Times New Roman" panose="02020603050405020304" pitchFamily="18" charset="0"/>
                <a:cs typeface="Arial" panose="020B0604020202020204" pitchFamily="34" charset="0"/>
              </a:rPr>
              <a:t>Sarebbe contraria ai principi contenuti nelle LD… al </a:t>
            </a:r>
            <a:r>
              <a:rPr lang="it-IT" sz="2400" i="1" kern="0" dirty="0">
                <a:effectLst/>
                <a:latin typeface="Arial Nova" panose="020B0504020202020204" pitchFamily="34" charset="0"/>
                <a:ea typeface="Times New Roman" panose="02020603050405020304" pitchFamily="18" charset="0"/>
                <a:cs typeface="Arial" panose="020B0604020202020204" pitchFamily="34" charset="0"/>
              </a:rPr>
              <a:t>favor</a:t>
            </a:r>
            <a:r>
              <a:rPr lang="it-IT" sz="2400" kern="0" dirty="0">
                <a:effectLst/>
                <a:latin typeface="Arial Nova" panose="020B0504020202020204" pitchFamily="34" charset="0"/>
                <a:ea typeface="Times New Roman" panose="02020603050405020304" pitchFamily="18" charset="0"/>
                <a:cs typeface="Arial" panose="020B0604020202020204" pitchFamily="34" charset="0"/>
              </a:rPr>
              <a:t> per la mediazione dimostrato con sempre maggiore evidenza dal legislatore, al</a:t>
            </a:r>
            <a:r>
              <a:rPr lang="it-IT" sz="2400" kern="0" dirty="0">
                <a:latin typeface="Arial Nova" panose="020B0504020202020204" pitchFamily="34" charset="0"/>
                <a:ea typeface="Times New Roman" panose="02020603050405020304" pitchFamily="18" charset="0"/>
                <a:cs typeface="Arial" panose="020B0604020202020204" pitchFamily="34" charset="0"/>
              </a:rPr>
              <a:t>la volontà di velocizzare l</a:t>
            </a:r>
            <a:r>
              <a:rPr lang="it-IT" sz="2400" kern="0" dirty="0">
                <a:effectLst/>
                <a:latin typeface="Arial Nova" panose="020B0504020202020204" pitchFamily="34" charset="0"/>
                <a:ea typeface="Times New Roman" panose="02020603050405020304" pitchFamily="18" charset="0"/>
                <a:cs typeface="Arial" panose="020B0604020202020204" pitchFamily="34" charset="0"/>
              </a:rPr>
              <a:t>’</a:t>
            </a:r>
            <a:r>
              <a:rPr lang="it-IT" sz="2400" i="1" kern="0" dirty="0">
                <a:effectLst/>
                <a:latin typeface="Arial Nova" panose="020B0504020202020204" pitchFamily="34" charset="0"/>
                <a:ea typeface="Times New Roman" panose="02020603050405020304" pitchFamily="18" charset="0"/>
                <a:cs typeface="Arial" panose="020B0604020202020204" pitchFamily="34" charset="0"/>
              </a:rPr>
              <a:t>iter</a:t>
            </a:r>
            <a:r>
              <a:rPr lang="it-IT" sz="2400" kern="0" dirty="0">
                <a:effectLst/>
                <a:latin typeface="Arial Nova" panose="020B0504020202020204" pitchFamily="34" charset="0"/>
                <a:ea typeface="Times New Roman" panose="02020603050405020304" pitchFamily="18" charset="0"/>
                <a:cs typeface="Arial" panose="020B0604020202020204" pitchFamily="34" charset="0"/>
              </a:rPr>
              <a:t> necessario a portare i condominii in mediazione.</a:t>
            </a:r>
          </a:p>
          <a:p>
            <a:endParaRPr lang="it-IT" dirty="0"/>
          </a:p>
        </p:txBody>
      </p:sp>
    </p:spTree>
    <p:extLst>
      <p:ext uri="{BB962C8B-B14F-4D97-AF65-F5344CB8AC3E}">
        <p14:creationId xmlns:p14="http://schemas.microsoft.com/office/powerpoint/2010/main" val="913670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233041-F007-A5BF-7B3B-C31F4903C3D1}"/>
              </a:ext>
            </a:extLst>
          </p:cNvPr>
          <p:cNvSpPr>
            <a:spLocks noGrp="1"/>
          </p:cNvSpPr>
          <p:nvPr>
            <p:ph type="title"/>
          </p:nvPr>
        </p:nvSpPr>
        <p:spPr>
          <a:xfrm>
            <a:off x="1024128" y="585216"/>
            <a:ext cx="9720072" cy="1447865"/>
          </a:xfrm>
          <a:solidFill>
            <a:srgbClr val="FFCCFF"/>
          </a:solidFill>
        </p:spPr>
        <p:txBody>
          <a:bodyPr>
            <a:normAutofit/>
          </a:bodyPr>
          <a:lstStyle/>
          <a:p>
            <a:r>
              <a:rPr lang="it-IT" sz="3200" dirty="0">
                <a:latin typeface="Abadi" panose="020B0604020104020204" pitchFamily="34" charset="0"/>
              </a:rPr>
              <a:t>Nuovo ruolo dell'amministratore di condominio</a:t>
            </a:r>
          </a:p>
        </p:txBody>
      </p:sp>
      <p:graphicFrame>
        <p:nvGraphicFramePr>
          <p:cNvPr id="5" name="Segnaposto contenuto 2">
            <a:extLst>
              <a:ext uri="{FF2B5EF4-FFF2-40B4-BE49-F238E27FC236}">
                <a16:creationId xmlns:a16="http://schemas.microsoft.com/office/drawing/2014/main" id="{A565A8D4-01E5-C06F-2EAE-0B0BDB4964D7}"/>
              </a:ext>
            </a:extLst>
          </p:cNvPr>
          <p:cNvGraphicFramePr>
            <a:graphicFrameLocks noGrp="1"/>
          </p:cNvGraphicFramePr>
          <p:nvPr>
            <p:ph idx="1"/>
            <p:extLst>
              <p:ext uri="{D42A27DB-BD31-4B8C-83A1-F6EECF244321}">
                <p14:modId xmlns:p14="http://schemas.microsoft.com/office/powerpoint/2010/main" val="568842750"/>
              </p:ext>
            </p:extLst>
          </p:nvPr>
        </p:nvGraphicFramePr>
        <p:xfrm>
          <a:off x="1024128" y="2286000"/>
          <a:ext cx="9720071"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78733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9238970C-19DE-438D-80D2-5CF969055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4B1E3F6-167B-40F3-B303-9A931BAB97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928" y="484632"/>
            <a:ext cx="11244036" cy="588091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olo 5">
            <a:extLst>
              <a:ext uri="{FF2B5EF4-FFF2-40B4-BE49-F238E27FC236}">
                <a16:creationId xmlns:a16="http://schemas.microsoft.com/office/drawing/2014/main" id="{1940EF8D-D681-DA2F-9B4E-41177534890B}"/>
              </a:ext>
            </a:extLst>
          </p:cNvPr>
          <p:cNvSpPr>
            <a:spLocks noGrp="1"/>
          </p:cNvSpPr>
          <p:nvPr>
            <p:ph type="ctrTitle"/>
          </p:nvPr>
        </p:nvSpPr>
        <p:spPr>
          <a:xfrm>
            <a:off x="4365356" y="810275"/>
            <a:ext cx="7020747" cy="5229630"/>
          </a:xfrm>
        </p:spPr>
        <p:txBody>
          <a:bodyPr>
            <a:normAutofit/>
          </a:bodyPr>
          <a:lstStyle/>
          <a:p>
            <a:pPr algn="l"/>
            <a:r>
              <a:rPr lang="it-IT" sz="4000" b="1" u="sng" dirty="0">
                <a:solidFill>
                  <a:srgbClr val="0070C0"/>
                </a:solidFill>
                <a:latin typeface="Arial Nova" panose="020B0504020202020204" pitchFamily="34" charset="0"/>
              </a:rPr>
              <a:t>MEDIAZIONE DELEGATA E RIFORMA CARTABIA</a:t>
            </a:r>
          </a:p>
        </p:txBody>
      </p:sp>
      <p:sp>
        <p:nvSpPr>
          <p:cNvPr id="7" name="Sottotitolo 6">
            <a:extLst>
              <a:ext uri="{FF2B5EF4-FFF2-40B4-BE49-F238E27FC236}">
                <a16:creationId xmlns:a16="http://schemas.microsoft.com/office/drawing/2014/main" id="{24A03D1F-D034-2FC0-3882-D09EB2A02D6E}"/>
              </a:ext>
            </a:extLst>
          </p:cNvPr>
          <p:cNvSpPr>
            <a:spLocks noGrp="1"/>
          </p:cNvSpPr>
          <p:nvPr>
            <p:ph type="subTitle" idx="1"/>
          </p:nvPr>
        </p:nvSpPr>
        <p:spPr>
          <a:xfrm>
            <a:off x="788661" y="810275"/>
            <a:ext cx="2949542" cy="5229630"/>
          </a:xfrm>
        </p:spPr>
        <p:txBody>
          <a:bodyPr>
            <a:normAutofit/>
          </a:bodyPr>
          <a:lstStyle/>
          <a:p>
            <a:pPr algn="r"/>
            <a:r>
              <a:rPr lang="it-IT" sz="2400" b="1" dirty="0">
                <a:solidFill>
                  <a:srgbClr val="FFFFFF"/>
                </a:solidFill>
              </a:rPr>
              <a:t>LEGGE DELEGA N. 206/2021 Art. 1, c. 4 lett. o)</a:t>
            </a:r>
          </a:p>
          <a:p>
            <a:pPr algn="r"/>
            <a:r>
              <a:rPr lang="it-IT" sz="2400" b="1" dirty="0">
                <a:solidFill>
                  <a:srgbClr val="FFFFFF"/>
                </a:solidFill>
              </a:rPr>
              <a:t>D.lgs. N. 149/2022 10/10/2022</a:t>
            </a:r>
          </a:p>
        </p:txBody>
      </p:sp>
      <p:cxnSp>
        <p:nvCxnSpPr>
          <p:cNvPr id="16" name="Straight Connector 15">
            <a:extLst>
              <a:ext uri="{FF2B5EF4-FFF2-40B4-BE49-F238E27FC236}">
                <a16:creationId xmlns:a16="http://schemas.microsoft.com/office/drawing/2014/main" id="{40465A9A-0B0E-4D7B-8150-D098AC71B3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596290"/>
            <a:ext cx="0" cy="3657600"/>
          </a:xfrm>
          <a:prstGeom prst="line">
            <a:avLst/>
          </a:prstGeom>
          <a:ln w="19050">
            <a:solidFill>
              <a:srgbClr val="FFFFFF">
                <a:alpha val="7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1636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FE01CD-FAF5-5943-EAB8-6D09E14F7B93}"/>
              </a:ext>
            </a:extLst>
          </p:cNvPr>
          <p:cNvSpPr>
            <a:spLocks noGrp="1"/>
          </p:cNvSpPr>
          <p:nvPr>
            <p:ph type="title"/>
          </p:nvPr>
        </p:nvSpPr>
        <p:spPr>
          <a:xfrm>
            <a:off x="1024128" y="585216"/>
            <a:ext cx="9720072" cy="1097669"/>
          </a:xfrm>
          <a:solidFill>
            <a:schemeClr val="accent1">
              <a:lumMod val="40000"/>
              <a:lumOff val="60000"/>
            </a:schemeClr>
          </a:solidFill>
        </p:spPr>
        <p:txBody>
          <a:bodyPr>
            <a:normAutofit/>
          </a:bodyPr>
          <a:lstStyle/>
          <a:p>
            <a:r>
              <a:rPr lang="it-IT" sz="2400" dirty="0">
                <a:latin typeface="Arial Nova"/>
              </a:rPr>
              <a:t>Entrata in vigore</a:t>
            </a:r>
          </a:p>
        </p:txBody>
      </p:sp>
      <p:sp>
        <p:nvSpPr>
          <p:cNvPr id="3" name="Segnaposto contenuto 2">
            <a:extLst>
              <a:ext uri="{FF2B5EF4-FFF2-40B4-BE49-F238E27FC236}">
                <a16:creationId xmlns:a16="http://schemas.microsoft.com/office/drawing/2014/main" id="{A87D76AD-B7AF-3DF9-AAFF-75046A89E933}"/>
              </a:ext>
            </a:extLst>
          </p:cNvPr>
          <p:cNvSpPr>
            <a:spLocks noGrp="1"/>
          </p:cNvSpPr>
          <p:nvPr>
            <p:ph idx="1"/>
          </p:nvPr>
        </p:nvSpPr>
        <p:spPr>
          <a:xfrm>
            <a:off x="1056036" y="2249424"/>
            <a:ext cx="10379902" cy="4023360"/>
          </a:xfrm>
          <a:solidFill>
            <a:schemeClr val="accent2"/>
          </a:solidFill>
        </p:spPr>
        <p:txBody>
          <a:bodyPr>
            <a:normAutofit/>
          </a:bodyPr>
          <a:lstStyle/>
          <a:p>
            <a:pPr marL="0" indent="0">
              <a:buNone/>
            </a:pPr>
            <a:r>
              <a:rPr lang="it-IT" sz="2000" i="0" dirty="0">
                <a:effectLst/>
                <a:latin typeface="Arial Nova" panose="020B0504020202020204" pitchFamily="34" charset="0"/>
                <a:ea typeface="Calibri" panose="020F0502020204030204" pitchFamily="34" charset="0"/>
                <a:cs typeface="Calibri" panose="020F0502020204030204" pitchFamily="34" charset="0"/>
              </a:rPr>
              <a:t>Il d.lgs. 10 ottobre 2022, n. 149 entrerà in vigore, </a:t>
            </a:r>
            <a:r>
              <a:rPr lang="it-IT" sz="2000" b="1" i="0" dirty="0">
                <a:solidFill>
                  <a:srgbClr val="002060"/>
                </a:solidFill>
                <a:effectLst/>
                <a:latin typeface="Arial Nova" panose="020B0504020202020204" pitchFamily="34" charset="0"/>
                <a:ea typeface="Calibri" panose="020F0502020204030204" pitchFamily="34" charset="0"/>
                <a:cs typeface="Calibri" panose="020F0502020204030204" pitchFamily="34" charset="0"/>
              </a:rPr>
              <a:t>completamente il 30 giugno 2023</a:t>
            </a:r>
            <a:r>
              <a:rPr lang="it-IT" sz="2000" i="0" dirty="0">
                <a:effectLst/>
                <a:latin typeface="Arial Nova" panose="020B0504020202020204" pitchFamily="34" charset="0"/>
                <a:ea typeface="Calibri" panose="020F0502020204030204" pitchFamily="34" charset="0"/>
                <a:cs typeface="Calibri" panose="020F0502020204030204" pitchFamily="34" charset="0"/>
              </a:rPr>
              <a:t>, ma per alcune disposizioni tale termine è stato anticipato </a:t>
            </a:r>
            <a:r>
              <a:rPr lang="it-IT" sz="2000" b="1" i="0" dirty="0">
                <a:solidFill>
                  <a:srgbClr val="002060"/>
                </a:solidFill>
                <a:effectLst/>
                <a:latin typeface="Arial Nova" panose="020B0504020202020204" pitchFamily="34" charset="0"/>
                <a:ea typeface="Calibri" panose="020F0502020204030204" pitchFamily="34" charset="0"/>
                <a:cs typeface="Calibri" panose="020F0502020204030204" pitchFamily="34" charset="0"/>
              </a:rPr>
              <a:t>al 28 febbraio 2023.</a:t>
            </a:r>
          </a:p>
          <a:p>
            <a:pPr marL="0" indent="0">
              <a:buNone/>
            </a:pPr>
            <a:r>
              <a:rPr lang="it-IT" sz="2000" i="0" dirty="0">
                <a:effectLst/>
                <a:latin typeface="Arial Nova" panose="020B0504020202020204" pitchFamily="34" charset="0"/>
                <a:ea typeface="Calibri" panose="020F0502020204030204" pitchFamily="34" charset="0"/>
                <a:cs typeface="Calibri" panose="020F0502020204030204" pitchFamily="34" charset="0"/>
              </a:rPr>
              <a:t>Le norme che hanno visto anticipata la loro entrata in vigore sono: </a:t>
            </a:r>
          </a:p>
          <a:p>
            <a:pPr>
              <a:buClr>
                <a:srgbClr val="002060"/>
              </a:buClr>
              <a:buFont typeface="Arial" panose="020B0604020202020204" pitchFamily="34" charset="0"/>
              <a:buChar char="•"/>
            </a:pPr>
            <a:r>
              <a:rPr lang="it-IT" sz="2000" i="0" dirty="0">
                <a:effectLst/>
                <a:latin typeface="Arial Nova" panose="020B0504020202020204" pitchFamily="34" charset="0"/>
                <a:ea typeface="Calibri" panose="020F0502020204030204" pitchFamily="34" charset="0"/>
                <a:cs typeface="Calibri" panose="020F0502020204030204" pitchFamily="34" charset="0"/>
              </a:rPr>
              <a:t>l’art. 8 bis sulla </a:t>
            </a:r>
            <a:r>
              <a:rPr lang="it-IT" sz="2000" i="1" dirty="0">
                <a:effectLst/>
                <a:latin typeface="Arial Nova" panose="020B0504020202020204" pitchFamily="34" charset="0"/>
                <a:ea typeface="Calibri" panose="020F0502020204030204" pitchFamily="34" charset="0"/>
                <a:cs typeface="Calibri" panose="020F0502020204030204" pitchFamily="34" charset="0"/>
              </a:rPr>
              <a:t>mediazione in modalità telematica; </a:t>
            </a:r>
          </a:p>
          <a:p>
            <a:pPr>
              <a:buClr>
                <a:srgbClr val="002060"/>
              </a:buClr>
              <a:buFont typeface="Arial" panose="020B0604020202020204" pitchFamily="34" charset="0"/>
              <a:buChar char="•"/>
            </a:pPr>
            <a:r>
              <a:rPr lang="it-IT" sz="2000" i="0" dirty="0">
                <a:effectLst/>
                <a:latin typeface="Arial Nova" panose="020B0504020202020204" pitchFamily="34" charset="0"/>
                <a:ea typeface="Calibri" panose="020F0502020204030204" pitchFamily="34" charset="0"/>
                <a:cs typeface="Calibri" panose="020F0502020204030204" pitchFamily="34" charset="0"/>
              </a:rPr>
              <a:t>l’art. 11-bis sull’</a:t>
            </a:r>
            <a:r>
              <a:rPr lang="it-IT" sz="2000" i="1" dirty="0">
                <a:effectLst/>
                <a:latin typeface="Arial Nova" panose="020B0504020202020204" pitchFamily="34" charset="0"/>
                <a:ea typeface="Calibri" panose="020F0502020204030204" pitchFamily="34" charset="0"/>
                <a:cs typeface="Calibri" panose="020F0502020204030204" pitchFamily="34" charset="0"/>
              </a:rPr>
              <a:t>accordo di conciliazione sottoscritto dalle amministrazioni pubbliche</a:t>
            </a:r>
          </a:p>
          <a:p>
            <a:pPr>
              <a:buClr>
                <a:srgbClr val="002060"/>
              </a:buClr>
              <a:buFont typeface="Arial" panose="020B0604020202020204" pitchFamily="34" charset="0"/>
              <a:buChar char="•"/>
            </a:pPr>
            <a:r>
              <a:rPr lang="it-IT" sz="2000" i="0" dirty="0">
                <a:effectLst/>
                <a:latin typeface="Arial Nova" panose="020B0504020202020204" pitchFamily="34" charset="0"/>
                <a:ea typeface="Calibri" panose="020F0502020204030204" pitchFamily="34" charset="0"/>
                <a:cs typeface="Calibri" panose="020F0502020204030204" pitchFamily="34" charset="0"/>
              </a:rPr>
              <a:t>l’art. 12-bis sulle </a:t>
            </a:r>
            <a:r>
              <a:rPr lang="it-IT" sz="2000" i="1" dirty="0">
                <a:effectLst/>
                <a:latin typeface="Arial Nova" panose="020B0504020202020204" pitchFamily="34" charset="0"/>
                <a:ea typeface="Calibri" panose="020F0502020204030204" pitchFamily="34" charset="0"/>
                <a:cs typeface="Calibri" panose="020F0502020204030204" pitchFamily="34" charset="0"/>
              </a:rPr>
              <a:t>conseguenze processuali della mancata partecipazione al procedimento di mediazione. </a:t>
            </a:r>
          </a:p>
          <a:p>
            <a:pPr marL="0" indent="0">
              <a:buNone/>
            </a:pPr>
            <a:r>
              <a:rPr lang="it-IT" sz="2000" b="1" i="1" u="sng" dirty="0">
                <a:latin typeface="Arial Nova" panose="020B0504020202020204" pitchFamily="34" charset="0"/>
                <a:ea typeface="Calibri" panose="020F0502020204030204" pitchFamily="34" charset="0"/>
                <a:cs typeface="Calibri" panose="020F0502020204030204" pitchFamily="34" charset="0"/>
              </a:rPr>
              <a:t>Le disposizioni trovano applicazione ai procedimenti radicati successivamente al 28.02.2023</a:t>
            </a:r>
            <a:endParaRPr lang="it-IT" sz="2000" b="1" u="sng" dirty="0">
              <a:latin typeface="Arial Nova" panose="020B050402020202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73879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83CF69-703A-91E9-FCCD-E63A39DA3977}"/>
              </a:ext>
            </a:extLst>
          </p:cNvPr>
          <p:cNvSpPr>
            <a:spLocks noGrp="1"/>
          </p:cNvSpPr>
          <p:nvPr>
            <p:ph type="title"/>
          </p:nvPr>
        </p:nvSpPr>
        <p:spPr>
          <a:xfrm>
            <a:off x="1331602" y="1208898"/>
            <a:ext cx="9849751" cy="1096558"/>
          </a:xfrm>
          <a:solidFill>
            <a:srgbClr val="799EBD"/>
          </a:solidFill>
        </p:spPr>
        <p:txBody>
          <a:bodyPr anchor="b">
            <a:normAutofit fontScale="90000"/>
          </a:bodyPr>
          <a:lstStyle/>
          <a:p>
            <a:r>
              <a:rPr lang="it-IT" sz="2200" b="1" dirty="0">
                <a:effectLst/>
                <a:latin typeface="Arial Nova" panose="020B0504020202020204" pitchFamily="34" charset="0"/>
                <a:ea typeface="Times New Roman" panose="02020603050405020304" pitchFamily="18" charset="0"/>
                <a:cs typeface="Times New Roman" panose="02020603050405020304" pitchFamily="18" charset="0"/>
              </a:rPr>
              <a:t>Art. 5-quater</a:t>
            </a:r>
            <a:br>
              <a:rPr lang="it-IT" sz="2200" b="1" dirty="0">
                <a:effectLst/>
                <a:latin typeface="Arial Nova" panose="020B0504020202020204" pitchFamily="34" charset="0"/>
                <a:ea typeface="Times New Roman" panose="02020603050405020304" pitchFamily="18" charset="0"/>
                <a:cs typeface="Times New Roman" panose="02020603050405020304" pitchFamily="18" charset="0"/>
              </a:rPr>
            </a:br>
            <a:br>
              <a:rPr lang="it-IT" sz="2200" dirty="0">
                <a:effectLst/>
                <a:latin typeface="Calibri" panose="020F0502020204030204" pitchFamily="34" charset="0"/>
                <a:ea typeface="Calibri" panose="020F0502020204030204" pitchFamily="34" charset="0"/>
                <a:cs typeface="Times New Roman" panose="02020603050405020304" pitchFamily="18" charset="0"/>
              </a:rPr>
            </a:br>
            <a:r>
              <a:rPr lang="it-IT" sz="2200" b="1" i="1" dirty="0">
                <a:latin typeface="Arial Nova" panose="020B0504020202020204" pitchFamily="34" charset="0"/>
                <a:ea typeface="Times New Roman" panose="02020603050405020304" pitchFamily="18" charset="0"/>
                <a:cs typeface="Times New Roman" panose="02020603050405020304" pitchFamily="18" charset="0"/>
              </a:rPr>
              <a:t>Mediazione demandata dal giudice</a:t>
            </a:r>
            <a:br>
              <a:rPr lang="it-IT" sz="2200" dirty="0">
                <a:latin typeface="Calibri" panose="020F0502020204030204" pitchFamily="34" charset="0"/>
                <a:ea typeface="Calibri" panose="020F0502020204030204" pitchFamily="34" charset="0"/>
                <a:cs typeface="Times New Roman" panose="02020603050405020304" pitchFamily="18" charset="0"/>
              </a:rPr>
            </a:br>
            <a:endParaRPr lang="it-IT" sz="2200" dirty="0"/>
          </a:p>
        </p:txBody>
      </p:sp>
      <p:sp>
        <p:nvSpPr>
          <p:cNvPr id="3" name="Segnaposto contenuto 2">
            <a:extLst>
              <a:ext uri="{FF2B5EF4-FFF2-40B4-BE49-F238E27FC236}">
                <a16:creationId xmlns:a16="http://schemas.microsoft.com/office/drawing/2014/main" id="{4E3C5158-06E2-3555-16CB-FD438B7546B2}"/>
              </a:ext>
            </a:extLst>
          </p:cNvPr>
          <p:cNvSpPr>
            <a:spLocks noGrp="1"/>
          </p:cNvSpPr>
          <p:nvPr>
            <p:ph idx="1"/>
          </p:nvPr>
        </p:nvSpPr>
        <p:spPr>
          <a:xfrm>
            <a:off x="1331602" y="2616935"/>
            <a:ext cx="9849751" cy="3032168"/>
          </a:xfrm>
        </p:spPr>
        <p:txBody>
          <a:bodyPr anchor="ctr">
            <a:normAutofit/>
          </a:bodyPr>
          <a:lstStyle/>
          <a:p>
            <a:pPr marL="342900" lvl="0" indent="-342900" algn="just">
              <a:spcAft>
                <a:spcPts val="800"/>
              </a:spcAft>
              <a:buClr>
                <a:srgbClr val="0070C0"/>
              </a:buClr>
              <a:buFont typeface="+mj-lt"/>
              <a:buAutoNum type="arabicPeriod"/>
              <a:tabLst>
                <a:tab pos="457200" algn="l"/>
              </a:tabLst>
            </a:pPr>
            <a:r>
              <a:rPr lang="it-IT" sz="1600" b="1" dirty="0">
                <a:effectLst/>
                <a:latin typeface="Arial Nova" panose="020B0504020202020204" pitchFamily="34" charset="0"/>
                <a:ea typeface="Times New Roman" panose="02020603050405020304" pitchFamily="18" charset="0"/>
                <a:cs typeface="Times New Roman" panose="02020603050405020304" pitchFamily="18" charset="0"/>
              </a:rPr>
              <a:t>Il giudice, anche in sede di giudizio di appello, fino al momento della precisazione delle conclusioni, valutata la natura della causa, lo stato dell’istruzione, il comportamento delle parti e </a:t>
            </a:r>
            <a:r>
              <a:rPr lang="it-IT" sz="1600" b="1" dirty="0">
                <a:solidFill>
                  <a:srgbClr val="0070C0"/>
                </a:solidFill>
                <a:effectLst/>
                <a:latin typeface="Arial Nova" panose="020B0504020202020204" pitchFamily="34" charset="0"/>
                <a:ea typeface="Times New Roman" panose="02020603050405020304" pitchFamily="18" charset="0"/>
                <a:cs typeface="Times New Roman" panose="02020603050405020304" pitchFamily="18" charset="0"/>
              </a:rPr>
              <a:t>ogni altra circostanza, può disporre</a:t>
            </a:r>
            <a:r>
              <a:rPr lang="it-IT" sz="1600" b="1" dirty="0">
                <a:effectLst/>
                <a:latin typeface="Arial Nova" panose="020B0504020202020204" pitchFamily="34" charset="0"/>
                <a:ea typeface="Times New Roman" panose="02020603050405020304" pitchFamily="18" charset="0"/>
                <a:cs typeface="Times New Roman" panose="02020603050405020304" pitchFamily="18" charset="0"/>
              </a:rPr>
              <a:t>, con ordinanza motivata, l’esperimento di un procedimento di mediazione. Con la stessa ordinanza fissa la successiva udienza dopo la scadenza del termine di cui all’articolo 6.</a:t>
            </a:r>
          </a:p>
          <a:p>
            <a:pPr marL="342900" lvl="0" indent="-342900">
              <a:spcAft>
                <a:spcPts val="800"/>
              </a:spcAft>
              <a:buClr>
                <a:srgbClr val="0070C0"/>
              </a:buClr>
              <a:buFont typeface="+mj-lt"/>
              <a:buAutoNum type="arabicPeriod"/>
              <a:tabLst>
                <a:tab pos="457200" algn="l"/>
              </a:tabLst>
            </a:pPr>
            <a:r>
              <a:rPr lang="it-IT" sz="1600" b="1" dirty="0">
                <a:effectLst/>
                <a:latin typeface="Arial Nova" panose="020B0504020202020204" pitchFamily="34" charset="0"/>
                <a:ea typeface="Times New Roman" panose="02020603050405020304" pitchFamily="18" charset="0"/>
                <a:cs typeface="Times New Roman" panose="02020603050405020304" pitchFamily="18" charset="0"/>
              </a:rPr>
              <a:t>La mediazione demandata dal giudice </a:t>
            </a:r>
            <a:r>
              <a:rPr lang="it-IT" sz="1600" b="1" dirty="0">
                <a:solidFill>
                  <a:srgbClr val="0070C0"/>
                </a:solidFill>
                <a:effectLst/>
                <a:latin typeface="Arial Nova" panose="020B0504020202020204" pitchFamily="34" charset="0"/>
                <a:ea typeface="Times New Roman" panose="02020603050405020304" pitchFamily="18" charset="0"/>
                <a:cs typeface="Times New Roman" panose="02020603050405020304" pitchFamily="18" charset="0"/>
              </a:rPr>
              <a:t>è condizione di procedibilità </a:t>
            </a:r>
            <a:r>
              <a:rPr lang="it-IT" sz="1600" b="1" dirty="0">
                <a:effectLst/>
                <a:latin typeface="Arial Nova" panose="020B0504020202020204" pitchFamily="34" charset="0"/>
                <a:ea typeface="Times New Roman" panose="02020603050405020304" pitchFamily="18" charset="0"/>
                <a:cs typeface="Times New Roman" panose="02020603050405020304" pitchFamily="18" charset="0"/>
              </a:rPr>
              <a:t>della domanda giudiziale. Si applica l’articolo 5, commi 4, 5 e 6. </a:t>
            </a:r>
            <a:endParaRPr lang="it-IT" sz="1600" dirty="0">
              <a:solidFill>
                <a:srgbClr val="FF0000"/>
              </a:solidFill>
              <a:effectLst/>
              <a:latin typeface="Arial Nova" panose="020B0504020202020204" pitchFamily="34" charset="0"/>
              <a:ea typeface="Calibri" panose="020F0502020204030204" pitchFamily="34" charset="0"/>
              <a:cs typeface="Times New Roman" panose="02020603050405020304" pitchFamily="18" charset="0"/>
            </a:endParaRPr>
          </a:p>
          <a:p>
            <a:pPr marL="342900" lvl="0" indent="-342900">
              <a:spcAft>
                <a:spcPts val="800"/>
              </a:spcAft>
              <a:buClr>
                <a:srgbClr val="0070C0"/>
              </a:buClr>
              <a:buFont typeface="+mj-lt"/>
              <a:buAutoNum type="arabicPeriod"/>
              <a:tabLst>
                <a:tab pos="457200" algn="l"/>
              </a:tabLst>
            </a:pPr>
            <a:r>
              <a:rPr lang="it-IT" sz="1600" b="1" dirty="0">
                <a:effectLst/>
                <a:latin typeface="Arial Nova" panose="020B0504020202020204" pitchFamily="34" charset="0"/>
                <a:ea typeface="Times New Roman" panose="02020603050405020304" pitchFamily="18" charset="0"/>
                <a:cs typeface="Times New Roman" panose="02020603050405020304" pitchFamily="18" charset="0"/>
              </a:rPr>
              <a:t>All’udienza di cui al comma 1, quando la mediazione non risulta esperita, il giudice dichiara l’improcedibilità della domanda giudiziale.</a:t>
            </a:r>
            <a:endParaRPr lang="it-IT" sz="1600" dirty="0">
              <a:effectLst/>
              <a:latin typeface="Arial Nova" panose="020B0504020202020204" pitchFamily="34" charset="0"/>
              <a:ea typeface="Calibri" panose="020F0502020204030204" pitchFamily="34" charset="0"/>
              <a:cs typeface="Times New Roman" panose="02020603050405020304" pitchFamily="18" charset="0"/>
            </a:endParaRPr>
          </a:p>
          <a:p>
            <a:endParaRPr lang="it-IT" sz="1600" dirty="0"/>
          </a:p>
        </p:txBody>
      </p:sp>
    </p:spTree>
    <p:extLst>
      <p:ext uri="{BB962C8B-B14F-4D97-AF65-F5344CB8AC3E}">
        <p14:creationId xmlns:p14="http://schemas.microsoft.com/office/powerpoint/2010/main" val="29765507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F807EA-5194-A08B-195E-CF5E93987939}"/>
              </a:ext>
            </a:extLst>
          </p:cNvPr>
          <p:cNvSpPr>
            <a:spLocks noGrp="1"/>
          </p:cNvSpPr>
          <p:nvPr>
            <p:ph type="title"/>
          </p:nvPr>
        </p:nvSpPr>
        <p:spPr>
          <a:xfrm>
            <a:off x="1375394" y="746067"/>
            <a:ext cx="9720072" cy="1037058"/>
          </a:xfrm>
          <a:solidFill>
            <a:srgbClr val="00B0F0"/>
          </a:solidFill>
        </p:spPr>
        <p:txBody>
          <a:bodyPr>
            <a:normAutofit/>
          </a:bodyPr>
          <a:lstStyle/>
          <a:p>
            <a:r>
              <a:rPr lang="it-IT" sz="2800" dirty="0">
                <a:latin typeface="Arial Nova" panose="020B0504020202020204" pitchFamily="34" charset="0"/>
              </a:rPr>
              <a:t>PRIMO COMMA ART. 5 QUATER</a:t>
            </a:r>
          </a:p>
        </p:txBody>
      </p:sp>
      <p:sp>
        <p:nvSpPr>
          <p:cNvPr id="3" name="Segnaposto contenuto 2">
            <a:extLst>
              <a:ext uri="{FF2B5EF4-FFF2-40B4-BE49-F238E27FC236}">
                <a16:creationId xmlns:a16="http://schemas.microsoft.com/office/drawing/2014/main" id="{877D75B4-E59B-D58C-1BB0-8F6F23E192BF}"/>
              </a:ext>
            </a:extLst>
          </p:cNvPr>
          <p:cNvSpPr>
            <a:spLocks noGrp="1"/>
          </p:cNvSpPr>
          <p:nvPr>
            <p:ph sz="half" idx="1"/>
          </p:nvPr>
        </p:nvSpPr>
        <p:spPr>
          <a:xfrm>
            <a:off x="1024128" y="2286000"/>
            <a:ext cx="4754880" cy="3667328"/>
          </a:xfrm>
        </p:spPr>
        <p:txBody>
          <a:bodyPr>
            <a:normAutofit/>
          </a:bodyPr>
          <a:lstStyle/>
          <a:p>
            <a:pPr marL="342900" marR="0" lvl="0" indent="-342900" algn="just" defTabSz="914400" rtl="0" eaLnBrk="1" fontAlgn="auto" latinLnBrk="0" hangingPunct="1">
              <a:lnSpc>
                <a:spcPct val="90000"/>
              </a:lnSpc>
              <a:spcBef>
                <a:spcPts val="1200"/>
              </a:spcBef>
              <a:spcAft>
                <a:spcPts val="800"/>
              </a:spcAft>
              <a:buClr>
                <a:srgbClr val="9CBEBD"/>
              </a:buClr>
              <a:buSzPct val="100000"/>
              <a:buFont typeface="+mj-lt"/>
              <a:buAutoNum type="arabicPeriod"/>
              <a:tabLst>
                <a:tab pos="457200" algn="l"/>
              </a:tabLst>
              <a:defRPr/>
            </a:pPr>
            <a:r>
              <a:rPr kumimoji="0" lang="it-IT" sz="1800" i="0" u="none" strike="noStrike" kern="1200" cap="none" spc="0" normalizeH="0" baseline="0" noProof="0" dirty="0">
                <a:ln>
                  <a:noFill/>
                </a:ln>
                <a:solidFill>
                  <a:srgbClr val="2E2B21"/>
                </a:solidFill>
                <a:effectLst/>
                <a:uLnTx/>
                <a:uFillTx/>
                <a:latin typeface="Arial Nova" panose="020B0504020202020204" pitchFamily="34" charset="0"/>
                <a:ea typeface="Times New Roman" panose="02020603050405020304" pitchFamily="18" charset="0"/>
                <a:cs typeface="Times New Roman" panose="02020603050405020304" pitchFamily="18" charset="0"/>
              </a:rPr>
              <a:t>Il giudice, anche in sede di giudizio di appello, fino al momento della precisazione delle conclusioni, valutata la natura della causa, lo stato dell’istruzione, il comportamento delle parti e </a:t>
            </a:r>
            <a:r>
              <a:rPr kumimoji="0" lang="it-IT" sz="1800" i="0" u="none" strike="noStrike" kern="1200" cap="none" spc="0" normalizeH="0" baseline="0" noProof="0" dirty="0">
                <a:ln>
                  <a:noFill/>
                </a:ln>
                <a:solidFill>
                  <a:srgbClr val="0070C0"/>
                </a:solidFill>
                <a:effectLst/>
                <a:uLnTx/>
                <a:uFillTx/>
                <a:latin typeface="Arial Nova" panose="020B0504020202020204" pitchFamily="34" charset="0"/>
                <a:ea typeface="Times New Roman" panose="02020603050405020304" pitchFamily="18" charset="0"/>
                <a:cs typeface="Times New Roman" panose="02020603050405020304" pitchFamily="18" charset="0"/>
              </a:rPr>
              <a:t>ogni altra circostanza, può disporre</a:t>
            </a:r>
            <a:r>
              <a:rPr kumimoji="0" lang="it-IT" sz="1800" i="0" u="none" strike="noStrike" kern="1200" cap="none" spc="0" normalizeH="0" baseline="0" noProof="0" dirty="0">
                <a:ln>
                  <a:noFill/>
                </a:ln>
                <a:solidFill>
                  <a:srgbClr val="00B0F0"/>
                </a:solidFill>
                <a:effectLst/>
                <a:uLnTx/>
                <a:uFillTx/>
                <a:latin typeface="Arial Nova" panose="020B0504020202020204" pitchFamily="34" charset="0"/>
                <a:ea typeface="Times New Roman" panose="02020603050405020304" pitchFamily="18" charset="0"/>
                <a:cs typeface="Times New Roman" panose="02020603050405020304" pitchFamily="18" charset="0"/>
              </a:rPr>
              <a:t>, con ordinanza motivata, </a:t>
            </a:r>
            <a:r>
              <a:rPr kumimoji="0" lang="it-IT" sz="1800" i="0" u="none" strike="noStrike" kern="1200" cap="none" spc="0" normalizeH="0" baseline="0" noProof="0" dirty="0">
                <a:ln>
                  <a:noFill/>
                </a:ln>
                <a:solidFill>
                  <a:srgbClr val="2E2B21"/>
                </a:solidFill>
                <a:effectLst/>
                <a:uLnTx/>
                <a:uFillTx/>
                <a:latin typeface="Arial Nova" panose="020B0504020202020204" pitchFamily="34" charset="0"/>
                <a:ea typeface="Times New Roman" panose="02020603050405020304" pitchFamily="18" charset="0"/>
                <a:cs typeface="Times New Roman" panose="02020603050405020304" pitchFamily="18" charset="0"/>
              </a:rPr>
              <a:t>l’esperimento di un procedimento di mediazione. Con la stessa ordinanza fissa la successiva udienza dopo la scadenza del </a:t>
            </a:r>
            <a:r>
              <a:rPr kumimoji="0" lang="it-IT" sz="1800" b="1" i="0" u="none" strike="noStrike" kern="1200" cap="none" spc="0" normalizeH="0" baseline="0" noProof="0" dirty="0">
                <a:ln>
                  <a:noFill/>
                </a:ln>
                <a:solidFill>
                  <a:srgbClr val="2E2B21"/>
                </a:solidFill>
                <a:effectLst/>
                <a:uLnTx/>
                <a:uFillTx/>
                <a:latin typeface="Arial Nova" panose="020B0504020202020204" pitchFamily="34" charset="0"/>
                <a:ea typeface="Times New Roman" panose="02020603050405020304" pitchFamily="18" charset="0"/>
                <a:cs typeface="Times New Roman" panose="02020603050405020304" pitchFamily="18" charset="0"/>
              </a:rPr>
              <a:t>termine di cui all’articolo 6.</a:t>
            </a:r>
          </a:p>
          <a:p>
            <a:r>
              <a:rPr lang="it-IT" dirty="0"/>
              <a:t>    </a:t>
            </a:r>
          </a:p>
        </p:txBody>
      </p:sp>
      <p:sp>
        <p:nvSpPr>
          <p:cNvPr id="4" name="Segnaposto contenuto 3">
            <a:extLst>
              <a:ext uri="{FF2B5EF4-FFF2-40B4-BE49-F238E27FC236}">
                <a16:creationId xmlns:a16="http://schemas.microsoft.com/office/drawing/2014/main" id="{1617DBB7-2A7A-E394-20BF-BD228DF25B0E}"/>
              </a:ext>
            </a:extLst>
          </p:cNvPr>
          <p:cNvSpPr>
            <a:spLocks noGrp="1"/>
          </p:cNvSpPr>
          <p:nvPr>
            <p:ph sz="half" idx="2"/>
          </p:nvPr>
        </p:nvSpPr>
        <p:spPr>
          <a:xfrm>
            <a:off x="6235430" y="2286000"/>
            <a:ext cx="4508770" cy="3307404"/>
          </a:xfrm>
        </p:spPr>
        <p:txBody>
          <a:bodyPr>
            <a:normAutofit/>
          </a:bodyPr>
          <a:lstStyle/>
          <a:p>
            <a:pPr marL="0" marR="0" lvl="0" indent="0" algn="just" defTabSz="914400" rtl="0" eaLnBrk="1" fontAlgn="auto" latinLnBrk="0" hangingPunct="1">
              <a:lnSpc>
                <a:spcPct val="100000"/>
              </a:lnSpc>
              <a:spcBef>
                <a:spcPts val="0"/>
              </a:spcBef>
              <a:spcAft>
                <a:spcPts val="0"/>
              </a:spcAft>
              <a:buClr>
                <a:srgbClr val="9CBEBD"/>
              </a:buClr>
              <a:buSzTx/>
              <a:buNone/>
              <a:tabLst>
                <a:tab pos="457200" algn="l"/>
              </a:tabLst>
              <a:defRPr/>
            </a:pPr>
            <a:r>
              <a:rPr kumimoji="0" lang="en-US" sz="2000" i="0" u="none" strike="noStrike" kern="1200" cap="none" spc="0" normalizeH="0" baseline="0" noProof="0" dirty="0">
                <a:ln>
                  <a:noFill/>
                </a:ln>
                <a:solidFill>
                  <a:srgbClr val="2E2B21"/>
                </a:solidFill>
                <a:effectLst/>
                <a:highlight>
                  <a:srgbClr val="FFCCFF"/>
                </a:highlight>
                <a:uLnTx/>
                <a:uFillTx/>
                <a:latin typeface="Arial Nova" panose="020B0504020202020204" pitchFamily="34" charset="0"/>
              </a:rPr>
              <a:t>Vecchio testo art. 5, c. 2 </a:t>
            </a:r>
            <a:r>
              <a:rPr kumimoji="0" lang="en-US" sz="2000" i="0" u="none" strike="noStrike" kern="1200" cap="none" spc="0" normalizeH="0" baseline="0" noProof="0" dirty="0" err="1">
                <a:ln>
                  <a:noFill/>
                </a:ln>
                <a:solidFill>
                  <a:srgbClr val="2E2B21"/>
                </a:solidFill>
                <a:effectLst/>
                <a:highlight>
                  <a:srgbClr val="FFCCFF"/>
                </a:highlight>
                <a:uLnTx/>
                <a:uFillTx/>
                <a:latin typeface="Arial Nova" panose="020B0504020202020204" pitchFamily="34" charset="0"/>
              </a:rPr>
              <a:t>D.lgs</a:t>
            </a:r>
            <a:r>
              <a:rPr kumimoji="0" lang="en-US" sz="2000" i="0" u="none" strike="noStrike" kern="1200" cap="none" spc="0" normalizeH="0" baseline="0" noProof="0" dirty="0">
                <a:ln>
                  <a:noFill/>
                </a:ln>
                <a:solidFill>
                  <a:srgbClr val="2E2B21"/>
                </a:solidFill>
                <a:effectLst/>
                <a:highlight>
                  <a:srgbClr val="FFCCFF"/>
                </a:highlight>
                <a:uLnTx/>
                <a:uFillTx/>
                <a:latin typeface="Arial Nova" panose="020B0504020202020204" pitchFamily="34" charset="0"/>
              </a:rPr>
              <a:t> 28/2010:</a:t>
            </a:r>
          </a:p>
          <a:p>
            <a:pPr marL="0" marR="0" lvl="0" indent="0" algn="just" defTabSz="914400" rtl="0" eaLnBrk="1" fontAlgn="auto" latinLnBrk="0" hangingPunct="1">
              <a:lnSpc>
                <a:spcPct val="100000"/>
              </a:lnSpc>
              <a:spcBef>
                <a:spcPts val="0"/>
              </a:spcBef>
              <a:spcAft>
                <a:spcPts val="0"/>
              </a:spcAft>
              <a:buClr>
                <a:srgbClr val="9CBEBD"/>
              </a:buClr>
              <a:buSzTx/>
              <a:buNone/>
              <a:tabLst>
                <a:tab pos="457200" algn="l"/>
              </a:tabLst>
              <a:defRPr/>
            </a:pPr>
            <a:endParaRPr kumimoji="0" lang="en-US" sz="2000" i="0" u="none" strike="noStrike" kern="1200" cap="none" spc="0" normalizeH="0" baseline="0" noProof="0" dirty="0">
              <a:ln>
                <a:noFill/>
              </a:ln>
              <a:solidFill>
                <a:srgbClr val="2E2B21"/>
              </a:solidFill>
              <a:effectLst/>
              <a:highlight>
                <a:srgbClr val="FFCCFF"/>
              </a:highlight>
              <a:uLnTx/>
              <a:uFillTx/>
              <a:latin typeface="Arial Nova" panose="020B0504020202020204" pitchFamily="34" charset="0"/>
            </a:endParaRPr>
          </a:p>
          <a:p>
            <a:pPr marL="0" marR="0" lvl="0" indent="0" algn="just" defTabSz="914400" rtl="0" eaLnBrk="1" fontAlgn="auto" latinLnBrk="0" hangingPunct="1">
              <a:lnSpc>
                <a:spcPct val="100000"/>
              </a:lnSpc>
              <a:spcBef>
                <a:spcPts val="0"/>
              </a:spcBef>
              <a:spcAft>
                <a:spcPts val="0"/>
              </a:spcAft>
              <a:buClr>
                <a:srgbClr val="9CBEBD"/>
              </a:buClr>
              <a:buSzTx/>
              <a:buFontTx/>
              <a:buNone/>
              <a:tabLst>
                <a:tab pos="457200" algn="l"/>
              </a:tabLst>
              <a:defRPr/>
            </a:pPr>
            <a:r>
              <a:rPr kumimoji="0" lang="en-US" sz="2000" i="0" u="none" strike="noStrike" kern="1200" cap="none" spc="0" normalizeH="0" baseline="0" noProof="0" dirty="0">
                <a:ln>
                  <a:noFill/>
                </a:ln>
                <a:solidFill>
                  <a:srgbClr val="2E2B21"/>
                </a:solidFill>
                <a:effectLst/>
                <a:uLnTx/>
                <a:uFillTx/>
                <a:latin typeface="Arial Nova" panose="020B0504020202020204" pitchFamily="34" charset="0"/>
              </a:rPr>
              <a:t> “valutata la natura della causa, lo stato dell’istruzione e il comportamento delle parti, può disporre l’esperimento del procedimento di mediazione”</a:t>
            </a:r>
          </a:p>
        </p:txBody>
      </p:sp>
    </p:spTree>
    <p:extLst>
      <p:ext uri="{BB962C8B-B14F-4D97-AF65-F5344CB8AC3E}">
        <p14:creationId xmlns:p14="http://schemas.microsoft.com/office/powerpoint/2010/main" val="12752029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88E48D-B87E-9FA3-886F-7B0597984009}"/>
              </a:ext>
            </a:extLst>
          </p:cNvPr>
          <p:cNvSpPr>
            <a:spLocks noGrp="1"/>
          </p:cNvSpPr>
          <p:nvPr>
            <p:ph type="title"/>
          </p:nvPr>
        </p:nvSpPr>
        <p:spPr>
          <a:xfrm>
            <a:off x="1274323" y="215565"/>
            <a:ext cx="10721270" cy="1047680"/>
          </a:xfrm>
          <a:solidFill>
            <a:srgbClr val="CBD1FB"/>
          </a:solidFill>
        </p:spPr>
        <p:txBody>
          <a:bodyPr>
            <a:normAutofit/>
          </a:bodyPr>
          <a:lstStyle/>
          <a:p>
            <a:r>
              <a:rPr lang="it-IT" sz="3200" dirty="0">
                <a:solidFill>
                  <a:srgbClr val="0070C0"/>
                </a:solidFill>
                <a:latin typeface="Arial Nova" panose="020B0504020202020204" pitchFamily="34" charset="0"/>
              </a:rPr>
              <a:t>CONTENUTO DELL’ORDINANZA</a:t>
            </a:r>
          </a:p>
        </p:txBody>
      </p:sp>
      <p:sp>
        <p:nvSpPr>
          <p:cNvPr id="4" name="CasellaDiTesto 3">
            <a:extLst>
              <a:ext uri="{FF2B5EF4-FFF2-40B4-BE49-F238E27FC236}">
                <a16:creationId xmlns:a16="http://schemas.microsoft.com/office/drawing/2014/main" id="{F56539EE-6B57-47BC-119D-F84A69B88692}"/>
              </a:ext>
            </a:extLst>
          </p:cNvPr>
          <p:cNvSpPr txBox="1"/>
          <p:nvPr/>
        </p:nvSpPr>
        <p:spPr>
          <a:xfrm>
            <a:off x="991470" y="1263245"/>
            <a:ext cx="9825687" cy="5900590"/>
          </a:xfrm>
          <a:prstGeom prst="rect">
            <a:avLst/>
          </a:prstGeom>
          <a:noFill/>
        </p:spPr>
        <p:txBody>
          <a:bodyPr wrap="square">
            <a:spAutoFit/>
          </a:bodyPr>
          <a:lstStyle/>
          <a:p>
            <a:pPr marL="342900" marR="0" lvl="0" indent="-342900" algn="just" defTabSz="914400" rtl="0" eaLnBrk="1" fontAlgn="auto" latinLnBrk="0" hangingPunct="1">
              <a:lnSpc>
                <a:spcPct val="100000"/>
              </a:lnSpc>
              <a:spcBef>
                <a:spcPts val="1200"/>
              </a:spcBef>
              <a:spcAft>
                <a:spcPts val="200"/>
              </a:spcAft>
              <a:buClr>
                <a:srgbClr val="9CBEBD"/>
              </a:buClr>
              <a:buSzPct val="100000"/>
              <a:buFontTx/>
              <a:buChar char="-"/>
              <a:tabLst/>
              <a:defRPr/>
            </a:pPr>
            <a:endParaRPr kumimoji="0" lang="en-US" sz="2000" b="0" i="0" u="none" strike="noStrike" kern="1200" cap="none" spc="0" normalizeH="0" baseline="0" noProof="0" dirty="0">
              <a:ln>
                <a:noFill/>
              </a:ln>
              <a:solidFill>
                <a:srgbClr val="2E2B21"/>
              </a:solidFill>
              <a:effectLst/>
              <a:uLnTx/>
              <a:uFillTx/>
              <a:latin typeface="Arial Nova" panose="020B0504020202020204" pitchFamily="34" charset="0"/>
            </a:endParaRPr>
          </a:p>
          <a:p>
            <a:pPr marL="342900" marR="0" lvl="0" indent="-342900" algn="just" defTabSz="914400" rtl="0" eaLnBrk="1" fontAlgn="auto" latinLnBrk="0" hangingPunct="1">
              <a:lnSpc>
                <a:spcPct val="100000"/>
              </a:lnSpc>
              <a:spcBef>
                <a:spcPts val="1200"/>
              </a:spcBef>
              <a:spcAft>
                <a:spcPts val="200"/>
              </a:spcAft>
              <a:buClr>
                <a:srgbClr val="9CBEBD"/>
              </a:buClr>
              <a:buSzPct val="100000"/>
              <a:buFontTx/>
              <a:buChar char="-"/>
              <a:tabLst/>
              <a:defRPr/>
            </a:pPr>
            <a:r>
              <a:rPr kumimoji="0" lang="en-US" sz="2000" b="0" i="0" u="none" strike="noStrike" kern="1200" cap="none" spc="0" normalizeH="0" baseline="0" noProof="0" dirty="0">
                <a:ln>
                  <a:noFill/>
                </a:ln>
                <a:solidFill>
                  <a:srgbClr val="2E2B21"/>
                </a:solidFill>
                <a:effectLst/>
                <a:uLnTx/>
                <a:uFillTx/>
                <a:latin typeface="Arial Nova" panose="020B0504020202020204" pitchFamily="34" charset="0"/>
              </a:rPr>
              <a:t>Il Giudice è chiamato ad </a:t>
            </a:r>
            <a:r>
              <a:rPr kumimoji="0" lang="en-US" sz="2000" b="0" i="0" u="none" strike="noStrike" kern="1200" cap="none" spc="0" normalizeH="0" baseline="0" noProof="0" dirty="0" err="1">
                <a:ln>
                  <a:noFill/>
                </a:ln>
                <a:solidFill>
                  <a:srgbClr val="2E2B21"/>
                </a:solidFill>
                <a:effectLst/>
                <a:uLnTx/>
                <a:uFillTx/>
                <a:latin typeface="Arial Nova" panose="020B0504020202020204" pitchFamily="34" charset="0"/>
              </a:rPr>
              <a:t>esplicitare</a:t>
            </a:r>
            <a:r>
              <a:rPr kumimoji="0" lang="en-US" sz="2000" b="0" i="0" u="none" strike="noStrike" kern="1200" cap="none" spc="0" normalizeH="0" baseline="0" noProof="0" dirty="0">
                <a:ln>
                  <a:noFill/>
                </a:ln>
                <a:solidFill>
                  <a:srgbClr val="2E2B21"/>
                </a:solidFill>
                <a:effectLst/>
                <a:uLnTx/>
                <a:uFillTx/>
                <a:latin typeface="Arial Nova" panose="020B0504020202020204" pitchFamily="34" charset="0"/>
              </a:rPr>
              <a:t> il processo </a:t>
            </a:r>
            <a:r>
              <a:rPr kumimoji="0" lang="en-US" sz="2000" b="0" i="0" u="none" strike="noStrike" kern="1200" cap="none" spc="0" normalizeH="0" baseline="0" noProof="0" dirty="0" err="1">
                <a:ln>
                  <a:noFill/>
                </a:ln>
                <a:solidFill>
                  <a:srgbClr val="2E2B21"/>
                </a:solidFill>
                <a:effectLst/>
                <a:uLnTx/>
                <a:uFillTx/>
                <a:latin typeface="Arial Nova" panose="020B0504020202020204" pitchFamily="34" charset="0"/>
              </a:rPr>
              <a:t>motivazionale</a:t>
            </a:r>
            <a:r>
              <a:rPr kumimoji="0" lang="en-US" sz="2000" b="0" i="0" u="none" strike="noStrike" kern="1200" cap="none" spc="0" normalizeH="0" baseline="0" noProof="0" dirty="0">
                <a:ln>
                  <a:noFill/>
                </a:ln>
                <a:solidFill>
                  <a:srgbClr val="2E2B21"/>
                </a:solidFill>
                <a:effectLst/>
                <a:uLnTx/>
                <a:uFillTx/>
                <a:latin typeface="Arial Nova" panose="020B0504020202020204" pitchFamily="34" charset="0"/>
              </a:rPr>
              <a:t> e in </a:t>
            </a:r>
            <a:r>
              <a:rPr kumimoji="0" lang="en-US" sz="2000" b="0" i="0" u="none" strike="noStrike" kern="1200" cap="none" spc="0" normalizeH="0" baseline="0" noProof="0" dirty="0" err="1">
                <a:ln>
                  <a:noFill/>
                </a:ln>
                <a:solidFill>
                  <a:srgbClr val="2E2B21"/>
                </a:solidFill>
                <a:effectLst/>
                <a:uLnTx/>
                <a:uFillTx/>
                <a:latin typeface="Arial Nova" panose="020B0504020202020204" pitchFamily="34" charset="0"/>
              </a:rPr>
              <a:t>questo</a:t>
            </a:r>
            <a:r>
              <a:rPr kumimoji="0" lang="en-US" sz="2000" b="0" i="0" u="none" strike="noStrike" kern="1200" cap="none" spc="0" normalizeH="0" baseline="0" noProof="0" dirty="0">
                <a:ln>
                  <a:noFill/>
                </a:ln>
                <a:solidFill>
                  <a:srgbClr val="2E2B21"/>
                </a:solidFill>
                <a:effectLst/>
                <a:uLnTx/>
                <a:uFillTx/>
                <a:latin typeface="Arial Nova" panose="020B0504020202020204" pitchFamily="34" charset="0"/>
              </a:rPr>
              <a:t> è </a:t>
            </a:r>
            <a:r>
              <a:rPr kumimoji="0" lang="en-US" sz="2000" b="0" i="0" u="none" strike="noStrike" kern="1200" cap="none" spc="0" normalizeH="0" baseline="0" noProof="0" dirty="0" err="1">
                <a:ln>
                  <a:noFill/>
                </a:ln>
                <a:solidFill>
                  <a:srgbClr val="2E2B21"/>
                </a:solidFill>
                <a:effectLst/>
                <a:uLnTx/>
                <a:uFillTx/>
                <a:latin typeface="Arial Nova" panose="020B0504020202020204" pitchFamily="34" charset="0"/>
              </a:rPr>
              <a:t>supportato</a:t>
            </a:r>
            <a:r>
              <a:rPr kumimoji="0" lang="en-US" sz="2000" b="0" i="0" u="none" strike="noStrike" kern="1200" cap="none" spc="0" normalizeH="0" baseline="0" noProof="0" dirty="0">
                <a:ln>
                  <a:noFill/>
                </a:ln>
                <a:solidFill>
                  <a:srgbClr val="2E2B21"/>
                </a:solidFill>
                <a:effectLst/>
                <a:uLnTx/>
                <a:uFillTx/>
                <a:latin typeface="Arial Nova" panose="020B0504020202020204" pitchFamily="34" charset="0"/>
              </a:rPr>
              <a:t> </a:t>
            </a:r>
            <a:r>
              <a:rPr kumimoji="0" lang="en-US" sz="2000" b="0" i="0" u="none" strike="noStrike" kern="1200" cap="none" spc="0" normalizeH="0" baseline="0" noProof="0" dirty="0" err="1">
                <a:ln>
                  <a:noFill/>
                </a:ln>
                <a:solidFill>
                  <a:srgbClr val="2E2B21"/>
                </a:solidFill>
                <a:effectLst/>
                <a:uLnTx/>
                <a:uFillTx/>
                <a:latin typeface="Arial Nova" panose="020B0504020202020204" pitchFamily="34" charset="0"/>
              </a:rPr>
              <a:t>dall’inserimento</a:t>
            </a:r>
            <a:r>
              <a:rPr kumimoji="0" lang="en-US" sz="2000" b="0" i="0" u="none" strike="noStrike" kern="1200" cap="none" spc="0" normalizeH="0" baseline="0" noProof="0" dirty="0">
                <a:ln>
                  <a:noFill/>
                </a:ln>
                <a:solidFill>
                  <a:srgbClr val="2E2B21"/>
                </a:solidFill>
                <a:effectLst/>
                <a:uLnTx/>
                <a:uFillTx/>
                <a:latin typeface="Arial Nova" panose="020B0504020202020204" pitchFamily="34" charset="0"/>
              </a:rPr>
              <a:t> del nuovo </a:t>
            </a:r>
            <a:r>
              <a:rPr kumimoji="0" lang="en-US" sz="2000" b="0" i="0" u="none" strike="noStrike" kern="1200" cap="none" spc="0" normalizeH="0" baseline="0" noProof="0" dirty="0" err="1">
                <a:ln>
                  <a:noFill/>
                </a:ln>
                <a:solidFill>
                  <a:srgbClr val="2E2B21"/>
                </a:solidFill>
                <a:effectLst/>
                <a:uLnTx/>
                <a:uFillTx/>
                <a:latin typeface="Arial Nova" panose="020B0504020202020204" pitchFamily="34" charset="0"/>
              </a:rPr>
              <a:t>criterio</a:t>
            </a:r>
            <a:r>
              <a:rPr kumimoji="0" lang="en-US" sz="2000" b="0" i="0" u="none" strike="noStrike" kern="1200" cap="none" spc="0" normalizeH="0" baseline="0" noProof="0" dirty="0">
                <a:ln>
                  <a:noFill/>
                </a:ln>
                <a:solidFill>
                  <a:srgbClr val="2E2B21"/>
                </a:solidFill>
                <a:effectLst/>
                <a:uLnTx/>
                <a:uFillTx/>
                <a:latin typeface="Arial Nova" panose="020B0504020202020204" pitchFamily="34" charset="0"/>
              </a:rPr>
              <a:t> “</a:t>
            </a:r>
            <a:r>
              <a:rPr kumimoji="0" lang="en-US" sz="2000" b="0" i="0" u="none" strike="noStrike" kern="1200" cap="none" spc="0" normalizeH="0" baseline="0" noProof="0" dirty="0" err="1">
                <a:ln>
                  <a:noFill/>
                </a:ln>
                <a:solidFill>
                  <a:srgbClr val="2E2B21"/>
                </a:solidFill>
                <a:effectLst/>
                <a:uLnTx/>
                <a:uFillTx/>
                <a:latin typeface="Arial Nova" panose="020B0504020202020204" pitchFamily="34" charset="0"/>
              </a:rPr>
              <a:t>ogni</a:t>
            </a:r>
            <a:r>
              <a:rPr kumimoji="0" lang="en-US" sz="2000" b="0" i="0" u="none" strike="noStrike" kern="1200" cap="none" spc="0" normalizeH="0" baseline="0" noProof="0" dirty="0">
                <a:ln>
                  <a:noFill/>
                </a:ln>
                <a:solidFill>
                  <a:srgbClr val="2E2B21"/>
                </a:solidFill>
                <a:effectLst/>
                <a:uLnTx/>
                <a:uFillTx/>
                <a:latin typeface="Arial Nova" panose="020B0504020202020204" pitchFamily="34" charset="0"/>
              </a:rPr>
              <a:t> </a:t>
            </a:r>
            <a:r>
              <a:rPr kumimoji="0" lang="en-US" sz="2000" b="0" i="0" u="none" strike="noStrike" kern="1200" cap="none" spc="0" normalizeH="0" baseline="0" noProof="0" dirty="0" err="1">
                <a:ln>
                  <a:noFill/>
                </a:ln>
                <a:solidFill>
                  <a:srgbClr val="2E2B21"/>
                </a:solidFill>
                <a:effectLst/>
                <a:uLnTx/>
                <a:uFillTx/>
                <a:latin typeface="Arial Nova" panose="020B0504020202020204" pitchFamily="34" charset="0"/>
              </a:rPr>
              <a:t>altra</a:t>
            </a:r>
            <a:r>
              <a:rPr kumimoji="0" lang="en-US" sz="2000" b="0" i="0" u="none" strike="noStrike" kern="1200" cap="none" spc="0" normalizeH="0" baseline="0" noProof="0" dirty="0">
                <a:ln>
                  <a:noFill/>
                </a:ln>
                <a:solidFill>
                  <a:srgbClr val="2E2B21"/>
                </a:solidFill>
                <a:effectLst/>
                <a:uLnTx/>
                <a:uFillTx/>
                <a:latin typeface="Arial Nova" panose="020B0504020202020204" pitchFamily="34" charset="0"/>
              </a:rPr>
              <a:t> </a:t>
            </a:r>
            <a:r>
              <a:rPr kumimoji="0" lang="en-US" sz="2000" b="0" i="0" u="none" strike="noStrike" kern="1200" cap="none" spc="0" normalizeH="0" baseline="0" noProof="0" dirty="0" err="1">
                <a:ln>
                  <a:noFill/>
                </a:ln>
                <a:solidFill>
                  <a:srgbClr val="2E2B21"/>
                </a:solidFill>
                <a:effectLst/>
                <a:uLnTx/>
                <a:uFillTx/>
                <a:latin typeface="Arial Nova" panose="020B0504020202020204" pitchFamily="34" charset="0"/>
              </a:rPr>
              <a:t>circostanza</a:t>
            </a:r>
            <a:r>
              <a:rPr kumimoji="0" lang="en-US" sz="2000" b="0" i="0" u="none" strike="noStrike" kern="1200" cap="none" spc="0" normalizeH="0" baseline="0" noProof="0" dirty="0">
                <a:ln>
                  <a:noFill/>
                </a:ln>
                <a:solidFill>
                  <a:srgbClr val="2E2B21"/>
                </a:solidFill>
                <a:effectLst/>
                <a:uLnTx/>
                <a:uFillTx/>
                <a:latin typeface="Arial Nova" panose="020B0504020202020204" pitchFamily="34" charset="0"/>
              </a:rPr>
              <a:t>”</a:t>
            </a:r>
          </a:p>
          <a:p>
            <a:pPr marL="342900" marR="0" lvl="0" indent="-342900" algn="just" defTabSz="914400" rtl="0" eaLnBrk="1" fontAlgn="auto" latinLnBrk="0" hangingPunct="1">
              <a:lnSpc>
                <a:spcPct val="100000"/>
              </a:lnSpc>
              <a:spcBef>
                <a:spcPts val="1200"/>
              </a:spcBef>
              <a:spcAft>
                <a:spcPts val="200"/>
              </a:spcAft>
              <a:buClr>
                <a:srgbClr val="9CBEBD"/>
              </a:buClr>
              <a:buSzPct val="100000"/>
              <a:buFontTx/>
              <a:buChar char="-"/>
              <a:tabLst/>
              <a:defRPr/>
            </a:pPr>
            <a:r>
              <a:rPr lang="en-US" sz="2000" dirty="0">
                <a:solidFill>
                  <a:srgbClr val="2E2B21"/>
                </a:solidFill>
                <a:latin typeface="Arial Nova" panose="020B0504020202020204" pitchFamily="34" charset="0"/>
              </a:rPr>
              <a:t>La lite </a:t>
            </a:r>
            <a:r>
              <a:rPr lang="en-US" sz="2000" dirty="0" err="1">
                <a:solidFill>
                  <a:srgbClr val="2E2B21"/>
                </a:solidFill>
                <a:latin typeface="Arial Nova" panose="020B0504020202020204" pitchFamily="34" charset="0"/>
              </a:rPr>
              <a:t>deve</a:t>
            </a:r>
            <a:r>
              <a:rPr lang="en-US" sz="2000" dirty="0">
                <a:solidFill>
                  <a:srgbClr val="2E2B21"/>
                </a:solidFill>
                <a:latin typeface="Arial Nova" panose="020B0504020202020204" pitchFamily="34" charset="0"/>
              </a:rPr>
              <a:t> </a:t>
            </a:r>
            <a:r>
              <a:rPr lang="en-US" sz="2000" dirty="0" err="1">
                <a:solidFill>
                  <a:srgbClr val="2E2B21"/>
                </a:solidFill>
                <a:latin typeface="Arial Nova" panose="020B0504020202020204" pitchFamily="34" charset="0"/>
              </a:rPr>
              <a:t>presentarsi</a:t>
            </a:r>
            <a:r>
              <a:rPr lang="en-US" sz="2000" dirty="0">
                <a:solidFill>
                  <a:srgbClr val="2E2B21"/>
                </a:solidFill>
                <a:latin typeface="Arial Nova" panose="020B0504020202020204" pitchFamily="34" charset="0"/>
              </a:rPr>
              <a:t> </a:t>
            </a:r>
            <a:r>
              <a:rPr lang="en-US" sz="2000" dirty="0" err="1">
                <a:solidFill>
                  <a:srgbClr val="2E2B21"/>
                </a:solidFill>
                <a:latin typeface="Arial Nova" panose="020B0504020202020204" pitchFamily="34" charset="0"/>
              </a:rPr>
              <a:t>potenzialmente</a:t>
            </a:r>
            <a:r>
              <a:rPr lang="en-US" sz="2000" dirty="0">
                <a:solidFill>
                  <a:srgbClr val="2E2B21"/>
                </a:solidFill>
                <a:latin typeface="Arial Nova" panose="020B0504020202020204" pitchFamily="34" charset="0"/>
              </a:rPr>
              <a:t> </a:t>
            </a:r>
            <a:r>
              <a:rPr lang="en-US" sz="2000" dirty="0" err="1">
                <a:solidFill>
                  <a:srgbClr val="2E2B21"/>
                </a:solidFill>
                <a:latin typeface="Arial Nova" panose="020B0504020202020204" pitchFamily="34" charset="0"/>
              </a:rPr>
              <a:t>mediabile</a:t>
            </a:r>
            <a:r>
              <a:rPr lang="en-US" sz="2000" dirty="0">
                <a:solidFill>
                  <a:srgbClr val="2E2B21"/>
                </a:solidFill>
                <a:latin typeface="Arial Nova" panose="020B0504020202020204" pitchFamily="34" charset="0"/>
              </a:rPr>
              <a:t> (chi lo valuta? </a:t>
            </a:r>
            <a:r>
              <a:rPr lang="en-US" sz="2000" dirty="0" err="1">
                <a:solidFill>
                  <a:srgbClr val="2E2B21"/>
                </a:solidFill>
                <a:latin typeface="Arial Nova" panose="020B0504020202020204" pitchFamily="34" charset="0"/>
              </a:rPr>
              <a:t>ufficio</a:t>
            </a:r>
            <a:r>
              <a:rPr lang="en-US" sz="2000" dirty="0">
                <a:solidFill>
                  <a:srgbClr val="2E2B21"/>
                </a:solidFill>
                <a:latin typeface="Arial Nova" panose="020B0504020202020204" pitchFamily="34" charset="0"/>
              </a:rPr>
              <a:t> del processo. </a:t>
            </a:r>
            <a:r>
              <a:rPr kumimoji="0" lang="en-US" sz="2000" b="0" i="0" u="none" strike="noStrike" kern="1200" cap="none" spc="0" normalizeH="0" baseline="0" noProof="0" dirty="0">
                <a:ln>
                  <a:noFill/>
                </a:ln>
                <a:solidFill>
                  <a:srgbClr val="2E2B21"/>
                </a:solidFill>
                <a:effectLst/>
                <a:uLnTx/>
                <a:uFillTx/>
                <a:latin typeface="Arial Nova" panose="020B0504020202020204" pitchFamily="34" charset="0"/>
              </a:rPr>
              <a:t>Si </a:t>
            </a:r>
            <a:r>
              <a:rPr lang="en-US" sz="2000" dirty="0" err="1">
                <a:solidFill>
                  <a:srgbClr val="2E2B21"/>
                </a:solidFill>
                <a:latin typeface="Arial Nova" panose="020B0504020202020204" pitchFamily="34" charset="0"/>
              </a:rPr>
              <a:t>vuole</a:t>
            </a:r>
            <a:r>
              <a:rPr lang="en-US" sz="2000" dirty="0">
                <a:solidFill>
                  <a:srgbClr val="2E2B21"/>
                </a:solidFill>
                <a:latin typeface="Arial Nova" panose="020B0504020202020204" pitchFamily="34" charset="0"/>
              </a:rPr>
              <a:t> </a:t>
            </a:r>
            <a:r>
              <a:rPr lang="en-US" sz="2000" dirty="0" err="1">
                <a:solidFill>
                  <a:srgbClr val="2E2B21"/>
                </a:solidFill>
                <a:latin typeface="Arial Nova" panose="020B0504020202020204" pitchFamily="34" charset="0"/>
              </a:rPr>
              <a:t>evitare</a:t>
            </a:r>
            <a:r>
              <a:rPr lang="en-US" sz="2000" dirty="0">
                <a:solidFill>
                  <a:srgbClr val="2E2B21"/>
                </a:solidFill>
                <a:latin typeface="Arial Nova" panose="020B0504020202020204" pitchFamily="34" charset="0"/>
              </a:rPr>
              <a:t> </a:t>
            </a:r>
            <a:r>
              <a:rPr lang="en-US" sz="2000" dirty="0" err="1">
                <a:solidFill>
                  <a:srgbClr val="2E2B21"/>
                </a:solidFill>
                <a:latin typeface="Arial Nova" panose="020B0504020202020204" pitchFamily="34" charset="0"/>
              </a:rPr>
              <a:t>l’invio</a:t>
            </a:r>
            <a:r>
              <a:rPr lang="en-US" sz="2000" dirty="0">
                <a:solidFill>
                  <a:srgbClr val="2E2B21"/>
                </a:solidFill>
                <a:latin typeface="Arial Nova" panose="020B0504020202020204" pitchFamily="34" charset="0"/>
              </a:rPr>
              <a:t> </a:t>
            </a:r>
            <a:r>
              <a:rPr lang="en-US" sz="2000" dirty="0" err="1">
                <a:solidFill>
                  <a:srgbClr val="2E2B21"/>
                </a:solidFill>
                <a:latin typeface="Arial Nova" panose="020B0504020202020204" pitchFamily="34" charset="0"/>
              </a:rPr>
              <a:t>acritico</a:t>
            </a:r>
            <a:r>
              <a:rPr lang="en-US" sz="2000" dirty="0">
                <a:solidFill>
                  <a:srgbClr val="2E2B21"/>
                </a:solidFill>
                <a:latin typeface="Arial Nova" panose="020B0504020202020204" pitchFamily="34" charset="0"/>
              </a:rPr>
              <a:t> delle parti in mediazione. Ci </a:t>
            </a:r>
            <a:r>
              <a:rPr lang="en-US" sz="2000" dirty="0" err="1">
                <a:solidFill>
                  <a:srgbClr val="2E2B21"/>
                </a:solidFill>
                <a:latin typeface="Arial Nova" panose="020B0504020202020204" pitchFamily="34" charset="0"/>
              </a:rPr>
              <a:t>saranno</a:t>
            </a:r>
            <a:r>
              <a:rPr lang="en-US" sz="2000" dirty="0">
                <a:solidFill>
                  <a:srgbClr val="2E2B21"/>
                </a:solidFill>
                <a:latin typeface="Arial Nova" panose="020B0504020202020204" pitchFamily="34" charset="0"/>
              </a:rPr>
              <a:t> </a:t>
            </a:r>
            <a:r>
              <a:rPr lang="en-US" sz="2000" dirty="0" err="1">
                <a:solidFill>
                  <a:srgbClr val="2E2B21"/>
                </a:solidFill>
                <a:latin typeface="Arial Nova" panose="020B0504020202020204" pitchFamily="34" charset="0"/>
              </a:rPr>
              <a:t>indicazioni</a:t>
            </a:r>
            <a:r>
              <a:rPr lang="en-US" sz="2000" dirty="0">
                <a:solidFill>
                  <a:srgbClr val="2E2B21"/>
                </a:solidFill>
                <a:latin typeface="Arial Nova" panose="020B0504020202020204" pitchFamily="34" charset="0"/>
              </a:rPr>
              <a:t> </a:t>
            </a:r>
            <a:r>
              <a:rPr lang="en-US" sz="2000" dirty="0" err="1">
                <a:solidFill>
                  <a:srgbClr val="2E2B21"/>
                </a:solidFill>
                <a:latin typeface="Arial Nova" panose="020B0504020202020204" pitchFamily="34" charset="0"/>
              </a:rPr>
              <a:t>sul</a:t>
            </a:r>
            <a:r>
              <a:rPr lang="en-US" sz="2000" dirty="0">
                <a:solidFill>
                  <a:srgbClr val="2E2B21"/>
                </a:solidFill>
                <a:latin typeface="Arial Nova" panose="020B0504020202020204" pitchFamily="34" charset="0"/>
              </a:rPr>
              <a:t> </a:t>
            </a:r>
            <a:r>
              <a:rPr lang="en-US" sz="2000" dirty="0" err="1">
                <a:solidFill>
                  <a:srgbClr val="2E2B21"/>
                </a:solidFill>
                <a:latin typeface="Arial Nova" panose="020B0504020202020204" pitchFamily="34" charset="0"/>
              </a:rPr>
              <a:t>percorso</a:t>
            </a:r>
            <a:r>
              <a:rPr lang="en-US" sz="2000" dirty="0">
                <a:solidFill>
                  <a:srgbClr val="2E2B21"/>
                </a:solidFill>
                <a:latin typeface="Arial Nova" panose="020B0504020202020204" pitchFamily="34" charset="0"/>
              </a:rPr>
              <a:t> da </a:t>
            </a:r>
            <a:r>
              <a:rPr lang="en-US" sz="2000" dirty="0" err="1">
                <a:solidFill>
                  <a:srgbClr val="2E2B21"/>
                </a:solidFill>
                <a:latin typeface="Arial Nova" panose="020B0504020202020204" pitchFamily="34" charset="0"/>
              </a:rPr>
              <a:t>seguire</a:t>
            </a:r>
            <a:r>
              <a:rPr lang="en-US" sz="2000" dirty="0">
                <a:solidFill>
                  <a:srgbClr val="2E2B21"/>
                </a:solidFill>
                <a:latin typeface="Arial Nova" panose="020B0504020202020204" pitchFamily="34" charset="0"/>
              </a:rPr>
              <a:t> in mediazione? Mediazione </a:t>
            </a:r>
            <a:r>
              <a:rPr lang="en-US" sz="2000" dirty="0" err="1">
                <a:solidFill>
                  <a:srgbClr val="2E2B21"/>
                </a:solidFill>
                <a:latin typeface="Arial Nova" panose="020B0504020202020204" pitchFamily="34" charset="0"/>
              </a:rPr>
              <a:t>guidata</a:t>
            </a:r>
            <a:r>
              <a:rPr lang="en-US" sz="2000" dirty="0">
                <a:solidFill>
                  <a:srgbClr val="2E2B21"/>
                </a:solidFill>
                <a:latin typeface="Arial Nova" panose="020B0504020202020204" pitchFamily="34" charset="0"/>
              </a:rPr>
              <a:t>?)</a:t>
            </a:r>
          </a:p>
          <a:p>
            <a:pPr marL="342900" marR="0" lvl="0" indent="-342900" algn="just" defTabSz="914400" rtl="0" eaLnBrk="1" fontAlgn="auto" latinLnBrk="0" hangingPunct="1">
              <a:lnSpc>
                <a:spcPct val="100000"/>
              </a:lnSpc>
              <a:spcBef>
                <a:spcPts val="1200"/>
              </a:spcBef>
              <a:spcAft>
                <a:spcPts val="200"/>
              </a:spcAft>
              <a:buClr>
                <a:srgbClr val="9CBEBD"/>
              </a:buClr>
              <a:buSzPct val="100000"/>
              <a:buFontTx/>
              <a:buChar char="-"/>
              <a:tabLst/>
              <a:defRPr/>
            </a:pPr>
            <a:r>
              <a:rPr lang="en-US" sz="2000" dirty="0" err="1">
                <a:solidFill>
                  <a:srgbClr val="2E2B21"/>
                </a:solidFill>
                <a:latin typeface="Arial Nova" panose="020B0504020202020204" pitchFamily="34" charset="0"/>
              </a:rPr>
              <a:t>Indicazione</a:t>
            </a:r>
            <a:r>
              <a:rPr lang="en-US" sz="2000" dirty="0">
                <a:solidFill>
                  <a:srgbClr val="2E2B21"/>
                </a:solidFill>
                <a:latin typeface="Arial Nova" panose="020B0504020202020204" pitchFamily="34" charset="0"/>
              </a:rPr>
              <a:t>  del </a:t>
            </a:r>
            <a:r>
              <a:rPr lang="en-US" sz="2000" dirty="0" err="1">
                <a:solidFill>
                  <a:srgbClr val="2E2B21"/>
                </a:solidFill>
                <a:latin typeface="Arial Nova" panose="020B0504020202020204" pitchFamily="34" charset="0"/>
              </a:rPr>
              <a:t>termine</a:t>
            </a:r>
            <a:r>
              <a:rPr lang="en-US" sz="2000" dirty="0">
                <a:solidFill>
                  <a:srgbClr val="2E2B21"/>
                </a:solidFill>
                <a:latin typeface="Arial Nova" panose="020B0504020202020204" pitchFamily="34" charset="0"/>
              </a:rPr>
              <a:t> per </a:t>
            </a:r>
            <a:r>
              <a:rPr lang="en-US" sz="2000" dirty="0" err="1">
                <a:solidFill>
                  <a:srgbClr val="2E2B21"/>
                </a:solidFill>
                <a:latin typeface="Arial Nova" panose="020B0504020202020204" pitchFamily="34" charset="0"/>
              </a:rPr>
              <a:t>presentare</a:t>
            </a:r>
            <a:r>
              <a:rPr lang="en-US" sz="2000" dirty="0">
                <a:solidFill>
                  <a:srgbClr val="2E2B21"/>
                </a:solidFill>
                <a:latin typeface="Arial Nova" panose="020B0504020202020204" pitchFamily="34" charset="0"/>
              </a:rPr>
              <a:t> la </a:t>
            </a:r>
            <a:r>
              <a:rPr lang="en-US" sz="2000" dirty="0" err="1">
                <a:solidFill>
                  <a:srgbClr val="2E2B21"/>
                </a:solidFill>
                <a:latin typeface="Arial Nova" panose="020B0504020202020204" pitchFamily="34" charset="0"/>
              </a:rPr>
              <a:t>domanda</a:t>
            </a:r>
            <a:r>
              <a:rPr lang="en-US" sz="2000" dirty="0">
                <a:solidFill>
                  <a:srgbClr val="2E2B21"/>
                </a:solidFill>
                <a:latin typeface="Arial Nova" panose="020B0504020202020204" pitchFamily="34" charset="0"/>
              </a:rPr>
              <a:t> di mediazione</a:t>
            </a:r>
          </a:p>
          <a:p>
            <a:pPr marL="342900" marR="0" lvl="0" indent="-342900" algn="just" defTabSz="914400" rtl="0" eaLnBrk="1" fontAlgn="auto" latinLnBrk="0" hangingPunct="1">
              <a:lnSpc>
                <a:spcPct val="100000"/>
              </a:lnSpc>
              <a:spcBef>
                <a:spcPts val="1200"/>
              </a:spcBef>
              <a:spcAft>
                <a:spcPts val="200"/>
              </a:spcAft>
              <a:buClr>
                <a:srgbClr val="9CBEBD"/>
              </a:buClr>
              <a:buSzPct val="100000"/>
              <a:buFontTx/>
              <a:buChar char="-"/>
              <a:tabLst/>
              <a:defRPr/>
            </a:pPr>
            <a:r>
              <a:rPr kumimoji="0" lang="en-US" sz="2000" b="0" i="0" u="none" strike="noStrike" kern="1200" cap="none" spc="0" normalizeH="0" baseline="0" noProof="0" dirty="0" err="1">
                <a:ln>
                  <a:noFill/>
                </a:ln>
                <a:solidFill>
                  <a:srgbClr val="2E2B21"/>
                </a:solidFill>
                <a:effectLst/>
                <a:uLnTx/>
                <a:uFillTx/>
                <a:latin typeface="Arial Nova" panose="020B0504020202020204" pitchFamily="34" charset="0"/>
              </a:rPr>
              <a:t>Indicazione</a:t>
            </a:r>
            <a:r>
              <a:rPr kumimoji="0" lang="en-US" sz="2000" b="0" i="0" u="none" strike="noStrike" kern="1200" cap="none" spc="0" normalizeH="0" baseline="0" noProof="0" dirty="0">
                <a:ln>
                  <a:noFill/>
                </a:ln>
                <a:solidFill>
                  <a:srgbClr val="2E2B21"/>
                </a:solidFill>
                <a:effectLst/>
                <a:uLnTx/>
                <a:uFillTx/>
                <a:latin typeface="Arial Nova" panose="020B0504020202020204" pitchFamily="34" charset="0"/>
              </a:rPr>
              <a:t> </a:t>
            </a:r>
            <a:r>
              <a:rPr kumimoji="0" lang="en-US" sz="2000" b="0" i="0" u="none" strike="noStrike" kern="1200" cap="none" spc="0" normalizeH="0" baseline="0" noProof="0" dirty="0" err="1">
                <a:ln>
                  <a:noFill/>
                </a:ln>
                <a:solidFill>
                  <a:srgbClr val="2E2B21"/>
                </a:solidFill>
                <a:effectLst/>
                <a:uLnTx/>
                <a:uFillTx/>
                <a:latin typeface="Arial Nova" panose="020B0504020202020204" pitchFamily="34" charset="0"/>
              </a:rPr>
              <a:t>dell’udienza</a:t>
            </a:r>
            <a:r>
              <a:rPr kumimoji="0" lang="en-US" sz="2000" b="0" i="0" u="none" strike="noStrike" kern="1200" cap="none" spc="0" normalizeH="0" baseline="0" noProof="0" dirty="0">
                <a:ln>
                  <a:noFill/>
                </a:ln>
                <a:solidFill>
                  <a:srgbClr val="2E2B21"/>
                </a:solidFill>
                <a:effectLst/>
                <a:uLnTx/>
                <a:uFillTx/>
                <a:latin typeface="Arial Nova" panose="020B0504020202020204" pitchFamily="34" charset="0"/>
              </a:rPr>
              <a:t> in cui le parti </a:t>
            </a:r>
            <a:r>
              <a:rPr kumimoji="0" lang="en-US" sz="2000" b="0" i="0" u="none" strike="noStrike" kern="1200" cap="none" spc="0" normalizeH="0" baseline="0" noProof="0" dirty="0" err="1">
                <a:ln>
                  <a:noFill/>
                </a:ln>
                <a:solidFill>
                  <a:srgbClr val="2E2B21"/>
                </a:solidFill>
                <a:effectLst/>
                <a:uLnTx/>
                <a:uFillTx/>
                <a:latin typeface="Arial Nova" panose="020B0504020202020204" pitchFamily="34" charset="0"/>
              </a:rPr>
              <a:t>dovranno</a:t>
            </a:r>
            <a:r>
              <a:rPr kumimoji="0" lang="en-US" sz="2000" b="0" i="0" u="none" strike="noStrike" kern="1200" cap="none" spc="0" normalizeH="0" baseline="0" noProof="0" dirty="0">
                <a:ln>
                  <a:noFill/>
                </a:ln>
                <a:solidFill>
                  <a:srgbClr val="2E2B21"/>
                </a:solidFill>
                <a:effectLst/>
                <a:uLnTx/>
                <a:uFillTx/>
                <a:latin typeface="Arial Nova" panose="020B0504020202020204" pitchFamily="34" charset="0"/>
              </a:rPr>
              <a:t> </a:t>
            </a:r>
            <a:r>
              <a:rPr kumimoji="0" lang="en-US" sz="2000" b="0" i="0" u="none" strike="noStrike" kern="1200" cap="none" spc="0" normalizeH="0" baseline="0" noProof="0" dirty="0" err="1">
                <a:ln>
                  <a:noFill/>
                </a:ln>
                <a:solidFill>
                  <a:srgbClr val="2E2B21"/>
                </a:solidFill>
                <a:effectLst/>
                <a:uLnTx/>
                <a:uFillTx/>
                <a:latin typeface="Arial Nova" panose="020B0504020202020204" pitchFamily="34" charset="0"/>
              </a:rPr>
              <a:t>presentarsi</a:t>
            </a:r>
            <a:r>
              <a:rPr kumimoji="0" lang="en-US" sz="2000" b="0" i="0" u="none" strike="noStrike" kern="1200" cap="none" spc="0" normalizeH="0" baseline="0" noProof="0" dirty="0">
                <a:ln>
                  <a:noFill/>
                </a:ln>
                <a:solidFill>
                  <a:srgbClr val="2E2B21"/>
                </a:solidFill>
                <a:effectLst/>
                <a:uLnTx/>
                <a:uFillTx/>
                <a:latin typeface="Arial Nova" panose="020B0504020202020204" pitchFamily="34" charset="0"/>
              </a:rPr>
              <a:t> </a:t>
            </a:r>
            <a:r>
              <a:rPr kumimoji="0" lang="en-US" sz="2000" b="0" i="0" u="none" strike="noStrike" kern="1200" cap="none" spc="0" normalizeH="0" baseline="0" noProof="0" dirty="0" err="1">
                <a:ln>
                  <a:noFill/>
                </a:ln>
                <a:solidFill>
                  <a:srgbClr val="2E2B21"/>
                </a:solidFill>
                <a:effectLst/>
                <a:uLnTx/>
                <a:uFillTx/>
                <a:latin typeface="Arial Nova" panose="020B0504020202020204" pitchFamily="34" charset="0"/>
              </a:rPr>
              <a:t>nuovamente</a:t>
            </a:r>
            <a:r>
              <a:rPr kumimoji="0" lang="en-US" sz="2000" b="0" i="0" u="none" strike="noStrike" kern="1200" cap="none" spc="0" normalizeH="0" baseline="0" noProof="0" dirty="0">
                <a:ln>
                  <a:noFill/>
                </a:ln>
                <a:solidFill>
                  <a:srgbClr val="2E2B21"/>
                </a:solidFill>
                <a:effectLst/>
                <a:uLnTx/>
                <a:uFillTx/>
                <a:latin typeface="Arial Nova" panose="020B0504020202020204" pitchFamily="34" charset="0"/>
              </a:rPr>
              <a:t> avanti il Giudice</a:t>
            </a:r>
          </a:p>
          <a:p>
            <a:pPr marL="342900" marR="0" lvl="0" indent="-342900" algn="just" defTabSz="914400" rtl="0" eaLnBrk="1" fontAlgn="auto" latinLnBrk="0" hangingPunct="1">
              <a:lnSpc>
                <a:spcPct val="100000"/>
              </a:lnSpc>
              <a:spcBef>
                <a:spcPts val="1200"/>
              </a:spcBef>
              <a:spcAft>
                <a:spcPts val="200"/>
              </a:spcAft>
              <a:buClr>
                <a:srgbClr val="9CBEBD"/>
              </a:buClr>
              <a:buSzPct val="100000"/>
              <a:buFontTx/>
              <a:buChar char="-"/>
              <a:tabLst/>
              <a:defRPr/>
            </a:pPr>
            <a:r>
              <a:rPr kumimoji="0" lang="en-US" sz="2000" b="0" i="0" u="none" strike="noStrike" kern="1200" cap="none" spc="0" normalizeH="0" baseline="0" noProof="0" dirty="0">
                <a:ln>
                  <a:noFill/>
                </a:ln>
                <a:solidFill>
                  <a:srgbClr val="2E2B21"/>
                </a:solidFill>
                <a:effectLst/>
                <a:uLnTx/>
                <a:uFillTx/>
                <a:latin typeface="Arial Nova" panose="020B0504020202020204" pitchFamily="34" charset="0"/>
              </a:rPr>
              <a:t>In </a:t>
            </a:r>
            <a:r>
              <a:rPr kumimoji="0" lang="en-US" sz="2000" b="0" i="0" u="none" strike="noStrike" kern="1200" cap="none" spc="0" normalizeH="0" baseline="0" noProof="0" dirty="0" err="1">
                <a:ln>
                  <a:noFill/>
                </a:ln>
                <a:solidFill>
                  <a:srgbClr val="2E2B21"/>
                </a:solidFill>
                <a:effectLst/>
                <a:uLnTx/>
                <a:uFillTx/>
                <a:latin typeface="Arial Nova" panose="020B0504020202020204" pitchFamily="34" charset="0"/>
              </a:rPr>
              <a:t>caso</a:t>
            </a:r>
            <a:r>
              <a:rPr kumimoji="0" lang="en-US" sz="2000" b="0" i="0" u="none" strike="noStrike" kern="1200" cap="none" spc="0" normalizeH="0" baseline="0" noProof="0" dirty="0">
                <a:ln>
                  <a:noFill/>
                </a:ln>
                <a:solidFill>
                  <a:srgbClr val="2E2B21"/>
                </a:solidFill>
                <a:effectLst/>
                <a:uLnTx/>
                <a:uFillTx/>
                <a:latin typeface="Arial Nova" panose="020B0504020202020204" pitchFamily="34" charset="0"/>
              </a:rPr>
              <a:t> di </a:t>
            </a:r>
            <a:r>
              <a:rPr kumimoji="0" lang="en-US" sz="2000" b="0" i="0" u="none" strike="noStrike" kern="1200" cap="none" spc="0" normalizeH="0" baseline="0" noProof="0" dirty="0" err="1">
                <a:ln>
                  <a:noFill/>
                </a:ln>
                <a:solidFill>
                  <a:srgbClr val="2E2B21"/>
                </a:solidFill>
                <a:effectLst/>
                <a:uLnTx/>
                <a:uFillTx/>
                <a:latin typeface="Arial Nova" panose="020B0504020202020204" pitchFamily="34" charset="0"/>
              </a:rPr>
              <a:t>accordo</a:t>
            </a:r>
            <a:r>
              <a:rPr kumimoji="0" lang="en-US" sz="2000" b="0" i="0" u="none" strike="noStrike" kern="1200" cap="none" spc="0" normalizeH="0" baseline="0" noProof="0" dirty="0">
                <a:ln>
                  <a:noFill/>
                </a:ln>
                <a:solidFill>
                  <a:srgbClr val="2E2B21"/>
                </a:solidFill>
                <a:effectLst/>
                <a:uLnTx/>
                <a:uFillTx/>
                <a:latin typeface="Arial Nova" panose="020B0504020202020204" pitchFamily="34" charset="0"/>
              </a:rPr>
              <a:t>? </a:t>
            </a:r>
            <a:r>
              <a:rPr kumimoji="0" lang="en-US" sz="2000" b="0" i="0" u="none" strike="noStrike" kern="1200" cap="none" spc="0" normalizeH="0" baseline="0" noProof="0" dirty="0" err="1">
                <a:ln>
                  <a:noFill/>
                </a:ln>
                <a:solidFill>
                  <a:srgbClr val="2E2B21"/>
                </a:solidFill>
                <a:effectLst/>
                <a:uLnTx/>
                <a:uFillTx/>
                <a:latin typeface="Arial Nova" panose="020B0504020202020204" pitchFamily="34" charset="0"/>
              </a:rPr>
              <a:t>quali</a:t>
            </a:r>
            <a:r>
              <a:rPr kumimoji="0" lang="en-US" sz="2000" b="0" i="0" u="none" strike="noStrike" kern="1200" cap="none" spc="0" normalizeH="0" baseline="0" noProof="0" dirty="0">
                <a:ln>
                  <a:noFill/>
                </a:ln>
                <a:solidFill>
                  <a:srgbClr val="2E2B21"/>
                </a:solidFill>
                <a:effectLst/>
                <a:uLnTx/>
                <a:uFillTx/>
                <a:latin typeface="Arial Nova" panose="020B0504020202020204" pitchFamily="34" charset="0"/>
              </a:rPr>
              <a:t> </a:t>
            </a:r>
            <a:r>
              <a:rPr kumimoji="0" lang="en-US" sz="2000" b="0" i="0" u="none" strike="noStrike" kern="1200" cap="none" spc="0" normalizeH="0" baseline="0" noProof="0" dirty="0" err="1">
                <a:ln>
                  <a:noFill/>
                </a:ln>
                <a:solidFill>
                  <a:srgbClr val="2E2B21"/>
                </a:solidFill>
                <a:effectLst/>
                <a:uLnTx/>
                <a:uFillTx/>
                <a:latin typeface="Arial Nova" panose="020B0504020202020204" pitchFamily="34" charset="0"/>
              </a:rPr>
              <a:t>i</a:t>
            </a:r>
            <a:r>
              <a:rPr kumimoji="0" lang="en-US" sz="2000" b="0" i="0" u="none" strike="noStrike" kern="1200" cap="none" spc="0" normalizeH="0" baseline="0" noProof="0" dirty="0">
                <a:ln>
                  <a:noFill/>
                </a:ln>
                <a:solidFill>
                  <a:srgbClr val="2E2B21"/>
                </a:solidFill>
                <a:effectLst/>
                <a:uLnTx/>
                <a:uFillTx/>
                <a:latin typeface="Arial Nova" panose="020B0504020202020204" pitchFamily="34" charset="0"/>
              </a:rPr>
              <a:t> </a:t>
            </a:r>
            <a:r>
              <a:rPr kumimoji="0" lang="en-US" sz="2000" b="0" i="0" u="none" strike="noStrike" kern="1200" cap="none" spc="0" normalizeH="0" baseline="0" noProof="0" dirty="0" err="1">
                <a:ln>
                  <a:noFill/>
                </a:ln>
                <a:solidFill>
                  <a:srgbClr val="2E2B21"/>
                </a:solidFill>
                <a:effectLst/>
                <a:uLnTx/>
                <a:uFillTx/>
                <a:latin typeface="Arial Nova" panose="020B0504020202020204" pitchFamily="34" charset="0"/>
              </a:rPr>
              <a:t>successivi</a:t>
            </a:r>
            <a:r>
              <a:rPr kumimoji="0" lang="en-US" sz="2000" b="0" i="0" u="none" strike="noStrike" kern="1200" cap="none" spc="0" normalizeH="0" baseline="0" noProof="0" dirty="0">
                <a:ln>
                  <a:noFill/>
                </a:ln>
                <a:solidFill>
                  <a:srgbClr val="2E2B21"/>
                </a:solidFill>
                <a:effectLst/>
                <a:uLnTx/>
                <a:uFillTx/>
                <a:latin typeface="Arial Nova" panose="020B0504020202020204" pitchFamily="34" charset="0"/>
              </a:rPr>
              <a:t> </a:t>
            </a:r>
            <a:r>
              <a:rPr kumimoji="0" lang="en-US" sz="2000" b="0" i="0" u="none" strike="noStrike" kern="1200" cap="none" spc="0" normalizeH="0" baseline="0" noProof="0" dirty="0" err="1">
                <a:ln>
                  <a:noFill/>
                </a:ln>
                <a:solidFill>
                  <a:srgbClr val="2E2B21"/>
                </a:solidFill>
                <a:effectLst/>
                <a:uLnTx/>
                <a:uFillTx/>
                <a:latin typeface="Arial Nova" panose="020B0504020202020204" pitchFamily="34" charset="0"/>
              </a:rPr>
              <a:t>incombenti</a:t>
            </a:r>
            <a:r>
              <a:rPr kumimoji="0" lang="en-US" sz="2000" b="0" i="0" u="none" strike="noStrike" kern="1200" cap="none" spc="0" normalizeH="0" baseline="0" noProof="0" dirty="0">
                <a:ln>
                  <a:noFill/>
                </a:ln>
                <a:solidFill>
                  <a:srgbClr val="2E2B21"/>
                </a:solidFill>
                <a:effectLst/>
                <a:uLnTx/>
                <a:uFillTx/>
                <a:latin typeface="Arial Nova" panose="020B0504020202020204" pitchFamily="34" charset="0"/>
              </a:rPr>
              <a:t>?</a:t>
            </a:r>
          </a:p>
          <a:p>
            <a:pPr marL="0" marR="0" lvl="0" indent="0" algn="just" defTabSz="914400" rtl="0" eaLnBrk="1" fontAlgn="auto" latinLnBrk="0" hangingPunct="1">
              <a:lnSpc>
                <a:spcPct val="100000"/>
              </a:lnSpc>
              <a:spcBef>
                <a:spcPts val="1200"/>
              </a:spcBef>
              <a:spcAft>
                <a:spcPts val="200"/>
              </a:spcAft>
              <a:buClr>
                <a:srgbClr val="9CBEBD"/>
              </a:buClr>
              <a:buSzPct val="100000"/>
              <a:buFont typeface="Tw Cen MT" panose="020B0602020104020603" pitchFamily="34" charset="0"/>
              <a:buNone/>
              <a:tabLst/>
              <a:defRPr/>
            </a:pPr>
            <a:endParaRPr kumimoji="0" lang="en-US" sz="2400" b="0" i="0" u="none" strike="noStrike" kern="1200" cap="none" spc="0" normalizeH="0" baseline="0" noProof="0" dirty="0">
              <a:ln>
                <a:noFill/>
              </a:ln>
              <a:solidFill>
                <a:srgbClr val="2E2B21"/>
              </a:solidFill>
              <a:effectLst/>
              <a:uLnTx/>
              <a:uFillTx/>
              <a:latin typeface="Tw Cen MT" panose="020B0602020104020603"/>
              <a:ea typeface="+mn-ea"/>
              <a:cs typeface="+mn-cs"/>
            </a:endParaRPr>
          </a:p>
          <a:p>
            <a:pPr marL="0" marR="0" lvl="0" indent="0" algn="just" defTabSz="914400" rtl="0" eaLnBrk="1" fontAlgn="auto" latinLnBrk="0" hangingPunct="1">
              <a:lnSpc>
                <a:spcPct val="150000"/>
              </a:lnSpc>
              <a:spcBef>
                <a:spcPts val="1200"/>
              </a:spcBef>
              <a:spcAft>
                <a:spcPts val="200"/>
              </a:spcAft>
              <a:buClr>
                <a:srgbClr val="9CBEBD"/>
              </a:buClr>
              <a:buSzPct val="100000"/>
              <a:buFont typeface="Tw Cen MT" panose="020B0602020104020603" pitchFamily="34" charset="0"/>
              <a:buNone/>
              <a:tabLst/>
              <a:defRPr/>
            </a:pPr>
            <a:endParaRPr kumimoji="0" lang="en-US" sz="2400" b="0" i="0" u="none" strike="noStrike" kern="1200" cap="none" spc="0" normalizeH="0" baseline="0" noProof="0" dirty="0">
              <a:ln>
                <a:noFill/>
              </a:ln>
              <a:solidFill>
                <a:srgbClr val="2E2B21"/>
              </a:solidFill>
              <a:effectLst/>
              <a:uLnTx/>
              <a:uFillTx/>
              <a:latin typeface="Tw Cen MT" panose="020B0602020104020603"/>
              <a:ea typeface="+mn-ea"/>
              <a:cs typeface="+mn-cs"/>
            </a:endParaRPr>
          </a:p>
          <a:p>
            <a:pPr marL="0" marR="0" lvl="0" indent="0" algn="just" defTabSz="914400" rtl="0" eaLnBrk="1" fontAlgn="auto" latinLnBrk="0" hangingPunct="1">
              <a:lnSpc>
                <a:spcPct val="150000"/>
              </a:lnSpc>
              <a:spcBef>
                <a:spcPts val="1200"/>
              </a:spcBef>
              <a:spcAft>
                <a:spcPts val="200"/>
              </a:spcAft>
              <a:buClr>
                <a:srgbClr val="9CBEBD"/>
              </a:buClr>
              <a:buSzPct val="100000"/>
              <a:buFont typeface="Tw Cen MT" panose="020B0602020104020603" pitchFamily="34" charset="0"/>
              <a:buNone/>
              <a:tabLst/>
              <a:defRPr/>
            </a:pPr>
            <a:endParaRPr kumimoji="0" lang="it-IT" sz="1800" b="0" i="0" u="none" strike="noStrike" kern="1200" cap="none" spc="0" normalizeH="0" baseline="0" noProof="0" dirty="0">
              <a:ln>
                <a:noFill/>
              </a:ln>
              <a:solidFill>
                <a:srgbClr val="2E2B21"/>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11638846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D8D5EDB6-644B-D499-64D6-3D4B853D6C5F}"/>
              </a:ext>
            </a:extLst>
          </p:cNvPr>
          <p:cNvSpPr txBox="1"/>
          <p:nvPr/>
        </p:nvSpPr>
        <p:spPr>
          <a:xfrm>
            <a:off x="1536970" y="1383825"/>
            <a:ext cx="7611111" cy="4260397"/>
          </a:xfrm>
          <a:prstGeom prst="rect">
            <a:avLst/>
          </a:prstGeom>
          <a:noFill/>
        </p:spPr>
        <p:txBody>
          <a:bodyPr wrap="square">
            <a:spAutoFit/>
          </a:bodyPr>
          <a:lstStyle/>
          <a:p>
            <a:pPr marL="0" marR="0" lvl="0" indent="0" algn="just" defTabSz="914400" rtl="0" eaLnBrk="1" fontAlgn="auto" latinLnBrk="0" hangingPunct="1">
              <a:lnSpc>
                <a:spcPct val="150000"/>
              </a:lnSpc>
              <a:spcBef>
                <a:spcPts val="1200"/>
              </a:spcBef>
              <a:spcAft>
                <a:spcPts val="200"/>
              </a:spcAft>
              <a:buClr>
                <a:srgbClr val="9CBEBD"/>
              </a:buClr>
              <a:buSzPct val="100000"/>
              <a:buFont typeface="Tw Cen MT" panose="020B0602020104020603" pitchFamily="34" charset="0"/>
              <a:buNone/>
              <a:tabLst/>
              <a:defRPr/>
            </a:pPr>
            <a:r>
              <a:rPr kumimoji="0" lang="en-US" sz="2400" b="0" i="0" u="none" strike="noStrike" kern="1200" cap="none" spc="0" normalizeH="0" baseline="0" noProof="0" dirty="0">
                <a:ln>
                  <a:noFill/>
                </a:ln>
                <a:solidFill>
                  <a:srgbClr val="0070C0"/>
                </a:solidFill>
                <a:effectLst/>
                <a:uLnTx/>
                <a:uFillTx/>
                <a:latin typeface="Arial Nova" panose="020B0504020202020204" pitchFamily="34" charset="0"/>
              </a:rPr>
              <a:t>MEDIAZIONE DELEGATA ANCHE PER  MATERIE FACOLTATIVE</a:t>
            </a:r>
          </a:p>
          <a:p>
            <a:pPr marL="0" marR="0" lvl="0" indent="0" algn="just" defTabSz="914400" rtl="0" eaLnBrk="1" fontAlgn="auto" latinLnBrk="0" hangingPunct="1">
              <a:lnSpc>
                <a:spcPct val="150000"/>
              </a:lnSpc>
              <a:spcBef>
                <a:spcPts val="1200"/>
              </a:spcBef>
              <a:spcAft>
                <a:spcPts val="200"/>
              </a:spcAft>
              <a:buClr>
                <a:srgbClr val="9CBEBD"/>
              </a:buClr>
              <a:buSzPct val="100000"/>
              <a:buFont typeface="Tw Cen MT" panose="020B0602020104020603" pitchFamily="34" charset="0"/>
              <a:buNone/>
              <a:tabLst/>
              <a:defRPr/>
            </a:pPr>
            <a:r>
              <a:rPr kumimoji="0" lang="en-US" sz="2400" b="0" i="0" u="none" strike="noStrike" kern="1200" cap="none" spc="0" normalizeH="0" baseline="0" noProof="0" dirty="0">
                <a:ln>
                  <a:noFill/>
                </a:ln>
                <a:solidFill>
                  <a:srgbClr val="2E2B21"/>
                </a:solidFill>
                <a:effectLst/>
                <a:uLnTx/>
                <a:uFillTx/>
                <a:latin typeface="Arial Nova" panose="020B0504020202020204" pitchFamily="34" charset="0"/>
              </a:rPr>
              <a:t>Art. 8 comma 5 </a:t>
            </a:r>
          </a:p>
          <a:p>
            <a:pPr marL="0" marR="0" lvl="0" indent="0" algn="just" defTabSz="914400" rtl="0" eaLnBrk="1" fontAlgn="auto" latinLnBrk="0" hangingPunct="1">
              <a:lnSpc>
                <a:spcPct val="150000"/>
              </a:lnSpc>
              <a:spcBef>
                <a:spcPts val="1200"/>
              </a:spcBef>
              <a:spcAft>
                <a:spcPts val="200"/>
              </a:spcAft>
              <a:buClr>
                <a:srgbClr val="9CBEBD"/>
              </a:buClr>
              <a:buSzPct val="100000"/>
              <a:buFont typeface="Tw Cen MT" panose="020B0602020104020603" pitchFamily="34" charset="0"/>
              <a:buNone/>
              <a:tabLst/>
              <a:defRPr/>
            </a:pPr>
            <a:r>
              <a:rPr kumimoji="0" lang="en-US" sz="2400" b="0" i="0" u="none" strike="noStrike" kern="1200" cap="none" spc="0" normalizeH="0" baseline="0" noProof="0" dirty="0" err="1">
                <a:ln>
                  <a:noFill/>
                </a:ln>
                <a:solidFill>
                  <a:srgbClr val="2E2B21"/>
                </a:solidFill>
                <a:effectLst/>
                <a:uLnTx/>
                <a:uFillTx/>
                <a:latin typeface="Arial Nova" panose="020B0504020202020204" pitchFamily="34" charset="0"/>
              </a:rPr>
              <a:t>Nei</a:t>
            </a:r>
            <a:r>
              <a:rPr kumimoji="0" lang="en-US" sz="2400" b="0" i="0" u="none" strike="noStrike" kern="1200" cap="none" spc="0" normalizeH="0" baseline="0" noProof="0" dirty="0">
                <a:ln>
                  <a:noFill/>
                </a:ln>
                <a:solidFill>
                  <a:srgbClr val="2E2B21"/>
                </a:solidFill>
                <a:effectLst/>
                <a:uLnTx/>
                <a:uFillTx/>
                <a:latin typeface="Arial Nova" panose="020B0504020202020204" pitchFamily="34" charset="0"/>
              </a:rPr>
              <a:t> </a:t>
            </a:r>
            <a:r>
              <a:rPr kumimoji="0" lang="en-US" sz="2400" b="0" i="0" u="none" strike="noStrike" kern="1200" cap="none" spc="0" normalizeH="0" baseline="0" noProof="0" dirty="0" err="1">
                <a:ln>
                  <a:noFill/>
                </a:ln>
                <a:solidFill>
                  <a:srgbClr val="2E2B21"/>
                </a:solidFill>
                <a:effectLst/>
                <a:uLnTx/>
                <a:uFillTx/>
                <a:latin typeface="Arial Nova" panose="020B0504020202020204" pitchFamily="34" charset="0"/>
              </a:rPr>
              <a:t>casi</a:t>
            </a:r>
            <a:r>
              <a:rPr kumimoji="0" lang="en-US" sz="2400" b="0" i="0" u="none" strike="noStrike" kern="1200" cap="none" spc="0" normalizeH="0" baseline="0" noProof="0" dirty="0">
                <a:ln>
                  <a:noFill/>
                </a:ln>
                <a:solidFill>
                  <a:srgbClr val="2E2B21"/>
                </a:solidFill>
                <a:effectLst/>
                <a:uLnTx/>
                <a:uFillTx/>
                <a:latin typeface="Arial Nova" panose="020B0504020202020204" pitchFamily="34" charset="0"/>
              </a:rPr>
              <a:t> </a:t>
            </a:r>
            <a:r>
              <a:rPr kumimoji="0" lang="en-US" sz="2400" b="0" i="0" u="none" strike="noStrike" kern="1200" cap="none" spc="0" normalizeH="0" baseline="0" noProof="0" dirty="0" err="1">
                <a:ln>
                  <a:noFill/>
                </a:ln>
                <a:solidFill>
                  <a:srgbClr val="2E2B21"/>
                </a:solidFill>
                <a:effectLst/>
                <a:uLnTx/>
                <a:uFillTx/>
                <a:latin typeface="Arial Nova" panose="020B0504020202020204" pitchFamily="34" charset="0"/>
              </a:rPr>
              <a:t>previsti</a:t>
            </a:r>
            <a:r>
              <a:rPr kumimoji="0" lang="en-US" sz="2400" b="0" i="0" u="none" strike="noStrike" kern="1200" cap="none" spc="0" normalizeH="0" baseline="0" noProof="0" dirty="0">
                <a:ln>
                  <a:noFill/>
                </a:ln>
                <a:solidFill>
                  <a:srgbClr val="2E2B21"/>
                </a:solidFill>
                <a:effectLst/>
                <a:uLnTx/>
                <a:uFillTx/>
                <a:latin typeface="Arial Nova" panose="020B0504020202020204" pitchFamily="34" charset="0"/>
              </a:rPr>
              <a:t> </a:t>
            </a:r>
            <a:r>
              <a:rPr kumimoji="0" lang="en-US" sz="2400" b="0" i="0" u="none" strike="noStrike" kern="1200" cap="none" spc="0" normalizeH="0" baseline="0" noProof="0" dirty="0" err="1">
                <a:ln>
                  <a:noFill/>
                </a:ln>
                <a:solidFill>
                  <a:srgbClr val="2E2B21"/>
                </a:solidFill>
                <a:effectLst/>
                <a:uLnTx/>
                <a:uFillTx/>
                <a:latin typeface="Arial Nova" panose="020B0504020202020204" pitchFamily="34" charset="0"/>
              </a:rPr>
              <a:t>dall’art</a:t>
            </a:r>
            <a:r>
              <a:rPr kumimoji="0" lang="en-US" sz="2400" b="0" i="0" u="none" strike="noStrike" kern="1200" cap="none" spc="0" normalizeH="0" baseline="0" noProof="0" dirty="0">
                <a:ln>
                  <a:noFill/>
                </a:ln>
                <a:solidFill>
                  <a:srgbClr val="2E2B21"/>
                </a:solidFill>
                <a:effectLst/>
                <a:uLnTx/>
                <a:uFillTx/>
                <a:latin typeface="Arial Nova" panose="020B0504020202020204" pitchFamily="34" charset="0"/>
              </a:rPr>
              <a:t>. 5, comma 1 (mediazione </a:t>
            </a:r>
            <a:r>
              <a:rPr kumimoji="0" lang="en-US" sz="2400" b="0" i="0" u="none" strike="noStrike" kern="1200" cap="none" spc="0" normalizeH="0" baseline="0" noProof="0" dirty="0" err="1">
                <a:ln>
                  <a:noFill/>
                </a:ln>
                <a:solidFill>
                  <a:srgbClr val="2E2B21"/>
                </a:solidFill>
                <a:effectLst/>
                <a:uLnTx/>
                <a:uFillTx/>
                <a:latin typeface="Arial Nova" panose="020B0504020202020204" pitchFamily="34" charset="0"/>
              </a:rPr>
              <a:t>obbligatori</a:t>
            </a:r>
            <a:r>
              <a:rPr kumimoji="0" lang="en-US" sz="2400" b="0" i="0" u="none" strike="noStrike" kern="1200" cap="none" spc="0" normalizeH="0" baseline="0" noProof="0" dirty="0">
                <a:ln>
                  <a:noFill/>
                </a:ln>
                <a:solidFill>
                  <a:srgbClr val="2E2B21"/>
                </a:solidFill>
                <a:effectLst/>
                <a:uLnTx/>
                <a:uFillTx/>
                <a:latin typeface="Arial Nova" panose="020B0504020202020204" pitchFamily="34" charset="0"/>
              </a:rPr>
              <a:t> ex </a:t>
            </a:r>
            <a:r>
              <a:rPr kumimoji="0" lang="en-US" sz="2400" b="0" i="0" u="none" strike="noStrike" kern="1200" cap="none" spc="0" normalizeH="0" baseline="0" noProof="0" dirty="0" err="1">
                <a:ln>
                  <a:noFill/>
                </a:ln>
                <a:solidFill>
                  <a:srgbClr val="2E2B21"/>
                </a:solidFill>
                <a:effectLst/>
                <a:uLnTx/>
                <a:uFillTx/>
                <a:latin typeface="Arial Nova" panose="020B0504020202020204" pitchFamily="34" charset="0"/>
              </a:rPr>
              <a:t>lege</a:t>
            </a:r>
            <a:r>
              <a:rPr kumimoji="0" lang="en-US" sz="2400" b="0" i="0" u="none" strike="noStrike" kern="1200" cap="none" spc="0" normalizeH="0" baseline="0" noProof="0" dirty="0">
                <a:ln>
                  <a:noFill/>
                </a:ln>
                <a:solidFill>
                  <a:srgbClr val="2E2B21"/>
                </a:solidFill>
                <a:effectLst/>
                <a:uLnTx/>
                <a:uFillTx/>
                <a:latin typeface="Arial Nova" panose="020B0504020202020204" pitchFamily="34" charset="0"/>
              </a:rPr>
              <a:t>) </a:t>
            </a:r>
            <a:r>
              <a:rPr kumimoji="0" lang="en-US" sz="2400" b="0" i="0" u="none" strike="noStrike" kern="1200" cap="none" spc="0" normalizeH="0" baseline="0" noProof="0" dirty="0">
                <a:ln>
                  <a:noFill/>
                </a:ln>
                <a:solidFill>
                  <a:srgbClr val="0070C0"/>
                </a:solidFill>
                <a:effectLst/>
                <a:uLnTx/>
                <a:uFillTx/>
                <a:latin typeface="Arial Nova" panose="020B0504020202020204" pitchFamily="34" charset="0"/>
              </a:rPr>
              <a:t>e </a:t>
            </a:r>
            <a:r>
              <a:rPr kumimoji="0" lang="en-US" sz="2400" b="0" i="0" u="none" strike="noStrike" kern="1200" cap="none" spc="0" normalizeH="0" baseline="0" noProof="0" dirty="0" err="1">
                <a:ln>
                  <a:noFill/>
                </a:ln>
                <a:solidFill>
                  <a:srgbClr val="0070C0"/>
                </a:solidFill>
                <a:effectLst/>
                <a:uLnTx/>
                <a:uFillTx/>
                <a:latin typeface="Arial Nova" panose="020B0504020202020204" pitchFamily="34" charset="0"/>
              </a:rPr>
              <a:t>quando</a:t>
            </a:r>
            <a:r>
              <a:rPr kumimoji="0" lang="en-US" sz="2400" b="0" i="0" u="none" strike="noStrike" kern="1200" cap="none" spc="0" normalizeH="0" baseline="0" noProof="0" dirty="0">
                <a:ln>
                  <a:noFill/>
                </a:ln>
                <a:solidFill>
                  <a:srgbClr val="0070C0"/>
                </a:solidFill>
                <a:effectLst/>
                <a:uLnTx/>
                <a:uFillTx/>
                <a:latin typeface="Arial Nova" panose="020B0504020202020204" pitchFamily="34" charset="0"/>
              </a:rPr>
              <a:t> la mediazione è </a:t>
            </a:r>
            <a:r>
              <a:rPr kumimoji="0" lang="en-US" sz="2400" b="0" i="0" u="none" strike="noStrike" kern="1200" cap="none" spc="0" normalizeH="0" baseline="0" noProof="0" dirty="0" err="1">
                <a:ln>
                  <a:noFill/>
                </a:ln>
                <a:solidFill>
                  <a:srgbClr val="0070C0"/>
                </a:solidFill>
                <a:effectLst/>
                <a:uLnTx/>
                <a:uFillTx/>
                <a:latin typeface="Arial Nova" panose="020B0504020202020204" pitchFamily="34" charset="0"/>
              </a:rPr>
              <a:t>demandata</a:t>
            </a:r>
            <a:r>
              <a:rPr kumimoji="0" lang="en-US" sz="2400" b="0" i="0" u="none" strike="noStrike" kern="1200" cap="none" spc="0" normalizeH="0" baseline="0" noProof="0" dirty="0">
                <a:ln>
                  <a:noFill/>
                </a:ln>
                <a:solidFill>
                  <a:srgbClr val="0070C0"/>
                </a:solidFill>
                <a:effectLst/>
                <a:uLnTx/>
                <a:uFillTx/>
                <a:latin typeface="Arial Nova" panose="020B0504020202020204" pitchFamily="34" charset="0"/>
              </a:rPr>
              <a:t> dal Giudice, le parti </a:t>
            </a:r>
            <a:r>
              <a:rPr kumimoji="0" lang="en-US" sz="2400" b="0" i="0" u="none" strike="noStrike" kern="1200" cap="none" spc="0" normalizeH="0" baseline="0" noProof="0" dirty="0" err="1">
                <a:ln>
                  <a:noFill/>
                </a:ln>
                <a:solidFill>
                  <a:srgbClr val="0070C0"/>
                </a:solidFill>
                <a:effectLst/>
                <a:uLnTx/>
                <a:uFillTx/>
                <a:latin typeface="Arial Nova" panose="020B0504020202020204" pitchFamily="34" charset="0"/>
              </a:rPr>
              <a:t>sono</a:t>
            </a:r>
            <a:r>
              <a:rPr kumimoji="0" lang="en-US" sz="2400" b="0" i="0" u="none" strike="noStrike" kern="1200" cap="none" spc="0" normalizeH="0" baseline="0" noProof="0" dirty="0">
                <a:ln>
                  <a:noFill/>
                </a:ln>
                <a:solidFill>
                  <a:srgbClr val="0070C0"/>
                </a:solidFill>
                <a:effectLst/>
                <a:uLnTx/>
                <a:uFillTx/>
                <a:latin typeface="Arial Nova" panose="020B0504020202020204" pitchFamily="34" charset="0"/>
              </a:rPr>
              <a:t> </a:t>
            </a:r>
            <a:r>
              <a:rPr kumimoji="0" lang="en-US" sz="2400" b="0" i="0" u="none" strike="noStrike" kern="1200" cap="none" spc="0" normalizeH="0" baseline="0" noProof="0" dirty="0" err="1">
                <a:ln>
                  <a:noFill/>
                </a:ln>
                <a:solidFill>
                  <a:srgbClr val="0070C0"/>
                </a:solidFill>
                <a:effectLst/>
                <a:uLnTx/>
                <a:uFillTx/>
                <a:latin typeface="Arial Nova" panose="020B0504020202020204" pitchFamily="34" charset="0"/>
              </a:rPr>
              <a:t>assistite</a:t>
            </a:r>
            <a:r>
              <a:rPr kumimoji="0" lang="en-US" sz="2400" b="0" i="0" u="none" strike="noStrike" kern="1200" cap="none" spc="0" normalizeH="0" baseline="0" noProof="0" dirty="0">
                <a:ln>
                  <a:noFill/>
                </a:ln>
                <a:solidFill>
                  <a:srgbClr val="0070C0"/>
                </a:solidFill>
                <a:effectLst/>
                <a:uLnTx/>
                <a:uFillTx/>
                <a:latin typeface="Arial Nova" panose="020B0504020202020204" pitchFamily="34" charset="0"/>
              </a:rPr>
              <a:t> </a:t>
            </a:r>
            <a:r>
              <a:rPr kumimoji="0" lang="en-US" sz="2400" b="0" i="0" u="none" strike="noStrike" kern="1200" cap="none" spc="0" normalizeH="0" baseline="0" noProof="0" dirty="0" err="1">
                <a:ln>
                  <a:noFill/>
                </a:ln>
                <a:solidFill>
                  <a:srgbClr val="0070C0"/>
                </a:solidFill>
                <a:effectLst/>
                <a:uLnTx/>
                <a:uFillTx/>
                <a:latin typeface="Arial Nova" panose="020B0504020202020204" pitchFamily="34" charset="0"/>
              </a:rPr>
              <a:t>dai</a:t>
            </a:r>
            <a:r>
              <a:rPr kumimoji="0" lang="en-US" sz="2400" b="0" i="0" u="none" strike="noStrike" kern="1200" cap="none" spc="0" normalizeH="0" baseline="0" noProof="0" dirty="0">
                <a:ln>
                  <a:noFill/>
                </a:ln>
                <a:solidFill>
                  <a:srgbClr val="0070C0"/>
                </a:solidFill>
                <a:effectLst/>
                <a:uLnTx/>
                <a:uFillTx/>
                <a:latin typeface="Arial Nova" panose="020B0504020202020204" pitchFamily="34" charset="0"/>
              </a:rPr>
              <a:t> </a:t>
            </a:r>
            <a:r>
              <a:rPr kumimoji="0" lang="en-US" sz="2400" b="0" i="0" u="none" strike="noStrike" kern="1200" cap="none" spc="0" normalizeH="0" baseline="0" noProof="0" dirty="0" err="1">
                <a:ln>
                  <a:noFill/>
                </a:ln>
                <a:solidFill>
                  <a:srgbClr val="0070C0"/>
                </a:solidFill>
                <a:effectLst/>
                <a:uLnTx/>
                <a:uFillTx/>
                <a:latin typeface="Arial Nova" panose="020B0504020202020204" pitchFamily="34" charset="0"/>
              </a:rPr>
              <a:t>rispettivi</a:t>
            </a:r>
            <a:r>
              <a:rPr kumimoji="0" lang="en-US" sz="2400" b="0" i="0" u="none" strike="noStrike" kern="1200" cap="none" spc="0" normalizeH="0" baseline="0" noProof="0" dirty="0">
                <a:ln>
                  <a:noFill/>
                </a:ln>
                <a:solidFill>
                  <a:srgbClr val="0070C0"/>
                </a:solidFill>
                <a:effectLst/>
                <a:uLnTx/>
                <a:uFillTx/>
                <a:latin typeface="Arial Nova" panose="020B0504020202020204" pitchFamily="34" charset="0"/>
              </a:rPr>
              <a:t> </a:t>
            </a:r>
            <a:r>
              <a:rPr kumimoji="0" lang="en-US" sz="2400" b="0" i="0" u="none" strike="noStrike" kern="1200" cap="none" spc="0" normalizeH="0" baseline="0" noProof="0" dirty="0" err="1">
                <a:ln>
                  <a:noFill/>
                </a:ln>
                <a:solidFill>
                  <a:srgbClr val="0070C0"/>
                </a:solidFill>
                <a:effectLst/>
                <a:uLnTx/>
                <a:uFillTx/>
                <a:latin typeface="Arial Nova" panose="020B0504020202020204" pitchFamily="34" charset="0"/>
              </a:rPr>
              <a:t>avvocati</a:t>
            </a:r>
            <a:r>
              <a:rPr kumimoji="0" lang="en-US" sz="2400" b="0" i="0" u="none" strike="noStrike" kern="1200" cap="none" spc="0" normalizeH="0" baseline="0" noProof="0" dirty="0">
                <a:ln>
                  <a:noFill/>
                </a:ln>
                <a:solidFill>
                  <a:srgbClr val="0070C0"/>
                </a:solidFill>
                <a:effectLst/>
                <a:uLnTx/>
                <a:uFillTx/>
                <a:latin typeface="Arial Nova" panose="020B0504020202020204" pitchFamily="34" charset="0"/>
              </a:rPr>
              <a:t>.</a:t>
            </a:r>
          </a:p>
        </p:txBody>
      </p:sp>
    </p:spTree>
    <p:extLst>
      <p:ext uri="{BB962C8B-B14F-4D97-AF65-F5344CB8AC3E}">
        <p14:creationId xmlns:p14="http://schemas.microsoft.com/office/powerpoint/2010/main" val="263283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968749-45AF-4513-F75F-F2DC658D0A71}"/>
              </a:ext>
            </a:extLst>
          </p:cNvPr>
          <p:cNvSpPr>
            <a:spLocks noGrp="1"/>
          </p:cNvSpPr>
          <p:nvPr>
            <p:ph type="title"/>
          </p:nvPr>
        </p:nvSpPr>
        <p:spPr>
          <a:solidFill>
            <a:srgbClr val="FFCCFF"/>
          </a:solidFill>
        </p:spPr>
        <p:txBody>
          <a:bodyPr>
            <a:normAutofit/>
          </a:bodyPr>
          <a:lstStyle/>
          <a:p>
            <a:r>
              <a:rPr lang="it-IT" sz="3600" dirty="0">
                <a:solidFill>
                  <a:srgbClr val="0070C0"/>
                </a:solidFill>
                <a:latin typeface="Arial Nova" panose="020B0504020202020204" pitchFamily="34" charset="0"/>
              </a:rPr>
              <a:t>ENTRO QUANDO DEPOSITARE LA DOMANDA?</a:t>
            </a:r>
          </a:p>
        </p:txBody>
      </p:sp>
      <p:sp>
        <p:nvSpPr>
          <p:cNvPr id="3" name="Segnaposto contenuto 2">
            <a:extLst>
              <a:ext uri="{FF2B5EF4-FFF2-40B4-BE49-F238E27FC236}">
                <a16:creationId xmlns:a16="http://schemas.microsoft.com/office/drawing/2014/main" id="{DB960F56-2DD8-B7F8-F2B1-82F455F88393}"/>
              </a:ext>
            </a:extLst>
          </p:cNvPr>
          <p:cNvSpPr>
            <a:spLocks noGrp="1"/>
          </p:cNvSpPr>
          <p:nvPr>
            <p:ph sz="half" idx="1"/>
          </p:nvPr>
        </p:nvSpPr>
        <p:spPr/>
        <p:txBody>
          <a:bodyPr>
            <a:normAutofit fontScale="25000" lnSpcReduction="20000"/>
          </a:bodyPr>
          <a:lstStyle/>
          <a:p>
            <a:pPr marL="0" marR="0" lvl="0" indent="0" algn="just" defTabSz="914400" rtl="0" eaLnBrk="1" fontAlgn="auto" latinLnBrk="0" hangingPunct="1">
              <a:lnSpc>
                <a:spcPct val="150000"/>
              </a:lnSpc>
              <a:spcBef>
                <a:spcPts val="1200"/>
              </a:spcBef>
              <a:spcAft>
                <a:spcPts val="200"/>
              </a:spcAft>
              <a:buClr>
                <a:srgbClr val="9CBEBD"/>
              </a:buClr>
              <a:buSzPct val="100000"/>
              <a:buFont typeface="Tw Cen MT" panose="020B0602020104020603" pitchFamily="34" charset="0"/>
              <a:buNone/>
              <a:tabLst/>
              <a:defRPr/>
            </a:pPr>
            <a:r>
              <a:rPr kumimoji="0" lang="it-IT" sz="7200" b="0" i="0" u="none" strike="noStrike" kern="1200" cap="none" spc="0" normalizeH="0" baseline="0" noProof="0" dirty="0">
                <a:ln>
                  <a:noFill/>
                </a:ln>
                <a:solidFill>
                  <a:srgbClr val="2E2B21"/>
                </a:solidFill>
                <a:effectLst/>
                <a:uLnTx/>
                <a:uFillTx/>
                <a:latin typeface="Arial Nova" panose="020B0504020202020204" pitchFamily="34" charset="0"/>
              </a:rPr>
              <a:t>NON E’ </a:t>
            </a:r>
            <a:r>
              <a:rPr lang="it-IT" sz="7200" dirty="0">
                <a:solidFill>
                  <a:srgbClr val="2E2B21"/>
                </a:solidFill>
                <a:latin typeface="Arial Nova" panose="020B0504020202020204" pitchFamily="34" charset="0"/>
              </a:rPr>
              <a:t>PIU’ </a:t>
            </a:r>
            <a:r>
              <a:rPr kumimoji="0" lang="it-IT" sz="7200" b="0" i="0" u="none" strike="noStrike" kern="1200" cap="none" spc="0" normalizeH="0" baseline="0" noProof="0" dirty="0">
                <a:ln>
                  <a:noFill/>
                </a:ln>
                <a:solidFill>
                  <a:srgbClr val="2E2B21"/>
                </a:solidFill>
                <a:effectLst/>
                <a:uLnTx/>
                <a:uFillTx/>
                <a:latin typeface="Arial Nova" panose="020B0504020202020204" pitchFamily="34" charset="0"/>
              </a:rPr>
              <a:t>INDICATO IL TERMINE DI 15 GIORNI PER DARE CORSO ALLA MEDIAZIONE DELEGATA </a:t>
            </a:r>
          </a:p>
          <a:p>
            <a:pPr marL="0" marR="0" lvl="0" indent="0" algn="just" defTabSz="914400" rtl="0" eaLnBrk="1" fontAlgn="auto" latinLnBrk="0" hangingPunct="1">
              <a:lnSpc>
                <a:spcPct val="150000"/>
              </a:lnSpc>
              <a:spcBef>
                <a:spcPts val="1200"/>
              </a:spcBef>
              <a:spcAft>
                <a:spcPts val="200"/>
              </a:spcAft>
              <a:buClr>
                <a:srgbClr val="9CBEBD"/>
              </a:buClr>
              <a:buSzPct val="100000"/>
              <a:buFont typeface="Tw Cen MT" panose="020B0602020104020603" pitchFamily="34" charset="0"/>
              <a:buNone/>
              <a:tabLst/>
              <a:defRPr/>
            </a:pPr>
            <a:r>
              <a:rPr lang="it-IT" sz="8000" dirty="0">
                <a:solidFill>
                  <a:srgbClr val="2E2B21"/>
                </a:solidFill>
                <a:latin typeface="Tw Cen MT" panose="020B0602020104020603"/>
              </a:rPr>
              <a:t>Il Giudice indicherà il termine</a:t>
            </a:r>
            <a:endParaRPr kumimoji="0" lang="it-IT" sz="8000" b="0" i="0" u="none" strike="noStrike" kern="1200" cap="none" spc="0" normalizeH="0" baseline="0" noProof="0" dirty="0">
              <a:ln>
                <a:noFill/>
              </a:ln>
              <a:solidFill>
                <a:srgbClr val="2E2B21"/>
              </a:solidFill>
              <a:effectLst/>
              <a:uLnTx/>
              <a:uFillTx/>
              <a:latin typeface="Tw Cen MT" panose="020B0602020104020603"/>
              <a:ea typeface="+mn-ea"/>
              <a:cs typeface="+mn-cs"/>
            </a:endParaRPr>
          </a:p>
          <a:p>
            <a:r>
              <a:rPr lang="it-IT" dirty="0"/>
              <a:t>+</a:t>
            </a:r>
          </a:p>
        </p:txBody>
      </p:sp>
      <p:sp>
        <p:nvSpPr>
          <p:cNvPr id="4" name="Segnaposto contenuto 3">
            <a:extLst>
              <a:ext uri="{FF2B5EF4-FFF2-40B4-BE49-F238E27FC236}">
                <a16:creationId xmlns:a16="http://schemas.microsoft.com/office/drawing/2014/main" id="{24D2E0F6-E4CD-8018-B017-F17B9CD571A9}"/>
              </a:ext>
            </a:extLst>
          </p:cNvPr>
          <p:cNvSpPr>
            <a:spLocks noGrp="1"/>
          </p:cNvSpPr>
          <p:nvPr>
            <p:ph sz="half" idx="2"/>
          </p:nvPr>
        </p:nvSpPr>
        <p:spPr/>
        <p:txBody>
          <a:bodyPr>
            <a:normAutofit fontScale="25000" lnSpcReduction="20000"/>
          </a:bodyPr>
          <a:lstStyle/>
          <a:p>
            <a:endParaRPr lang="it-IT" dirty="0"/>
          </a:p>
          <a:p>
            <a:endParaRPr lang="it-IT" sz="2900" dirty="0"/>
          </a:p>
          <a:p>
            <a:endParaRPr lang="it-IT" sz="2900" dirty="0"/>
          </a:p>
          <a:p>
            <a:endParaRPr lang="it-IT" sz="2900" dirty="0"/>
          </a:p>
          <a:p>
            <a:endParaRPr lang="it-IT" sz="2900" dirty="0"/>
          </a:p>
          <a:p>
            <a:r>
              <a:rPr lang="it-IT" sz="8000" dirty="0">
                <a:latin typeface="Arial Nova" panose="020B0504020202020204" pitchFamily="34" charset="0"/>
              </a:rPr>
              <a:t>ART. 6 COMMA 2 </a:t>
            </a:r>
          </a:p>
          <a:p>
            <a:pPr algn="just">
              <a:lnSpc>
                <a:spcPct val="170000"/>
              </a:lnSpc>
            </a:pPr>
            <a:r>
              <a:rPr lang="it-IT" sz="8000" dirty="0">
                <a:latin typeface="Arial Nova" panose="020B0504020202020204" pitchFamily="34" charset="0"/>
              </a:rPr>
              <a:t>Il termine di cui al comma 1 (durata della mediazione) decorre dalla data di deposito della mediazione </a:t>
            </a:r>
            <a:r>
              <a:rPr lang="it-IT" sz="8000" dirty="0">
                <a:solidFill>
                  <a:srgbClr val="0070C0"/>
                </a:solidFill>
                <a:latin typeface="Arial Nova" panose="020B0504020202020204" pitchFamily="34" charset="0"/>
              </a:rPr>
              <a:t>o dalla scadenza del termine fissato dal giudice per il deposito della domanda </a:t>
            </a:r>
          </a:p>
          <a:p>
            <a:endParaRPr lang="it-IT" sz="8000" dirty="0"/>
          </a:p>
          <a:p>
            <a:endParaRPr lang="it-IT" dirty="0"/>
          </a:p>
          <a:p>
            <a:endParaRPr lang="it-IT" dirty="0"/>
          </a:p>
          <a:p>
            <a:endParaRPr lang="it-IT"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900" b="1" i="0" u="none" strike="noStrike" kern="1200" cap="none" spc="0" normalizeH="0" baseline="0" noProof="0" dirty="0">
                <a:ln>
                  <a:noFill/>
                </a:ln>
                <a:solidFill>
                  <a:srgbClr val="2E2B21"/>
                </a:solidFill>
                <a:effectLst/>
                <a:uLnTx/>
                <a:uFillTx/>
                <a:latin typeface="Tw Cen MT" panose="020B0602020104020603"/>
                <a:ea typeface="+mn-ea"/>
                <a:cs typeface="+mn-cs"/>
              </a:rPr>
              <a:t>Il </a:t>
            </a:r>
            <a:r>
              <a:rPr kumimoji="0" lang="en-US" sz="2900" b="1" i="0" u="none" strike="noStrike" kern="1200" cap="none" spc="0" normalizeH="0" baseline="0" noProof="0" dirty="0" err="1">
                <a:ln>
                  <a:noFill/>
                </a:ln>
                <a:solidFill>
                  <a:srgbClr val="2E2B21"/>
                </a:solidFill>
                <a:effectLst/>
                <a:uLnTx/>
                <a:uFillTx/>
                <a:latin typeface="Tw Cen MT" panose="020B0602020104020603"/>
                <a:ea typeface="+mn-ea"/>
                <a:cs typeface="+mn-cs"/>
              </a:rPr>
              <a:t>termine</a:t>
            </a:r>
            <a:r>
              <a:rPr kumimoji="0" lang="en-US" sz="2900" b="1" i="0" u="none" strike="noStrike" kern="1200" cap="none" spc="0" normalizeH="0" baseline="0" noProof="0" dirty="0">
                <a:ln>
                  <a:noFill/>
                </a:ln>
                <a:solidFill>
                  <a:srgbClr val="2E2B21"/>
                </a:solidFill>
                <a:effectLst/>
                <a:uLnTx/>
                <a:uFillTx/>
                <a:latin typeface="Tw Cen MT" panose="020B0602020104020603"/>
                <a:ea typeface="+mn-ea"/>
                <a:cs typeface="+mn-cs"/>
              </a:rPr>
              <a:t> </a:t>
            </a:r>
            <a:r>
              <a:rPr kumimoji="0" lang="en-US" sz="2900" b="1" i="0" u="none" strike="noStrike" kern="1200" cap="none" spc="0" normalizeH="0" baseline="0" noProof="0" dirty="0" err="1">
                <a:ln>
                  <a:noFill/>
                </a:ln>
                <a:solidFill>
                  <a:srgbClr val="2E2B21"/>
                </a:solidFill>
                <a:effectLst/>
                <a:uLnTx/>
                <a:uFillTx/>
                <a:latin typeface="Tw Cen MT" panose="020B0602020104020603"/>
                <a:ea typeface="+mn-ea"/>
                <a:cs typeface="+mn-cs"/>
              </a:rPr>
              <a:t>dato</a:t>
            </a:r>
            <a:r>
              <a:rPr kumimoji="0" lang="en-US" sz="2900" b="1" i="0" u="none" strike="noStrike" kern="1200" cap="none" spc="0" normalizeH="0" baseline="0" noProof="0" dirty="0">
                <a:ln>
                  <a:noFill/>
                </a:ln>
                <a:solidFill>
                  <a:srgbClr val="2E2B21"/>
                </a:solidFill>
                <a:effectLst/>
                <a:uLnTx/>
                <a:uFillTx/>
                <a:latin typeface="Tw Cen MT" panose="020B0602020104020603"/>
                <a:ea typeface="+mn-ea"/>
                <a:cs typeface="+mn-cs"/>
              </a:rPr>
              <a:t> dal Giudice è </a:t>
            </a:r>
            <a:r>
              <a:rPr kumimoji="0" lang="en-US" sz="2900" b="1" i="0" u="none" strike="noStrike" kern="1200" cap="none" spc="0" normalizeH="0" baseline="0" noProof="0" dirty="0" err="1">
                <a:ln>
                  <a:noFill/>
                </a:ln>
                <a:solidFill>
                  <a:srgbClr val="2E2B21"/>
                </a:solidFill>
                <a:effectLst/>
                <a:uLnTx/>
                <a:uFillTx/>
                <a:latin typeface="Tw Cen MT" panose="020B0602020104020603"/>
                <a:ea typeface="+mn-ea"/>
                <a:cs typeface="+mn-cs"/>
              </a:rPr>
              <a:t>ordinatorio</a:t>
            </a:r>
            <a:r>
              <a:rPr kumimoji="0" lang="en-US" sz="2900" b="1" i="0" u="none" strike="noStrike" kern="1200" cap="none" spc="0" normalizeH="0" baseline="0" noProof="0" dirty="0">
                <a:ln>
                  <a:noFill/>
                </a:ln>
                <a:solidFill>
                  <a:srgbClr val="2E2B21"/>
                </a:solidFill>
                <a:effectLst/>
                <a:uLnTx/>
                <a:uFillTx/>
                <a:latin typeface="Tw Cen MT" panose="020B0602020104020603"/>
                <a:ea typeface="+mn-ea"/>
                <a:cs typeface="+mn-cs"/>
              </a:rPr>
              <a:t> non </a:t>
            </a:r>
            <a:r>
              <a:rPr kumimoji="0" lang="en-US" sz="2900" b="1" i="0" u="none" strike="noStrike" kern="1200" cap="none" spc="0" normalizeH="0" baseline="0" noProof="0" dirty="0" err="1">
                <a:ln>
                  <a:noFill/>
                </a:ln>
                <a:solidFill>
                  <a:srgbClr val="2E2B21"/>
                </a:solidFill>
                <a:effectLst/>
                <a:uLnTx/>
                <a:uFillTx/>
                <a:latin typeface="Tw Cen MT" panose="020B0602020104020603"/>
                <a:ea typeface="+mn-ea"/>
                <a:cs typeface="+mn-cs"/>
              </a:rPr>
              <a:t>rientrando</a:t>
            </a:r>
            <a:r>
              <a:rPr kumimoji="0" lang="en-US" sz="2900" b="1" i="0" u="none" strike="noStrike" kern="1200" cap="none" spc="0" normalizeH="0" baseline="0" noProof="0" dirty="0">
                <a:ln>
                  <a:noFill/>
                </a:ln>
                <a:solidFill>
                  <a:srgbClr val="2E2B21"/>
                </a:solidFill>
                <a:effectLst/>
                <a:uLnTx/>
                <a:uFillTx/>
                <a:latin typeface="Tw Cen MT" panose="020B0602020104020603"/>
                <a:ea typeface="+mn-ea"/>
                <a:cs typeface="+mn-cs"/>
              </a:rPr>
              <a:t> </a:t>
            </a:r>
            <a:r>
              <a:rPr kumimoji="0" lang="en-US" sz="2900" b="1" i="0" u="none" strike="noStrike" kern="1200" cap="none" spc="0" normalizeH="0" baseline="0" noProof="0" dirty="0" err="1">
                <a:ln>
                  <a:noFill/>
                </a:ln>
                <a:solidFill>
                  <a:srgbClr val="2E2B21"/>
                </a:solidFill>
                <a:effectLst/>
                <a:uLnTx/>
                <a:uFillTx/>
                <a:latin typeface="Tw Cen MT" panose="020B0602020104020603"/>
                <a:ea typeface="+mn-ea"/>
                <a:cs typeface="+mn-cs"/>
              </a:rPr>
              <a:t>nelle</a:t>
            </a:r>
            <a:r>
              <a:rPr kumimoji="0" lang="en-US" sz="2900" b="1" i="0" u="none" strike="noStrike" kern="1200" cap="none" spc="0" normalizeH="0" baseline="0" noProof="0" dirty="0">
                <a:ln>
                  <a:noFill/>
                </a:ln>
                <a:solidFill>
                  <a:srgbClr val="2E2B21"/>
                </a:solidFill>
                <a:effectLst/>
                <a:uLnTx/>
                <a:uFillTx/>
                <a:latin typeface="Tw Cen MT" panose="020B0602020104020603"/>
                <a:ea typeface="+mn-ea"/>
                <a:cs typeface="+mn-cs"/>
              </a:rPr>
              <a:t> </a:t>
            </a:r>
            <a:r>
              <a:rPr kumimoji="0" lang="en-US" sz="2900" b="1" i="0" u="none" strike="noStrike" kern="1200" cap="none" spc="0" normalizeH="0" baseline="0" noProof="0" dirty="0" err="1">
                <a:ln>
                  <a:noFill/>
                </a:ln>
                <a:solidFill>
                  <a:srgbClr val="2E2B21"/>
                </a:solidFill>
                <a:effectLst/>
                <a:uLnTx/>
                <a:uFillTx/>
                <a:latin typeface="Tw Cen MT" panose="020B0602020104020603"/>
                <a:ea typeface="+mn-ea"/>
                <a:cs typeface="+mn-cs"/>
              </a:rPr>
              <a:t>ipotesi</a:t>
            </a:r>
            <a:r>
              <a:rPr kumimoji="0" lang="en-US" sz="2900" b="1" i="0" u="none" strike="noStrike" kern="1200" cap="none" spc="0" normalizeH="0" baseline="0" noProof="0" dirty="0">
                <a:ln>
                  <a:noFill/>
                </a:ln>
                <a:solidFill>
                  <a:srgbClr val="2E2B21"/>
                </a:solidFill>
                <a:effectLst/>
                <a:uLnTx/>
                <a:uFillTx/>
                <a:latin typeface="Tw Cen MT" panose="020B0602020104020603"/>
                <a:ea typeface="+mn-ea"/>
                <a:cs typeface="+mn-cs"/>
              </a:rPr>
              <a:t> </a:t>
            </a:r>
            <a:r>
              <a:rPr kumimoji="0" lang="en-US" sz="2900" b="1" i="0" u="none" strike="noStrike" kern="1200" cap="none" spc="0" normalizeH="0" baseline="0" noProof="0" dirty="0" err="1">
                <a:ln>
                  <a:noFill/>
                </a:ln>
                <a:solidFill>
                  <a:srgbClr val="2E2B21"/>
                </a:solidFill>
                <a:effectLst/>
                <a:uLnTx/>
                <a:uFillTx/>
                <a:latin typeface="Tw Cen MT" panose="020B0602020104020603"/>
                <a:ea typeface="+mn-ea"/>
                <a:cs typeface="+mn-cs"/>
              </a:rPr>
              <a:t>tassative</a:t>
            </a:r>
            <a:r>
              <a:rPr kumimoji="0" lang="en-US" sz="2900" b="1" i="0" u="none" strike="noStrike" kern="1200" cap="none" spc="0" normalizeH="0" baseline="0" noProof="0" dirty="0">
                <a:ln>
                  <a:noFill/>
                </a:ln>
                <a:solidFill>
                  <a:srgbClr val="2E2B21"/>
                </a:solidFill>
                <a:effectLst/>
                <a:uLnTx/>
                <a:uFillTx/>
                <a:latin typeface="Tw Cen MT" panose="020B0602020104020603"/>
                <a:ea typeface="+mn-ea"/>
                <a:cs typeface="+mn-cs"/>
              </a:rPr>
              <a:t> indicate </a:t>
            </a:r>
            <a:r>
              <a:rPr kumimoji="0" lang="en-US" sz="2900" b="1" i="0" u="none" strike="noStrike" kern="1200" cap="none" spc="0" normalizeH="0" baseline="0" noProof="0" dirty="0" err="1">
                <a:ln>
                  <a:noFill/>
                </a:ln>
                <a:solidFill>
                  <a:srgbClr val="2E2B21"/>
                </a:solidFill>
                <a:effectLst/>
                <a:uLnTx/>
                <a:uFillTx/>
                <a:latin typeface="Tw Cen MT" panose="020B0602020104020603"/>
                <a:ea typeface="+mn-ea"/>
                <a:cs typeface="+mn-cs"/>
              </a:rPr>
              <a:t>dalla</a:t>
            </a:r>
            <a:r>
              <a:rPr kumimoji="0" lang="en-US" sz="2900" b="1" i="0" u="none" strike="noStrike" kern="1200" cap="none" spc="0" normalizeH="0" baseline="0" noProof="0" dirty="0">
                <a:ln>
                  <a:noFill/>
                </a:ln>
                <a:solidFill>
                  <a:srgbClr val="2E2B21"/>
                </a:solidFill>
                <a:effectLst/>
                <a:uLnTx/>
                <a:uFillTx/>
                <a:latin typeface="Tw Cen MT" panose="020B0602020104020603"/>
                <a:ea typeface="+mn-ea"/>
                <a:cs typeface="+mn-cs"/>
              </a:rPr>
              <a:t> </a:t>
            </a:r>
            <a:r>
              <a:rPr kumimoji="0" lang="en-US" sz="2900" b="1" i="0" u="none" strike="noStrike" kern="1200" cap="none" spc="0" normalizeH="0" baseline="0" noProof="0" dirty="0" err="1">
                <a:ln>
                  <a:noFill/>
                </a:ln>
                <a:solidFill>
                  <a:srgbClr val="2E2B21"/>
                </a:solidFill>
                <a:effectLst/>
                <a:uLnTx/>
                <a:uFillTx/>
                <a:latin typeface="Tw Cen MT" panose="020B0602020104020603"/>
                <a:ea typeface="+mn-ea"/>
                <a:cs typeface="+mn-cs"/>
              </a:rPr>
              <a:t>legge</a:t>
            </a:r>
            <a:r>
              <a:rPr kumimoji="0" lang="en-US" sz="2900" b="1" i="0" u="none" strike="noStrike" kern="1200" cap="none" spc="0" normalizeH="0" baseline="0" noProof="0" dirty="0">
                <a:ln>
                  <a:noFill/>
                </a:ln>
                <a:solidFill>
                  <a:srgbClr val="2E2B21"/>
                </a:solidFill>
                <a:effectLst/>
                <a:uLnTx/>
                <a:uFillTx/>
                <a:latin typeface="Tw Cen MT" panose="020B0602020104020603"/>
                <a:ea typeface="+mn-ea"/>
                <a:cs typeface="+mn-cs"/>
              </a:rPr>
              <a:t> </a:t>
            </a:r>
            <a:r>
              <a:rPr kumimoji="0" lang="en-US" sz="2900" b="1" i="0" u="none" strike="noStrike" kern="1200" cap="none" spc="0" normalizeH="0" baseline="0" noProof="0" dirty="0" err="1">
                <a:ln>
                  <a:noFill/>
                </a:ln>
                <a:solidFill>
                  <a:srgbClr val="2E2B21"/>
                </a:solidFill>
                <a:effectLst/>
                <a:uLnTx/>
                <a:uFillTx/>
                <a:latin typeface="Tw Cen MT" panose="020B0602020104020603"/>
                <a:ea typeface="+mn-ea"/>
                <a:cs typeface="+mn-cs"/>
              </a:rPr>
              <a:t>all’art</a:t>
            </a:r>
            <a:r>
              <a:rPr kumimoji="0" lang="en-US" sz="2900" b="1" i="0" u="none" strike="noStrike" kern="1200" cap="none" spc="0" normalizeH="0" baseline="0" noProof="0" dirty="0">
                <a:ln>
                  <a:noFill/>
                </a:ln>
                <a:solidFill>
                  <a:srgbClr val="2E2B21"/>
                </a:solidFill>
                <a:effectLst/>
                <a:uLnTx/>
                <a:uFillTx/>
                <a:latin typeface="Tw Cen MT" panose="020B0602020104020603"/>
                <a:ea typeface="+mn-ea"/>
                <a:cs typeface="+mn-cs"/>
              </a:rPr>
              <a:t> 152 II co. </a:t>
            </a:r>
            <a:r>
              <a:rPr kumimoji="0" lang="en-US" sz="2900" b="1" i="0" u="none" strike="noStrike" kern="1200" cap="none" spc="0" normalizeH="0" baseline="0" noProof="0" dirty="0" err="1">
                <a:ln>
                  <a:noFill/>
                </a:ln>
                <a:solidFill>
                  <a:srgbClr val="2E2B21"/>
                </a:solidFill>
                <a:effectLst/>
                <a:uLnTx/>
                <a:uFillTx/>
                <a:latin typeface="Tw Cen MT" panose="020B0602020104020603"/>
                <a:ea typeface="+mn-ea"/>
                <a:cs typeface="+mn-cs"/>
              </a:rPr>
              <a:t>c.p.c.</a:t>
            </a:r>
            <a:r>
              <a:rPr kumimoji="0" lang="en-US" sz="2900" b="1" i="0" u="none" strike="noStrike" kern="1200" cap="none" spc="0" normalizeH="0" baseline="0" noProof="0" dirty="0">
                <a:ln>
                  <a:noFill/>
                </a:ln>
                <a:solidFill>
                  <a:srgbClr val="2E2B21"/>
                </a:solidFill>
                <a:effectLst/>
                <a:uLnTx/>
                <a:uFillTx/>
                <a:latin typeface="Tw Cen MT" panose="020B0602020104020603"/>
                <a:ea typeface="+mn-ea"/>
                <a:cs typeface="+mn-cs"/>
              </a:rPr>
              <a:t>. Corte di </a:t>
            </a:r>
            <a:r>
              <a:rPr kumimoji="0" lang="en-US" sz="2900" b="1" i="0" u="none" strike="noStrike" kern="1200" cap="none" spc="0" normalizeH="0" baseline="0" noProof="0" dirty="0" err="1">
                <a:ln>
                  <a:noFill/>
                </a:ln>
                <a:solidFill>
                  <a:srgbClr val="2E2B21"/>
                </a:solidFill>
                <a:effectLst/>
                <a:uLnTx/>
                <a:uFillTx/>
                <a:latin typeface="Tw Cen MT" panose="020B0602020104020603"/>
                <a:ea typeface="+mn-ea"/>
                <a:cs typeface="+mn-cs"/>
              </a:rPr>
              <a:t>Appello</a:t>
            </a:r>
            <a:r>
              <a:rPr kumimoji="0" lang="en-US" sz="2900" b="1" i="0" u="none" strike="noStrike" kern="1200" cap="none" spc="0" normalizeH="0" baseline="0" noProof="0" dirty="0">
                <a:ln>
                  <a:noFill/>
                </a:ln>
                <a:solidFill>
                  <a:srgbClr val="2E2B21"/>
                </a:solidFill>
                <a:effectLst/>
                <a:uLnTx/>
                <a:uFillTx/>
                <a:latin typeface="Tw Cen MT" panose="020B0602020104020603"/>
                <a:ea typeface="+mn-ea"/>
                <a:cs typeface="+mn-cs"/>
              </a:rPr>
              <a:t> di Firenze </a:t>
            </a:r>
            <a:r>
              <a:rPr kumimoji="0" lang="en-US" sz="2900" b="1" i="0" u="none" strike="noStrike" kern="1200" cap="none" spc="0" normalizeH="0" baseline="0" noProof="0" dirty="0" err="1">
                <a:ln>
                  <a:noFill/>
                </a:ln>
                <a:solidFill>
                  <a:srgbClr val="2E2B21"/>
                </a:solidFill>
                <a:effectLst/>
                <a:uLnTx/>
                <a:uFillTx/>
                <a:latin typeface="Tw Cen MT" panose="020B0602020104020603"/>
                <a:ea typeface="+mn-ea"/>
                <a:cs typeface="+mn-cs"/>
              </a:rPr>
              <a:t>Sentenza</a:t>
            </a:r>
            <a:r>
              <a:rPr kumimoji="0" lang="en-US" sz="2900" b="1" i="0" u="none" strike="noStrike" kern="1200" cap="none" spc="0" normalizeH="0" baseline="0" noProof="0" dirty="0">
                <a:ln>
                  <a:noFill/>
                </a:ln>
                <a:solidFill>
                  <a:srgbClr val="2E2B21"/>
                </a:solidFill>
                <a:effectLst/>
                <a:uLnTx/>
                <a:uFillTx/>
                <a:latin typeface="Tw Cen MT" panose="020B0602020104020603"/>
                <a:ea typeface="+mn-ea"/>
                <a:cs typeface="+mn-cs"/>
              </a:rPr>
              <a:t> n. 62/2020.</a:t>
            </a:r>
            <a:endParaRPr kumimoji="0" lang="it-IT" sz="29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it-IT" dirty="0"/>
          </a:p>
        </p:txBody>
      </p:sp>
      <p:sp>
        <p:nvSpPr>
          <p:cNvPr id="5" name="Freccia a destra 4">
            <a:extLst>
              <a:ext uri="{FF2B5EF4-FFF2-40B4-BE49-F238E27FC236}">
                <a16:creationId xmlns:a16="http://schemas.microsoft.com/office/drawing/2014/main" id="{1CDDB1C5-0BE9-49E9-A258-E6D1167F9572}"/>
              </a:ext>
            </a:extLst>
          </p:cNvPr>
          <p:cNvSpPr/>
          <p:nvPr/>
        </p:nvSpPr>
        <p:spPr>
          <a:xfrm>
            <a:off x="4392386" y="3897629"/>
            <a:ext cx="1386622" cy="800101"/>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reccia a destra 5">
            <a:extLst>
              <a:ext uri="{FF2B5EF4-FFF2-40B4-BE49-F238E27FC236}">
                <a16:creationId xmlns:a16="http://schemas.microsoft.com/office/drawing/2014/main" id="{01D0223F-4259-207B-9606-C15ADCC674D4}"/>
              </a:ext>
            </a:extLst>
          </p:cNvPr>
          <p:cNvSpPr/>
          <p:nvPr/>
        </p:nvSpPr>
        <p:spPr>
          <a:xfrm>
            <a:off x="4837504" y="4189911"/>
            <a:ext cx="45719"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8670654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7AADF1E4-0955-2F83-F7F7-1CB98DE7C136}"/>
              </a:ext>
            </a:extLst>
          </p:cNvPr>
          <p:cNvSpPr>
            <a:spLocks noGrp="1"/>
          </p:cNvSpPr>
          <p:nvPr>
            <p:ph idx="1"/>
          </p:nvPr>
        </p:nvSpPr>
        <p:spPr>
          <a:xfrm>
            <a:off x="773723" y="773722"/>
            <a:ext cx="9496947" cy="4950421"/>
          </a:xfrm>
        </p:spPr>
        <p:txBody>
          <a:bodyPr>
            <a:normAutofit/>
          </a:bodyPr>
          <a:lstStyle/>
          <a:p>
            <a:pPr marL="0" indent="0" algn="just">
              <a:lnSpc>
                <a:spcPct val="150000"/>
              </a:lnSpc>
              <a:buNone/>
            </a:pPr>
            <a:endParaRPr kumimoji="0" lang="en-US" sz="2400" b="1" i="0" u="none" strike="noStrike" kern="1200" cap="none" spc="0" normalizeH="0" baseline="0" noProof="0" dirty="0">
              <a:ln>
                <a:noFill/>
              </a:ln>
              <a:solidFill>
                <a:srgbClr val="2E2B21"/>
              </a:solidFill>
              <a:effectLst/>
              <a:uLnTx/>
              <a:uFillTx/>
              <a:latin typeface="Tw Cen MT" panose="020B0602020104020603"/>
              <a:ea typeface="+mn-ea"/>
              <a:cs typeface="+mn-cs"/>
            </a:endParaRPr>
          </a:p>
          <a:p>
            <a:pPr marL="0" indent="0" algn="just">
              <a:lnSpc>
                <a:spcPct val="150000"/>
              </a:lnSpc>
              <a:buNone/>
            </a:pPr>
            <a:r>
              <a:rPr lang="en-US" sz="2000" b="1" dirty="0">
                <a:solidFill>
                  <a:srgbClr val="0070C0"/>
                </a:solidFill>
                <a:latin typeface="Arial Nova" panose="020B0504020202020204" pitchFamily="34" charset="0"/>
              </a:rPr>
              <a:t>  TERMINE ORDINATORIO O PERENTORIO?</a:t>
            </a:r>
          </a:p>
          <a:p>
            <a:pPr marL="0" indent="0" algn="just">
              <a:lnSpc>
                <a:spcPct val="150000"/>
              </a:lnSpc>
              <a:buNone/>
            </a:pPr>
            <a:r>
              <a:rPr kumimoji="0" lang="en-US" sz="2400" i="0" u="none" strike="noStrike" kern="1200" cap="none" spc="0" normalizeH="0" baseline="0" noProof="0" dirty="0">
                <a:ln>
                  <a:noFill/>
                </a:ln>
                <a:solidFill>
                  <a:srgbClr val="2E2B21"/>
                </a:solidFill>
                <a:effectLst/>
                <a:uLnTx/>
                <a:uFillTx/>
                <a:latin typeface="Arial Nova" panose="020B0504020202020204" pitchFamily="34" charset="0"/>
              </a:rPr>
              <a:t>Il </a:t>
            </a:r>
            <a:r>
              <a:rPr kumimoji="0" lang="en-US" sz="2400" i="0" u="none" strike="noStrike" kern="1200" cap="none" spc="0" normalizeH="0" baseline="0" noProof="0" dirty="0" err="1">
                <a:ln>
                  <a:noFill/>
                </a:ln>
                <a:solidFill>
                  <a:srgbClr val="2E2B21"/>
                </a:solidFill>
                <a:effectLst/>
                <a:uLnTx/>
                <a:uFillTx/>
                <a:latin typeface="Arial Nova" panose="020B0504020202020204" pitchFamily="34" charset="0"/>
              </a:rPr>
              <a:t>termine</a:t>
            </a:r>
            <a:r>
              <a:rPr kumimoji="0" lang="en-US" sz="2400" i="0" u="none" strike="noStrike" kern="1200" cap="none" spc="0" normalizeH="0" baseline="0" noProof="0" dirty="0">
                <a:ln>
                  <a:noFill/>
                </a:ln>
                <a:solidFill>
                  <a:srgbClr val="2E2B21"/>
                </a:solidFill>
                <a:effectLst/>
                <a:uLnTx/>
                <a:uFillTx/>
                <a:latin typeface="Arial Nova" panose="020B0504020202020204" pitchFamily="34" charset="0"/>
              </a:rPr>
              <a:t> </a:t>
            </a:r>
            <a:r>
              <a:rPr kumimoji="0" lang="en-US" sz="2400" i="0" u="none" strike="noStrike" kern="1200" cap="none" spc="0" normalizeH="0" baseline="0" noProof="0" dirty="0" err="1">
                <a:ln>
                  <a:noFill/>
                </a:ln>
                <a:solidFill>
                  <a:srgbClr val="2E2B21"/>
                </a:solidFill>
                <a:effectLst/>
                <a:uLnTx/>
                <a:uFillTx/>
                <a:latin typeface="Arial Nova" panose="020B0504020202020204" pitchFamily="34" charset="0"/>
              </a:rPr>
              <a:t>dato</a:t>
            </a:r>
            <a:r>
              <a:rPr kumimoji="0" lang="en-US" sz="2400" i="0" u="none" strike="noStrike" kern="1200" cap="none" spc="0" normalizeH="0" baseline="0" noProof="0" dirty="0">
                <a:ln>
                  <a:noFill/>
                </a:ln>
                <a:solidFill>
                  <a:srgbClr val="2E2B21"/>
                </a:solidFill>
                <a:effectLst/>
                <a:uLnTx/>
                <a:uFillTx/>
                <a:latin typeface="Arial Nova" panose="020B0504020202020204" pitchFamily="34" charset="0"/>
              </a:rPr>
              <a:t> dal Giudice è </a:t>
            </a:r>
            <a:r>
              <a:rPr kumimoji="0" lang="en-US" sz="2400" i="0" u="none" strike="noStrike" kern="1200" cap="none" spc="0" normalizeH="0" baseline="0" noProof="0" dirty="0" err="1">
                <a:ln>
                  <a:noFill/>
                </a:ln>
                <a:solidFill>
                  <a:srgbClr val="2E2B21"/>
                </a:solidFill>
                <a:effectLst/>
                <a:uLnTx/>
                <a:uFillTx/>
                <a:latin typeface="Arial Nova" panose="020B0504020202020204" pitchFamily="34" charset="0"/>
              </a:rPr>
              <a:t>ordinatorio</a:t>
            </a:r>
            <a:r>
              <a:rPr kumimoji="0" lang="en-US" sz="2400" i="0" u="none" strike="noStrike" kern="1200" cap="none" spc="0" normalizeH="0" baseline="0" noProof="0" dirty="0">
                <a:ln>
                  <a:noFill/>
                </a:ln>
                <a:solidFill>
                  <a:srgbClr val="2E2B21"/>
                </a:solidFill>
                <a:effectLst/>
                <a:uLnTx/>
                <a:uFillTx/>
                <a:latin typeface="Arial Nova" panose="020B0504020202020204" pitchFamily="34" charset="0"/>
              </a:rPr>
              <a:t> non </a:t>
            </a:r>
            <a:r>
              <a:rPr kumimoji="0" lang="en-US" sz="2400" i="0" u="none" strike="noStrike" kern="1200" cap="none" spc="0" normalizeH="0" baseline="0" noProof="0" dirty="0" err="1">
                <a:ln>
                  <a:noFill/>
                </a:ln>
                <a:solidFill>
                  <a:srgbClr val="2E2B21"/>
                </a:solidFill>
                <a:effectLst/>
                <a:uLnTx/>
                <a:uFillTx/>
                <a:latin typeface="Arial Nova" panose="020B0504020202020204" pitchFamily="34" charset="0"/>
              </a:rPr>
              <a:t>rientrando</a:t>
            </a:r>
            <a:r>
              <a:rPr kumimoji="0" lang="en-US" sz="2400" i="0" u="none" strike="noStrike" kern="1200" cap="none" spc="0" normalizeH="0" baseline="0" noProof="0" dirty="0">
                <a:ln>
                  <a:noFill/>
                </a:ln>
                <a:solidFill>
                  <a:srgbClr val="2E2B21"/>
                </a:solidFill>
                <a:effectLst/>
                <a:uLnTx/>
                <a:uFillTx/>
                <a:latin typeface="Arial Nova" panose="020B0504020202020204" pitchFamily="34" charset="0"/>
              </a:rPr>
              <a:t> </a:t>
            </a:r>
            <a:r>
              <a:rPr kumimoji="0" lang="en-US" sz="2400" i="0" u="none" strike="noStrike" kern="1200" cap="none" spc="0" normalizeH="0" baseline="0" noProof="0" dirty="0" err="1">
                <a:ln>
                  <a:noFill/>
                </a:ln>
                <a:solidFill>
                  <a:srgbClr val="2E2B21"/>
                </a:solidFill>
                <a:effectLst/>
                <a:uLnTx/>
                <a:uFillTx/>
                <a:latin typeface="Arial Nova" panose="020B0504020202020204" pitchFamily="34" charset="0"/>
              </a:rPr>
              <a:t>nelle</a:t>
            </a:r>
            <a:r>
              <a:rPr kumimoji="0" lang="en-US" sz="2400" i="0" u="none" strike="noStrike" kern="1200" cap="none" spc="0" normalizeH="0" baseline="0" noProof="0" dirty="0">
                <a:ln>
                  <a:noFill/>
                </a:ln>
                <a:solidFill>
                  <a:srgbClr val="2E2B21"/>
                </a:solidFill>
                <a:effectLst/>
                <a:uLnTx/>
                <a:uFillTx/>
                <a:latin typeface="Arial Nova" panose="020B0504020202020204" pitchFamily="34" charset="0"/>
              </a:rPr>
              <a:t> </a:t>
            </a:r>
            <a:r>
              <a:rPr kumimoji="0" lang="en-US" sz="2400" i="0" u="none" strike="noStrike" kern="1200" cap="none" spc="0" normalizeH="0" baseline="0" noProof="0" dirty="0" err="1">
                <a:ln>
                  <a:noFill/>
                </a:ln>
                <a:solidFill>
                  <a:srgbClr val="2E2B21"/>
                </a:solidFill>
                <a:effectLst/>
                <a:uLnTx/>
                <a:uFillTx/>
                <a:latin typeface="Arial Nova" panose="020B0504020202020204" pitchFamily="34" charset="0"/>
              </a:rPr>
              <a:t>ipotesi</a:t>
            </a:r>
            <a:r>
              <a:rPr kumimoji="0" lang="en-US" sz="2400" i="0" u="none" strike="noStrike" kern="1200" cap="none" spc="0" normalizeH="0" baseline="0" noProof="0" dirty="0">
                <a:ln>
                  <a:noFill/>
                </a:ln>
                <a:solidFill>
                  <a:srgbClr val="2E2B21"/>
                </a:solidFill>
                <a:effectLst/>
                <a:uLnTx/>
                <a:uFillTx/>
                <a:latin typeface="Arial Nova" panose="020B0504020202020204" pitchFamily="34" charset="0"/>
              </a:rPr>
              <a:t> </a:t>
            </a:r>
            <a:r>
              <a:rPr kumimoji="0" lang="en-US" sz="2400" i="0" u="none" strike="noStrike" kern="1200" cap="none" spc="0" normalizeH="0" baseline="0" noProof="0" dirty="0" err="1">
                <a:ln>
                  <a:noFill/>
                </a:ln>
                <a:solidFill>
                  <a:srgbClr val="2E2B21"/>
                </a:solidFill>
                <a:effectLst/>
                <a:uLnTx/>
                <a:uFillTx/>
                <a:latin typeface="Arial Nova" panose="020B0504020202020204" pitchFamily="34" charset="0"/>
              </a:rPr>
              <a:t>tassative</a:t>
            </a:r>
            <a:r>
              <a:rPr kumimoji="0" lang="en-US" sz="2400" i="0" u="none" strike="noStrike" kern="1200" cap="none" spc="0" normalizeH="0" baseline="0" noProof="0" dirty="0">
                <a:ln>
                  <a:noFill/>
                </a:ln>
                <a:solidFill>
                  <a:srgbClr val="2E2B21"/>
                </a:solidFill>
                <a:effectLst/>
                <a:uLnTx/>
                <a:uFillTx/>
                <a:latin typeface="Arial Nova" panose="020B0504020202020204" pitchFamily="34" charset="0"/>
              </a:rPr>
              <a:t> indicate </a:t>
            </a:r>
            <a:r>
              <a:rPr kumimoji="0" lang="en-US" sz="2400" i="0" u="none" strike="noStrike" kern="1200" cap="none" spc="0" normalizeH="0" baseline="0" noProof="0" dirty="0" err="1">
                <a:ln>
                  <a:noFill/>
                </a:ln>
                <a:solidFill>
                  <a:srgbClr val="2E2B21"/>
                </a:solidFill>
                <a:effectLst/>
                <a:uLnTx/>
                <a:uFillTx/>
                <a:latin typeface="Arial Nova" panose="020B0504020202020204" pitchFamily="34" charset="0"/>
              </a:rPr>
              <a:t>dalla</a:t>
            </a:r>
            <a:r>
              <a:rPr kumimoji="0" lang="en-US" sz="2400" i="0" u="none" strike="noStrike" kern="1200" cap="none" spc="0" normalizeH="0" baseline="0" noProof="0" dirty="0">
                <a:ln>
                  <a:noFill/>
                </a:ln>
                <a:solidFill>
                  <a:srgbClr val="2E2B21"/>
                </a:solidFill>
                <a:effectLst/>
                <a:uLnTx/>
                <a:uFillTx/>
                <a:latin typeface="Arial Nova" panose="020B0504020202020204" pitchFamily="34" charset="0"/>
              </a:rPr>
              <a:t> </a:t>
            </a:r>
            <a:r>
              <a:rPr kumimoji="0" lang="en-US" sz="2400" i="0" u="none" strike="noStrike" kern="1200" cap="none" spc="0" normalizeH="0" baseline="0" noProof="0" dirty="0" err="1">
                <a:ln>
                  <a:noFill/>
                </a:ln>
                <a:solidFill>
                  <a:srgbClr val="2E2B21"/>
                </a:solidFill>
                <a:effectLst/>
                <a:uLnTx/>
                <a:uFillTx/>
                <a:latin typeface="Arial Nova" panose="020B0504020202020204" pitchFamily="34" charset="0"/>
              </a:rPr>
              <a:t>legge</a:t>
            </a:r>
            <a:r>
              <a:rPr kumimoji="0" lang="en-US" sz="2400" i="0" u="none" strike="noStrike" kern="1200" cap="none" spc="0" normalizeH="0" baseline="0" noProof="0" dirty="0">
                <a:ln>
                  <a:noFill/>
                </a:ln>
                <a:solidFill>
                  <a:srgbClr val="2E2B21"/>
                </a:solidFill>
                <a:effectLst/>
                <a:uLnTx/>
                <a:uFillTx/>
                <a:latin typeface="Arial Nova" panose="020B0504020202020204" pitchFamily="34" charset="0"/>
              </a:rPr>
              <a:t> come </a:t>
            </a:r>
            <a:r>
              <a:rPr kumimoji="0" lang="en-US" sz="2400" i="0" u="none" strike="noStrike" kern="1200" cap="none" spc="0" normalizeH="0" baseline="0" noProof="0" dirty="0" err="1">
                <a:ln>
                  <a:noFill/>
                </a:ln>
                <a:solidFill>
                  <a:srgbClr val="2E2B21"/>
                </a:solidFill>
                <a:effectLst/>
                <a:uLnTx/>
                <a:uFillTx/>
                <a:latin typeface="Arial Nova" panose="020B0504020202020204" pitchFamily="34" charset="0"/>
              </a:rPr>
              <a:t>previsto</a:t>
            </a:r>
            <a:r>
              <a:rPr kumimoji="0" lang="en-US" sz="2400" i="0" u="none" strike="noStrike" kern="1200" cap="none" spc="0" normalizeH="0" baseline="0" noProof="0" dirty="0">
                <a:ln>
                  <a:noFill/>
                </a:ln>
                <a:solidFill>
                  <a:srgbClr val="2E2B21"/>
                </a:solidFill>
                <a:effectLst/>
                <a:uLnTx/>
                <a:uFillTx/>
                <a:latin typeface="Arial Nova" panose="020B0504020202020204" pitchFamily="34" charset="0"/>
              </a:rPr>
              <a:t> </a:t>
            </a:r>
            <a:r>
              <a:rPr kumimoji="0" lang="en-US" sz="2400" i="0" u="none" strike="noStrike" kern="1200" cap="none" spc="0" normalizeH="0" baseline="0" noProof="0" dirty="0" err="1">
                <a:ln>
                  <a:noFill/>
                </a:ln>
                <a:solidFill>
                  <a:srgbClr val="2E2B21"/>
                </a:solidFill>
                <a:effectLst/>
                <a:uLnTx/>
                <a:uFillTx/>
                <a:latin typeface="Arial Nova" panose="020B0504020202020204" pitchFamily="34" charset="0"/>
              </a:rPr>
              <a:t>dall’art</a:t>
            </a:r>
            <a:r>
              <a:rPr kumimoji="0" lang="en-US" sz="2400" i="0" u="none" strike="noStrike" kern="1200" cap="none" spc="0" normalizeH="0" baseline="0" noProof="0" dirty="0">
                <a:ln>
                  <a:noFill/>
                </a:ln>
                <a:solidFill>
                  <a:srgbClr val="2E2B21"/>
                </a:solidFill>
                <a:effectLst/>
                <a:uLnTx/>
                <a:uFillTx/>
                <a:latin typeface="Arial Nova" panose="020B0504020202020204" pitchFamily="34" charset="0"/>
              </a:rPr>
              <a:t> 152 II co. </a:t>
            </a:r>
            <a:r>
              <a:rPr kumimoji="0" lang="en-US" sz="2400" i="0" u="none" strike="noStrike" kern="1200" cap="none" spc="0" normalizeH="0" baseline="0" noProof="0" dirty="0" err="1">
                <a:ln>
                  <a:noFill/>
                </a:ln>
                <a:solidFill>
                  <a:srgbClr val="2E2B21"/>
                </a:solidFill>
                <a:effectLst/>
                <a:uLnTx/>
                <a:uFillTx/>
                <a:latin typeface="Arial Nova" panose="020B0504020202020204" pitchFamily="34" charset="0"/>
              </a:rPr>
              <a:t>c.p.c.</a:t>
            </a:r>
            <a:r>
              <a:rPr kumimoji="0" lang="en-US" sz="2400" i="0" u="none" strike="noStrike" kern="1200" cap="none" spc="0" normalizeH="0" baseline="0" noProof="0" dirty="0">
                <a:ln>
                  <a:noFill/>
                </a:ln>
                <a:solidFill>
                  <a:srgbClr val="2E2B21"/>
                </a:solidFill>
                <a:effectLst/>
                <a:uLnTx/>
                <a:uFillTx/>
                <a:latin typeface="Arial Nova" panose="020B0504020202020204" pitchFamily="34" charset="0"/>
              </a:rPr>
              <a:t>. Corte di </a:t>
            </a:r>
            <a:r>
              <a:rPr kumimoji="0" lang="en-US" sz="2400" i="0" u="none" strike="noStrike" kern="1200" cap="none" spc="0" normalizeH="0" baseline="0" noProof="0" dirty="0" err="1">
                <a:ln>
                  <a:noFill/>
                </a:ln>
                <a:solidFill>
                  <a:srgbClr val="2E2B21"/>
                </a:solidFill>
                <a:effectLst/>
                <a:uLnTx/>
                <a:uFillTx/>
                <a:latin typeface="Arial Nova" panose="020B0504020202020204" pitchFamily="34" charset="0"/>
              </a:rPr>
              <a:t>Appello</a:t>
            </a:r>
            <a:r>
              <a:rPr kumimoji="0" lang="en-US" sz="2400" i="0" u="none" strike="noStrike" kern="1200" cap="none" spc="0" normalizeH="0" baseline="0" noProof="0" dirty="0">
                <a:ln>
                  <a:noFill/>
                </a:ln>
                <a:solidFill>
                  <a:srgbClr val="2E2B21"/>
                </a:solidFill>
                <a:effectLst/>
                <a:uLnTx/>
                <a:uFillTx/>
                <a:latin typeface="Arial Nova" panose="020B0504020202020204" pitchFamily="34" charset="0"/>
              </a:rPr>
              <a:t> di Firenze </a:t>
            </a:r>
            <a:r>
              <a:rPr kumimoji="0" lang="en-US" sz="2400" i="0" u="none" strike="noStrike" kern="1200" cap="none" spc="0" normalizeH="0" baseline="0" noProof="0" dirty="0" err="1">
                <a:ln>
                  <a:noFill/>
                </a:ln>
                <a:solidFill>
                  <a:srgbClr val="2E2B21"/>
                </a:solidFill>
                <a:effectLst/>
                <a:uLnTx/>
                <a:uFillTx/>
                <a:latin typeface="Arial Nova" panose="020B0504020202020204" pitchFamily="34" charset="0"/>
              </a:rPr>
              <a:t>Sentenza</a:t>
            </a:r>
            <a:r>
              <a:rPr kumimoji="0" lang="en-US" sz="2400" i="0" u="none" strike="noStrike" kern="1200" cap="none" spc="0" normalizeH="0" baseline="0" noProof="0" dirty="0">
                <a:ln>
                  <a:noFill/>
                </a:ln>
                <a:solidFill>
                  <a:srgbClr val="2E2B21"/>
                </a:solidFill>
                <a:effectLst/>
                <a:uLnTx/>
                <a:uFillTx/>
                <a:latin typeface="Arial Nova" panose="020B0504020202020204" pitchFamily="34" charset="0"/>
              </a:rPr>
              <a:t> n. 62/2020.</a:t>
            </a:r>
          </a:p>
          <a:p>
            <a:pPr marL="0" indent="0" algn="just">
              <a:lnSpc>
                <a:spcPct val="150000"/>
              </a:lnSpc>
              <a:buNone/>
            </a:pPr>
            <a:r>
              <a:rPr kumimoji="0" lang="en-US" sz="2400" i="0" u="none" strike="noStrike" kern="1200" cap="none" spc="0" normalizeH="0" baseline="0" noProof="0" dirty="0">
                <a:ln>
                  <a:noFill/>
                </a:ln>
                <a:solidFill>
                  <a:srgbClr val="2E2B21"/>
                </a:solidFill>
                <a:effectLst/>
                <a:uLnTx/>
                <a:uFillTx/>
                <a:latin typeface="Arial Nova" panose="020B0504020202020204" pitchFamily="34" charset="0"/>
              </a:rPr>
              <a:t> </a:t>
            </a:r>
            <a:r>
              <a:rPr kumimoji="0" lang="en-US" sz="2400" i="0" u="none" strike="noStrike" kern="1200" cap="none" spc="0" normalizeH="0" baseline="0" noProof="0" dirty="0" err="1">
                <a:ln>
                  <a:noFill/>
                </a:ln>
                <a:solidFill>
                  <a:srgbClr val="2E2B21"/>
                </a:solidFill>
                <a:effectLst/>
                <a:uLnTx/>
                <a:uFillTx/>
                <a:latin typeface="Arial Nova" panose="020B0504020202020204" pitchFamily="34" charset="0"/>
              </a:rPr>
              <a:t>Cass.Civ</a:t>
            </a:r>
            <a:r>
              <a:rPr kumimoji="0" lang="en-US" sz="2400" i="0" u="none" strike="noStrike" kern="1200" cap="none" spc="0" normalizeH="0" baseline="0" noProof="0" dirty="0">
                <a:ln>
                  <a:noFill/>
                </a:ln>
                <a:solidFill>
                  <a:srgbClr val="2E2B21"/>
                </a:solidFill>
                <a:effectLst/>
                <a:uLnTx/>
                <a:uFillTx/>
                <a:latin typeface="Arial Nova" panose="020B0504020202020204" pitchFamily="34" charset="0"/>
              </a:rPr>
              <a:t>.  14/12/2021 n.40035, </a:t>
            </a:r>
            <a:r>
              <a:rPr kumimoji="0" lang="en-US" sz="2400" i="0" u="none" strike="noStrike" kern="1200" cap="none" spc="0" normalizeH="0" baseline="0" noProof="0" dirty="0" err="1">
                <a:ln>
                  <a:noFill/>
                </a:ln>
                <a:solidFill>
                  <a:srgbClr val="2E2B21"/>
                </a:solidFill>
                <a:effectLst/>
                <a:uLnTx/>
                <a:uFillTx/>
                <a:latin typeface="Arial Nova" panose="020B0504020202020204" pitchFamily="34" charset="0"/>
              </a:rPr>
              <a:t>tra</a:t>
            </a:r>
            <a:r>
              <a:rPr kumimoji="0" lang="en-US" sz="2400" i="0" u="none" strike="noStrike" kern="1200" cap="none" spc="0" normalizeH="0" baseline="0" noProof="0" dirty="0">
                <a:ln>
                  <a:noFill/>
                </a:ln>
                <a:solidFill>
                  <a:srgbClr val="2E2B21"/>
                </a:solidFill>
                <a:effectLst/>
                <a:uLnTx/>
                <a:uFillTx/>
                <a:latin typeface="Arial Nova" panose="020B0504020202020204" pitchFamily="34" charset="0"/>
              </a:rPr>
              <a:t> le </a:t>
            </a:r>
            <a:r>
              <a:rPr kumimoji="0" lang="en-US" sz="2400" i="0" u="none" strike="noStrike" kern="1200" cap="none" spc="0" normalizeH="0" baseline="0" noProof="0" dirty="0" err="1">
                <a:ln>
                  <a:noFill/>
                </a:ln>
                <a:solidFill>
                  <a:srgbClr val="2E2B21"/>
                </a:solidFill>
                <a:effectLst/>
                <a:uLnTx/>
                <a:uFillTx/>
                <a:latin typeface="Arial Nova" panose="020B0504020202020204" pitchFamily="34" charset="0"/>
              </a:rPr>
              <a:t>altre</a:t>
            </a:r>
            <a:r>
              <a:rPr kumimoji="0" lang="en-US" sz="2400" i="0" u="none" strike="noStrike" kern="1200" cap="none" spc="0" normalizeH="0" baseline="0" noProof="0" dirty="0">
                <a:ln>
                  <a:noFill/>
                </a:ln>
                <a:solidFill>
                  <a:srgbClr val="2E2B21"/>
                </a:solidFill>
                <a:effectLst/>
                <a:uLnTx/>
                <a:uFillTx/>
                <a:latin typeface="Arial Nova" panose="020B0504020202020204" pitchFamily="34" charset="0"/>
              </a:rPr>
              <a:t>, </a:t>
            </a:r>
            <a:r>
              <a:rPr kumimoji="0" lang="en-US" sz="2400" i="0" u="none" strike="noStrike" kern="1200" cap="none" spc="0" normalizeH="0" baseline="0" noProof="0" dirty="0" err="1">
                <a:ln>
                  <a:noFill/>
                </a:ln>
                <a:solidFill>
                  <a:srgbClr val="2E2B21"/>
                </a:solidFill>
                <a:effectLst/>
                <a:uLnTx/>
                <a:uFillTx/>
                <a:latin typeface="Arial Nova" panose="020B0504020202020204" pitchFamily="34" charset="0"/>
              </a:rPr>
              <a:t>qualifica</a:t>
            </a:r>
            <a:r>
              <a:rPr kumimoji="0" lang="en-US" sz="2400" i="0" u="none" strike="noStrike" kern="1200" cap="none" spc="0" normalizeH="0" baseline="0" noProof="0" dirty="0">
                <a:ln>
                  <a:noFill/>
                </a:ln>
                <a:solidFill>
                  <a:srgbClr val="2E2B21"/>
                </a:solidFill>
                <a:effectLst/>
                <a:uLnTx/>
                <a:uFillTx/>
                <a:latin typeface="Arial Nova" panose="020B0504020202020204" pitchFamily="34" charset="0"/>
              </a:rPr>
              <a:t> </a:t>
            </a:r>
            <a:r>
              <a:rPr kumimoji="0" lang="en-US" sz="2400" i="0" u="none" strike="noStrike" kern="1200" cap="none" spc="0" normalizeH="0" baseline="0" noProof="0" dirty="0" err="1">
                <a:ln>
                  <a:noFill/>
                </a:ln>
                <a:solidFill>
                  <a:srgbClr val="2E2B21"/>
                </a:solidFill>
                <a:effectLst/>
                <a:uLnTx/>
                <a:uFillTx/>
                <a:latin typeface="Arial Nova" panose="020B0504020202020204" pitchFamily="34" charset="0"/>
              </a:rPr>
              <a:t>ordinatorio</a:t>
            </a:r>
            <a:r>
              <a:rPr kumimoji="0" lang="en-US" sz="2400" i="0" u="none" strike="noStrike" kern="1200" cap="none" spc="0" normalizeH="0" baseline="0" noProof="0" dirty="0">
                <a:ln>
                  <a:noFill/>
                </a:ln>
                <a:solidFill>
                  <a:srgbClr val="2E2B21"/>
                </a:solidFill>
                <a:effectLst/>
                <a:uLnTx/>
                <a:uFillTx/>
                <a:latin typeface="Arial Nova" panose="020B0504020202020204" pitchFamily="34" charset="0"/>
              </a:rPr>
              <a:t> il </a:t>
            </a:r>
            <a:r>
              <a:rPr kumimoji="0" lang="en-US" sz="2400" i="0" u="none" strike="noStrike" kern="1200" cap="none" spc="0" normalizeH="0" baseline="0" noProof="0" dirty="0" err="1">
                <a:ln>
                  <a:noFill/>
                </a:ln>
                <a:solidFill>
                  <a:srgbClr val="2E2B21"/>
                </a:solidFill>
                <a:effectLst/>
                <a:uLnTx/>
                <a:uFillTx/>
                <a:latin typeface="Arial Nova" panose="020B0504020202020204" pitchFamily="34" charset="0"/>
              </a:rPr>
              <a:t>termine</a:t>
            </a:r>
            <a:r>
              <a:rPr kumimoji="0" lang="en-US" sz="2400" i="0" u="none" strike="noStrike" kern="1200" cap="none" spc="0" normalizeH="0" baseline="0" noProof="0" dirty="0">
                <a:ln>
                  <a:noFill/>
                </a:ln>
                <a:solidFill>
                  <a:srgbClr val="2E2B21"/>
                </a:solidFill>
                <a:effectLst/>
                <a:uLnTx/>
                <a:uFillTx/>
                <a:latin typeface="Arial Nova" panose="020B0504020202020204" pitchFamily="34" charset="0"/>
              </a:rPr>
              <a:t> </a:t>
            </a:r>
            <a:r>
              <a:rPr kumimoji="0" lang="en-US" sz="2400" i="0" u="none" strike="noStrike" kern="1200" cap="none" spc="0" normalizeH="0" baseline="0" noProof="0" dirty="0" err="1">
                <a:ln>
                  <a:noFill/>
                </a:ln>
                <a:solidFill>
                  <a:srgbClr val="2E2B21"/>
                </a:solidFill>
                <a:effectLst/>
                <a:uLnTx/>
                <a:uFillTx/>
                <a:latin typeface="Arial Nova" panose="020B0504020202020204" pitchFamily="34" charset="0"/>
              </a:rPr>
              <a:t>indicato</a:t>
            </a:r>
            <a:r>
              <a:rPr kumimoji="0" lang="en-US" sz="2400" i="0" u="none" strike="noStrike" kern="1200" cap="none" spc="0" normalizeH="0" baseline="0" noProof="0" dirty="0">
                <a:ln>
                  <a:noFill/>
                </a:ln>
                <a:solidFill>
                  <a:srgbClr val="2E2B21"/>
                </a:solidFill>
                <a:effectLst/>
                <a:uLnTx/>
                <a:uFillTx/>
                <a:latin typeface="Arial Nova" panose="020B0504020202020204" pitchFamily="34" charset="0"/>
              </a:rPr>
              <a:t> dal Giudice </a:t>
            </a:r>
            <a:r>
              <a:rPr kumimoji="0" lang="en-US" sz="2400" i="0" u="none" strike="noStrike" kern="1200" cap="none" spc="0" normalizeH="0" baseline="0" noProof="0" dirty="0" err="1">
                <a:ln>
                  <a:noFill/>
                </a:ln>
                <a:solidFill>
                  <a:srgbClr val="2E2B21"/>
                </a:solidFill>
                <a:effectLst/>
                <a:uLnTx/>
                <a:uFillTx/>
                <a:latin typeface="Arial Nova" panose="020B0504020202020204" pitchFamily="34" charset="0"/>
              </a:rPr>
              <a:t>nell’ordinanza</a:t>
            </a:r>
            <a:r>
              <a:rPr kumimoji="0" lang="en-US" sz="2400" i="0" u="none" strike="noStrike" kern="1200" cap="none" spc="0" normalizeH="0" baseline="0" noProof="0" dirty="0">
                <a:ln>
                  <a:noFill/>
                </a:ln>
                <a:solidFill>
                  <a:srgbClr val="2E2B21"/>
                </a:solidFill>
                <a:effectLst/>
                <a:uLnTx/>
                <a:uFillTx/>
                <a:latin typeface="Arial Nova" panose="020B0504020202020204" pitchFamily="34" charset="0"/>
              </a:rPr>
              <a:t> con cui </a:t>
            </a:r>
            <a:r>
              <a:rPr kumimoji="0" lang="en-US" sz="2400" i="0" u="none" strike="noStrike" kern="1200" cap="none" spc="0" normalizeH="0" baseline="0" noProof="0" dirty="0" err="1">
                <a:ln>
                  <a:noFill/>
                </a:ln>
                <a:solidFill>
                  <a:srgbClr val="2E2B21"/>
                </a:solidFill>
                <a:effectLst/>
                <a:uLnTx/>
                <a:uFillTx/>
                <a:latin typeface="Arial Nova" panose="020B0504020202020204" pitchFamily="34" charset="0"/>
              </a:rPr>
              <a:t>invia</a:t>
            </a:r>
            <a:r>
              <a:rPr kumimoji="0" lang="en-US" sz="2400" i="0" u="none" strike="noStrike" kern="1200" cap="none" spc="0" normalizeH="0" baseline="0" noProof="0" dirty="0">
                <a:ln>
                  <a:noFill/>
                </a:ln>
                <a:solidFill>
                  <a:srgbClr val="2E2B21"/>
                </a:solidFill>
                <a:effectLst/>
                <a:uLnTx/>
                <a:uFillTx/>
                <a:latin typeface="Arial Nova" panose="020B0504020202020204" pitchFamily="34" charset="0"/>
              </a:rPr>
              <a:t> le parti in </a:t>
            </a:r>
            <a:r>
              <a:rPr kumimoji="0" lang="en-US" sz="2400" i="0" u="none" strike="noStrike" kern="1200" cap="none" spc="0" normalizeH="0" baseline="0" noProof="0" dirty="0" err="1">
                <a:ln>
                  <a:noFill/>
                </a:ln>
                <a:solidFill>
                  <a:srgbClr val="2E2B21"/>
                </a:solidFill>
                <a:effectLst/>
                <a:uLnTx/>
                <a:uFillTx/>
                <a:latin typeface="Arial Nova" panose="020B0504020202020204" pitchFamily="34" charset="0"/>
              </a:rPr>
              <a:t>mediazione</a:t>
            </a:r>
            <a:r>
              <a:rPr kumimoji="0" lang="en-US" sz="2400" i="0" u="none" strike="noStrike" kern="1200" cap="none" spc="0" normalizeH="0" baseline="0" noProof="0" dirty="0">
                <a:ln>
                  <a:noFill/>
                </a:ln>
                <a:solidFill>
                  <a:srgbClr val="2E2B21"/>
                </a:solidFill>
                <a:effectLst/>
                <a:uLnTx/>
                <a:uFillTx/>
                <a:latin typeface="Arial Nova" panose="020B0504020202020204" pitchFamily="34" charset="0"/>
              </a:rPr>
              <a:t>.</a:t>
            </a:r>
          </a:p>
          <a:p>
            <a:pPr marL="0" indent="0" algn="just">
              <a:lnSpc>
                <a:spcPct val="150000"/>
              </a:lnSpc>
              <a:buNone/>
            </a:pPr>
            <a:endParaRPr lang="it-IT" sz="4400" dirty="0"/>
          </a:p>
        </p:txBody>
      </p:sp>
    </p:spTree>
    <p:extLst>
      <p:ext uri="{BB962C8B-B14F-4D97-AF65-F5344CB8AC3E}">
        <p14:creationId xmlns:p14="http://schemas.microsoft.com/office/powerpoint/2010/main" val="24774407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18A48C4-68D9-16BC-30AE-79959559AB42}"/>
              </a:ext>
            </a:extLst>
          </p:cNvPr>
          <p:cNvSpPr>
            <a:spLocks noGrp="1"/>
          </p:cNvSpPr>
          <p:nvPr>
            <p:ph sz="half" idx="1"/>
          </p:nvPr>
        </p:nvSpPr>
        <p:spPr/>
        <p:txBody>
          <a:bodyPr>
            <a:normAutofit/>
          </a:bodyPr>
          <a:lstStyle/>
          <a:p>
            <a:pPr marL="0" marR="0" lvl="0" indent="0" algn="l" defTabSz="914400" rtl="0" eaLnBrk="1" fontAlgn="auto" latinLnBrk="0" hangingPunct="1">
              <a:lnSpc>
                <a:spcPct val="90000"/>
              </a:lnSpc>
              <a:spcBef>
                <a:spcPts val="1200"/>
              </a:spcBef>
              <a:spcAft>
                <a:spcPts val="200"/>
              </a:spcAft>
              <a:buClr>
                <a:srgbClr val="9CBEBD"/>
              </a:buClr>
              <a:buSzPct val="100000"/>
              <a:buFont typeface="Tw Cen MT" panose="020B0602020104020603" pitchFamily="34" charset="0"/>
              <a:buNone/>
              <a:tabLst/>
              <a:defRPr/>
            </a:pPr>
            <a:r>
              <a:rPr kumimoji="0" lang="it-IT" sz="3000" b="0" i="0" u="none" strike="noStrike" kern="1200" cap="none" spc="0" normalizeH="0" baseline="0" noProof="0" dirty="0">
                <a:ln>
                  <a:noFill/>
                </a:ln>
                <a:solidFill>
                  <a:srgbClr val="2E2B21"/>
                </a:solidFill>
                <a:effectLst/>
                <a:uLnTx/>
                <a:uFillTx/>
                <a:latin typeface="Arial Nova" panose="020B0504020202020204" pitchFamily="34" charset="0"/>
              </a:rPr>
              <a:t>TERMINE ENTRO IL QUALE DEVE ESSERE ESPERITA LA MEDIAZIONE DEMANDATA</a:t>
            </a:r>
          </a:p>
          <a:p>
            <a:endParaRPr lang="it-IT" dirty="0"/>
          </a:p>
        </p:txBody>
      </p:sp>
      <p:sp>
        <p:nvSpPr>
          <p:cNvPr id="4" name="Segnaposto contenuto 3">
            <a:extLst>
              <a:ext uri="{FF2B5EF4-FFF2-40B4-BE49-F238E27FC236}">
                <a16:creationId xmlns:a16="http://schemas.microsoft.com/office/drawing/2014/main" id="{995A7F87-DDE6-A589-5A33-AAD96B98D38C}"/>
              </a:ext>
            </a:extLst>
          </p:cNvPr>
          <p:cNvSpPr>
            <a:spLocks noGrp="1"/>
          </p:cNvSpPr>
          <p:nvPr>
            <p:ph sz="half" idx="2"/>
          </p:nvPr>
        </p:nvSpPr>
        <p:spPr/>
        <p:txBody>
          <a:bodyPr>
            <a:normAutofit/>
          </a:bodyPr>
          <a:lstStyle/>
          <a:p>
            <a:pPr marL="91440" marR="0" lvl="0" indent="-91440" algn="l" defTabSz="914400" rtl="0" eaLnBrk="1" fontAlgn="auto" latinLnBrk="0" hangingPunct="1">
              <a:lnSpc>
                <a:spcPct val="90000"/>
              </a:lnSpc>
              <a:spcBef>
                <a:spcPts val="1200"/>
              </a:spcBef>
              <a:spcAft>
                <a:spcPts val="200"/>
              </a:spcAft>
              <a:buClr>
                <a:srgbClr val="9CBEBD"/>
              </a:buClr>
              <a:buSzPct val="100000"/>
              <a:buFont typeface="Tw Cen MT" panose="020B0602020104020603" pitchFamily="34" charset="0"/>
              <a:buChar char=" "/>
              <a:tabLst/>
              <a:defRPr/>
            </a:pPr>
            <a:endParaRPr kumimoji="0" lang="it-IT" sz="3400" b="0" i="0" u="none" strike="noStrike" kern="1200" cap="none" spc="0" normalizeH="0" baseline="0" noProof="0" dirty="0">
              <a:ln>
                <a:noFill/>
              </a:ln>
              <a:solidFill>
                <a:srgbClr val="2E2B21"/>
              </a:solidFill>
              <a:effectLst/>
              <a:uLnTx/>
              <a:uFillTx/>
              <a:latin typeface="Tw Cen MT" panose="020B0602020104020603"/>
              <a:ea typeface="+mn-ea"/>
              <a:cs typeface="+mn-cs"/>
            </a:endParaRPr>
          </a:p>
          <a:p>
            <a:pPr marL="91440" marR="0" lvl="0" indent="-91440" algn="l" defTabSz="914400" rtl="0" eaLnBrk="1" fontAlgn="auto" latinLnBrk="0" hangingPunct="1">
              <a:lnSpc>
                <a:spcPct val="90000"/>
              </a:lnSpc>
              <a:spcBef>
                <a:spcPts val="1200"/>
              </a:spcBef>
              <a:spcAft>
                <a:spcPts val="200"/>
              </a:spcAft>
              <a:buClr>
                <a:srgbClr val="9CBEBD"/>
              </a:buClr>
              <a:buSzPct val="100000"/>
              <a:buFont typeface="Tw Cen MT" panose="020B0602020104020603" pitchFamily="34" charset="0"/>
              <a:buChar char=" "/>
              <a:tabLst/>
              <a:defRPr/>
            </a:pPr>
            <a:endParaRPr lang="it-IT" sz="3400" dirty="0">
              <a:solidFill>
                <a:srgbClr val="2E2B21"/>
              </a:solidFill>
              <a:latin typeface="Tw Cen MT" panose="020B0602020104020603"/>
            </a:endParaRPr>
          </a:p>
          <a:p>
            <a:pPr marL="91440" marR="0" lvl="0" indent="-91440" algn="l" defTabSz="914400" rtl="0" eaLnBrk="1" fontAlgn="auto" latinLnBrk="0" hangingPunct="1">
              <a:lnSpc>
                <a:spcPct val="90000"/>
              </a:lnSpc>
              <a:spcBef>
                <a:spcPts val="1200"/>
              </a:spcBef>
              <a:spcAft>
                <a:spcPts val="200"/>
              </a:spcAft>
              <a:buClr>
                <a:srgbClr val="9CBEBD"/>
              </a:buClr>
              <a:buSzPct val="100000"/>
              <a:buFont typeface="Tw Cen MT" panose="020B0602020104020603" pitchFamily="34" charset="0"/>
              <a:buChar char=" "/>
              <a:tabLst/>
              <a:defRPr/>
            </a:pPr>
            <a:endParaRPr kumimoji="0" lang="it-IT" sz="3400" b="0" i="0" u="none" strike="noStrike" kern="1200" cap="none" spc="0" normalizeH="0" baseline="0" noProof="0" dirty="0">
              <a:ln>
                <a:noFill/>
              </a:ln>
              <a:solidFill>
                <a:srgbClr val="2E2B21"/>
              </a:solidFill>
              <a:effectLst/>
              <a:uLnTx/>
              <a:uFillTx/>
              <a:latin typeface="Tw Cen MT" panose="020B0602020104020603"/>
              <a:ea typeface="+mn-ea"/>
              <a:cs typeface="+mn-cs"/>
            </a:endParaRPr>
          </a:p>
          <a:p>
            <a:pPr marL="0" marR="0" lvl="0" indent="0" algn="l" defTabSz="914400" rtl="0" eaLnBrk="1" fontAlgn="auto" latinLnBrk="0" hangingPunct="1">
              <a:lnSpc>
                <a:spcPct val="90000"/>
              </a:lnSpc>
              <a:spcBef>
                <a:spcPts val="1200"/>
              </a:spcBef>
              <a:spcAft>
                <a:spcPts val="200"/>
              </a:spcAft>
              <a:buClr>
                <a:srgbClr val="9CBEBD"/>
              </a:buClr>
              <a:buSzPct val="100000"/>
              <a:buNone/>
              <a:tabLst/>
              <a:defRPr/>
            </a:pPr>
            <a:r>
              <a:rPr kumimoji="0" lang="it-IT" sz="1900" b="0" i="0" u="none" strike="noStrike" kern="1200" cap="none" spc="0" normalizeH="0" baseline="0" noProof="0" dirty="0">
                <a:ln>
                  <a:noFill/>
                </a:ln>
                <a:solidFill>
                  <a:srgbClr val="2E2B21"/>
                </a:solidFill>
                <a:effectLst/>
                <a:uLnTx/>
                <a:uFillTx/>
                <a:latin typeface="Arial Nova" panose="020B0504020202020204" pitchFamily="34" charset="0"/>
              </a:rPr>
              <a:t>ENTRO L’UDIENZA FISSATA  DAL GIUDICE DOPO LA SCADENZA DEL TERMINE DI CUI ALL’ART. 6 D.LGS. 28/2010 </a:t>
            </a:r>
          </a:p>
          <a:p>
            <a:pPr marL="0" marR="0" lvl="0" indent="0" algn="l" defTabSz="914400" rtl="0" eaLnBrk="1" fontAlgn="auto" latinLnBrk="0" hangingPunct="1">
              <a:lnSpc>
                <a:spcPct val="90000"/>
              </a:lnSpc>
              <a:spcBef>
                <a:spcPts val="1200"/>
              </a:spcBef>
              <a:spcAft>
                <a:spcPts val="200"/>
              </a:spcAft>
              <a:buClr>
                <a:srgbClr val="9CBEBD"/>
              </a:buClr>
              <a:buSzPct val="100000"/>
              <a:buNone/>
              <a:tabLst/>
              <a:defRPr/>
            </a:pPr>
            <a:r>
              <a:rPr kumimoji="0" lang="it-IT" sz="1900" b="0" i="0" u="none" strike="noStrike" kern="1200" cap="none" spc="0" normalizeH="0" baseline="0" noProof="0" dirty="0">
                <a:ln>
                  <a:noFill/>
                </a:ln>
                <a:solidFill>
                  <a:srgbClr val="2E2B21"/>
                </a:solidFill>
                <a:effectLst/>
                <a:uLnTx/>
                <a:uFillTx/>
                <a:latin typeface="Arial Nova" panose="020B0504020202020204" pitchFamily="34" charset="0"/>
              </a:rPr>
              <a:t>(3 mesi, prorogabile di ulteriori tre mesi)</a:t>
            </a:r>
          </a:p>
          <a:p>
            <a:endParaRPr lang="it-IT" dirty="0"/>
          </a:p>
        </p:txBody>
      </p:sp>
      <p:sp>
        <p:nvSpPr>
          <p:cNvPr id="5" name="Freccia a destra 4">
            <a:extLst>
              <a:ext uri="{FF2B5EF4-FFF2-40B4-BE49-F238E27FC236}">
                <a16:creationId xmlns:a16="http://schemas.microsoft.com/office/drawing/2014/main" id="{79F76ED0-3000-5236-38C6-D8E3058E0D48}"/>
              </a:ext>
            </a:extLst>
          </p:cNvPr>
          <p:cNvSpPr/>
          <p:nvPr/>
        </p:nvSpPr>
        <p:spPr>
          <a:xfrm>
            <a:off x="4318038" y="4119316"/>
            <a:ext cx="1353965" cy="898072"/>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2308832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B15B16-5DD2-9660-01D3-AF2314DEE90C}"/>
              </a:ext>
            </a:extLst>
          </p:cNvPr>
          <p:cNvSpPr>
            <a:spLocks noGrp="1"/>
          </p:cNvSpPr>
          <p:nvPr>
            <p:ph type="title"/>
          </p:nvPr>
        </p:nvSpPr>
        <p:spPr>
          <a:xfrm>
            <a:off x="1024128" y="326571"/>
            <a:ext cx="9720072" cy="1758261"/>
          </a:xfrm>
          <a:solidFill>
            <a:srgbClr val="00B0F0"/>
          </a:solidFill>
        </p:spPr>
        <p:txBody>
          <a:bodyPr>
            <a:noAutofit/>
          </a:bodyPr>
          <a:lstStyle/>
          <a:p>
            <a:pPr marL="342900" marR="0" lvl="0" indent="-342900" defTabSz="914400" rtl="0" eaLnBrk="1" fontAlgn="auto" latinLnBrk="0" hangingPunct="1">
              <a:lnSpc>
                <a:spcPct val="90000"/>
              </a:lnSpc>
              <a:spcBef>
                <a:spcPts val="1200"/>
              </a:spcBef>
              <a:spcAft>
                <a:spcPts val="800"/>
              </a:spcAft>
              <a:tabLst>
                <a:tab pos="457200" algn="l"/>
              </a:tabLst>
              <a:defRPr/>
            </a:pPr>
            <a:r>
              <a:rPr kumimoji="0" lang="it-IT" sz="2400" b="1" i="0" u="none" strike="noStrike" kern="1200" cap="none" spc="0" normalizeH="0" baseline="0" noProof="0" dirty="0">
                <a:ln>
                  <a:noFill/>
                </a:ln>
                <a:solidFill>
                  <a:srgbClr val="2E2B21"/>
                </a:solidFill>
                <a:effectLst/>
                <a:uLnTx/>
                <a:uFillTx/>
                <a:latin typeface="Arial Nova" panose="020B0504020202020204" pitchFamily="34" charset="0"/>
                <a:ea typeface="Times New Roman" panose="02020603050405020304" pitchFamily="18" charset="0"/>
                <a:cs typeface="Times New Roman" panose="02020603050405020304" pitchFamily="18" charset="0"/>
              </a:rPr>
              <a:t>    </a:t>
            </a:r>
            <a:r>
              <a:rPr kumimoji="0" lang="it-IT" sz="2400" i="0" u="none" strike="noStrike" kern="1200" cap="none" spc="0" normalizeH="0" baseline="0" noProof="0" dirty="0">
                <a:ln>
                  <a:noFill/>
                </a:ln>
                <a:solidFill>
                  <a:srgbClr val="2E2B21"/>
                </a:solidFill>
                <a:effectLst/>
                <a:uLnTx/>
                <a:uFillTx/>
                <a:latin typeface="Arial Nova" panose="020B0504020202020204" pitchFamily="34" charset="0"/>
                <a:ea typeface="Times New Roman" panose="02020603050405020304" pitchFamily="18" charset="0"/>
                <a:cs typeface="Times New Roman" panose="02020603050405020304" pitchFamily="18" charset="0"/>
              </a:rPr>
              <a:t>SECONDO COMMA ART. 5 QUATER </a:t>
            </a:r>
            <a:br>
              <a:rPr kumimoji="0" lang="it-IT" sz="2400" i="0" u="none" strike="noStrike" kern="1200" cap="none" spc="0" normalizeH="0" baseline="0" noProof="0" dirty="0">
                <a:ln>
                  <a:noFill/>
                </a:ln>
                <a:solidFill>
                  <a:srgbClr val="2E2B21"/>
                </a:solidFill>
                <a:effectLst/>
                <a:uLnTx/>
                <a:uFillTx/>
                <a:latin typeface="Arial Nova" panose="020B0504020202020204" pitchFamily="34" charset="0"/>
                <a:ea typeface="Times New Roman" panose="02020603050405020304" pitchFamily="18" charset="0"/>
                <a:cs typeface="Times New Roman" panose="02020603050405020304" pitchFamily="18" charset="0"/>
              </a:rPr>
            </a:br>
            <a:r>
              <a:rPr kumimoji="0" lang="it-IT" sz="2400" i="0" u="none" strike="noStrike" kern="1200" cap="none" spc="0" normalizeH="0" baseline="0" noProof="0" dirty="0">
                <a:ln>
                  <a:noFill/>
                </a:ln>
                <a:solidFill>
                  <a:srgbClr val="2E2B21"/>
                </a:solidFill>
                <a:effectLst/>
                <a:uLnTx/>
                <a:uFillTx/>
                <a:latin typeface="Arial Nova" panose="020B0504020202020204" pitchFamily="34" charset="0"/>
                <a:ea typeface="Times New Roman" panose="02020603050405020304" pitchFamily="18" charset="0"/>
                <a:cs typeface="Times New Roman" panose="02020603050405020304" pitchFamily="18" charset="0"/>
              </a:rPr>
              <a:t>La mediazione demandata dal giudice </a:t>
            </a:r>
            <a:r>
              <a:rPr kumimoji="0" lang="it-IT" sz="2400" b="1" i="0" u="none" strike="noStrike" kern="1200" cap="none" spc="0" normalizeH="0" baseline="0" noProof="0" dirty="0">
                <a:ln>
                  <a:noFill/>
                </a:ln>
                <a:solidFill>
                  <a:srgbClr val="002060"/>
                </a:solidFill>
                <a:effectLst/>
                <a:uLnTx/>
                <a:uFillTx/>
                <a:latin typeface="Arial Nova" panose="020B0504020202020204" pitchFamily="34" charset="0"/>
                <a:ea typeface="Times New Roman" panose="02020603050405020304" pitchFamily="18" charset="0"/>
                <a:cs typeface="Times New Roman" panose="02020603050405020304" pitchFamily="18" charset="0"/>
              </a:rPr>
              <a:t>è condizione di procedibilità </a:t>
            </a:r>
            <a:r>
              <a:rPr kumimoji="0" lang="it-IT" sz="2400" i="0" u="none" strike="noStrike" kern="1200" cap="none" spc="0" normalizeH="0" baseline="0" noProof="0" dirty="0">
                <a:ln>
                  <a:noFill/>
                </a:ln>
                <a:solidFill>
                  <a:srgbClr val="2E2B21"/>
                </a:solidFill>
                <a:effectLst/>
                <a:uLnTx/>
                <a:uFillTx/>
                <a:latin typeface="Arial Nova" panose="020B0504020202020204" pitchFamily="34" charset="0"/>
                <a:ea typeface="Times New Roman" panose="02020603050405020304" pitchFamily="18" charset="0"/>
                <a:cs typeface="Times New Roman" panose="02020603050405020304" pitchFamily="18" charset="0"/>
              </a:rPr>
              <a:t>della domanda giudiziale. </a:t>
            </a:r>
            <a:br>
              <a:rPr kumimoji="0" lang="it-IT" sz="2400" i="0" u="none" strike="noStrike" kern="1200" cap="none" spc="0" normalizeH="0" baseline="0" noProof="0" dirty="0">
                <a:ln>
                  <a:noFill/>
                </a:ln>
                <a:solidFill>
                  <a:srgbClr val="2E2B21"/>
                </a:solidFill>
                <a:effectLst/>
                <a:uLnTx/>
                <a:uFillTx/>
                <a:latin typeface="Arial Nova" panose="020B0504020202020204" pitchFamily="34" charset="0"/>
                <a:ea typeface="Times New Roman" panose="02020603050405020304" pitchFamily="18" charset="0"/>
                <a:cs typeface="Times New Roman" panose="02020603050405020304" pitchFamily="18" charset="0"/>
              </a:rPr>
            </a:br>
            <a:r>
              <a:rPr kumimoji="0" lang="it-IT" sz="2400" i="0" u="none" strike="noStrike" kern="1200" cap="none" spc="0" normalizeH="0" baseline="0" noProof="0" dirty="0">
                <a:ln>
                  <a:noFill/>
                </a:ln>
                <a:solidFill>
                  <a:srgbClr val="2E2B21"/>
                </a:solidFill>
                <a:effectLst/>
                <a:uLnTx/>
                <a:uFillTx/>
                <a:latin typeface="Arial Nova" panose="020B0504020202020204" pitchFamily="34" charset="0"/>
                <a:ea typeface="Times New Roman" panose="02020603050405020304" pitchFamily="18" charset="0"/>
                <a:cs typeface="Times New Roman" panose="02020603050405020304" pitchFamily="18" charset="0"/>
              </a:rPr>
              <a:t>Si applica l’articolo 5, commi 4, 5 e 6. </a:t>
            </a:r>
            <a:br>
              <a:rPr kumimoji="0" lang="it-IT" sz="24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rPr>
            </a:br>
            <a:endParaRPr lang="it-IT" sz="2400" dirty="0"/>
          </a:p>
        </p:txBody>
      </p:sp>
      <p:sp>
        <p:nvSpPr>
          <p:cNvPr id="3" name="Segnaposto testo 2">
            <a:extLst>
              <a:ext uri="{FF2B5EF4-FFF2-40B4-BE49-F238E27FC236}">
                <a16:creationId xmlns:a16="http://schemas.microsoft.com/office/drawing/2014/main" id="{42EFBFF8-C314-1C51-D47E-BB3DBB2A5BEF}"/>
              </a:ext>
            </a:extLst>
          </p:cNvPr>
          <p:cNvSpPr>
            <a:spLocks noGrp="1"/>
          </p:cNvSpPr>
          <p:nvPr>
            <p:ph type="body" idx="1"/>
          </p:nvPr>
        </p:nvSpPr>
        <p:spPr/>
        <p:txBody>
          <a:bodyPr/>
          <a:lstStyle/>
          <a:p>
            <a:r>
              <a:rPr lang="it-IT" dirty="0">
                <a:solidFill>
                  <a:srgbClr val="799EBD"/>
                </a:solidFill>
              </a:rPr>
              <a:t>RICHIAMO ALL’ART. 5</a:t>
            </a:r>
          </a:p>
        </p:txBody>
      </p:sp>
      <p:sp>
        <p:nvSpPr>
          <p:cNvPr id="4" name="Segnaposto contenuto 3">
            <a:extLst>
              <a:ext uri="{FF2B5EF4-FFF2-40B4-BE49-F238E27FC236}">
                <a16:creationId xmlns:a16="http://schemas.microsoft.com/office/drawing/2014/main" id="{548C7862-713A-8CBB-77FA-EF943BF591FD}"/>
              </a:ext>
            </a:extLst>
          </p:cNvPr>
          <p:cNvSpPr>
            <a:spLocks noGrp="1"/>
          </p:cNvSpPr>
          <p:nvPr>
            <p:ph sz="half" idx="2"/>
          </p:nvPr>
        </p:nvSpPr>
        <p:spPr/>
        <p:txBody>
          <a:bodyPr>
            <a:normAutofit fontScale="92500" lnSpcReduction="20000"/>
          </a:bodyPr>
          <a:lstStyle/>
          <a:p>
            <a:r>
              <a:rPr lang="it-IT" b="1" dirty="0">
                <a:latin typeface="Arial Nova" panose="020B0504020202020204" pitchFamily="34" charset="0"/>
              </a:rPr>
              <a:t>Co.4</a:t>
            </a:r>
            <a:r>
              <a:rPr lang="it-IT" dirty="0">
                <a:latin typeface="Arial Nova" panose="020B0504020202020204" pitchFamily="34" charset="0"/>
              </a:rPr>
              <a:t> …</a:t>
            </a:r>
            <a:r>
              <a:rPr lang="it-IT" b="1" dirty="0">
                <a:latin typeface="Arial Nova" panose="020B0504020202020204" pitchFamily="34" charset="0"/>
              </a:rPr>
              <a:t>la condizione si considera avverata se il primo incontro avanti il mediatore si conclude senza l’accordo di conciliazione.</a:t>
            </a:r>
          </a:p>
          <a:p>
            <a:pPr algn="just"/>
            <a:r>
              <a:rPr lang="it-IT" b="1" dirty="0">
                <a:latin typeface="Arial Nova" panose="020B0504020202020204" pitchFamily="34" charset="0"/>
              </a:rPr>
              <a:t>Co.5 </a:t>
            </a:r>
            <a:r>
              <a:rPr lang="it-IT" dirty="0">
                <a:latin typeface="Arial Nova" panose="020B0504020202020204" pitchFamily="34" charset="0"/>
              </a:rPr>
              <a:t>Lo svolgimento della mediazione non preclude in ogni caso la concessione dei provvedimenti urgenti e cautelari, né la trascrizione della domanda</a:t>
            </a:r>
          </a:p>
          <a:p>
            <a:r>
              <a:rPr lang="it-IT" b="1" dirty="0">
                <a:latin typeface="Arial Nova" panose="020B0504020202020204" pitchFamily="34" charset="0"/>
              </a:rPr>
              <a:t>Co.6</a:t>
            </a:r>
            <a:r>
              <a:rPr lang="it-IT" dirty="0">
                <a:latin typeface="Arial Nova" panose="020B0504020202020204" pitchFamily="34" charset="0"/>
              </a:rPr>
              <a:t> Il co.1 e l’art. 5-quater non si applicano in tutti i procedimenti </a:t>
            </a:r>
            <a:r>
              <a:rPr lang="it-IT" dirty="0" err="1">
                <a:latin typeface="Arial Nova" panose="020B0504020202020204" pitchFamily="34" charset="0"/>
              </a:rPr>
              <a:t>lett.ra</a:t>
            </a:r>
            <a:r>
              <a:rPr lang="it-IT" dirty="0">
                <a:latin typeface="Arial Nova" panose="020B0504020202020204" pitchFamily="34" charset="0"/>
              </a:rPr>
              <a:t> </a:t>
            </a:r>
            <a:r>
              <a:rPr lang="it-IT" dirty="0" err="1">
                <a:latin typeface="Arial Nova" panose="020B0504020202020204" pitchFamily="34" charset="0"/>
              </a:rPr>
              <a:t>a,b,c,d,e,f,h</a:t>
            </a:r>
            <a:endParaRPr lang="it-IT" dirty="0">
              <a:latin typeface="Arial Nova" panose="020B0504020202020204" pitchFamily="34" charset="0"/>
            </a:endParaRPr>
          </a:p>
          <a:p>
            <a:endParaRPr lang="it-IT" dirty="0"/>
          </a:p>
        </p:txBody>
      </p:sp>
      <p:sp>
        <p:nvSpPr>
          <p:cNvPr id="5" name="Segnaposto testo 4">
            <a:extLst>
              <a:ext uri="{FF2B5EF4-FFF2-40B4-BE49-F238E27FC236}">
                <a16:creationId xmlns:a16="http://schemas.microsoft.com/office/drawing/2014/main" id="{362B8C57-A08C-A401-6386-4034CDCE2918}"/>
              </a:ext>
            </a:extLst>
          </p:cNvPr>
          <p:cNvSpPr>
            <a:spLocks noGrp="1"/>
          </p:cNvSpPr>
          <p:nvPr>
            <p:ph type="body" sz="quarter" idx="3"/>
          </p:nvPr>
        </p:nvSpPr>
        <p:spPr/>
        <p:txBody>
          <a:bodyPr/>
          <a:lstStyle/>
          <a:p>
            <a:r>
              <a:rPr lang="it-IT" dirty="0"/>
              <a:t>     </a:t>
            </a:r>
            <a:r>
              <a:rPr lang="it-IT" dirty="0">
                <a:solidFill>
                  <a:srgbClr val="799EBD"/>
                </a:solidFill>
              </a:rPr>
              <a:t>CRITICITA’</a:t>
            </a:r>
          </a:p>
        </p:txBody>
      </p:sp>
      <p:sp>
        <p:nvSpPr>
          <p:cNvPr id="6" name="Segnaposto contenuto 5">
            <a:extLst>
              <a:ext uri="{FF2B5EF4-FFF2-40B4-BE49-F238E27FC236}">
                <a16:creationId xmlns:a16="http://schemas.microsoft.com/office/drawing/2014/main" id="{229D3349-C7C2-2EAE-446A-33C48B7E21D2}"/>
              </a:ext>
            </a:extLst>
          </p:cNvPr>
          <p:cNvSpPr>
            <a:spLocks noGrp="1"/>
          </p:cNvSpPr>
          <p:nvPr>
            <p:ph sz="quarter" idx="4"/>
          </p:nvPr>
        </p:nvSpPr>
        <p:spPr>
          <a:xfrm>
            <a:off x="5989320" y="2967788"/>
            <a:ext cx="4754880" cy="1825276"/>
          </a:xfrm>
        </p:spPr>
        <p:txBody>
          <a:bodyPr>
            <a:normAutofit lnSpcReduction="10000"/>
          </a:bodyPr>
          <a:lstStyle/>
          <a:p>
            <a:r>
              <a:rPr lang="it-IT" dirty="0"/>
              <a:t>            </a:t>
            </a:r>
          </a:p>
          <a:p>
            <a:pPr marL="0" indent="0" algn="ctr">
              <a:buNone/>
            </a:pPr>
            <a:r>
              <a:rPr lang="it-IT" dirty="0"/>
              <a:t>           </a:t>
            </a:r>
            <a:r>
              <a:rPr lang="it-IT" dirty="0">
                <a:latin typeface="Arial Nova" panose="020B0504020202020204" pitchFamily="34" charset="0"/>
              </a:rPr>
              <a:t>PRIMO INCONTRO     EFFETTIVO</a:t>
            </a:r>
          </a:p>
          <a:p>
            <a:pPr algn="ctr"/>
            <a:r>
              <a:rPr lang="it-IT" dirty="0">
                <a:latin typeface="Arial Nova" panose="020B0504020202020204" pitchFamily="34" charset="0"/>
              </a:rPr>
              <a:t>        e se parte invitata non si presenta?</a:t>
            </a:r>
          </a:p>
          <a:p>
            <a:endParaRPr lang="it-IT" dirty="0"/>
          </a:p>
        </p:txBody>
      </p:sp>
      <p:sp>
        <p:nvSpPr>
          <p:cNvPr id="7" name="Freccia a destra 6">
            <a:extLst>
              <a:ext uri="{FF2B5EF4-FFF2-40B4-BE49-F238E27FC236}">
                <a16:creationId xmlns:a16="http://schemas.microsoft.com/office/drawing/2014/main" id="{10086415-0532-DDBA-A634-8DCBFFECA5D8}"/>
              </a:ext>
            </a:extLst>
          </p:cNvPr>
          <p:cNvSpPr/>
          <p:nvPr/>
        </p:nvSpPr>
        <p:spPr>
          <a:xfrm flipH="1">
            <a:off x="5989319" y="3205425"/>
            <a:ext cx="424543" cy="386156"/>
          </a:xfrm>
          <a:prstGeom prst="rightArrow">
            <a:avLst>
              <a:gd name="adj1" fmla="val 50000"/>
              <a:gd name="adj2" fmla="val 5000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799EBD"/>
              </a:solidFill>
            </a:endParaRPr>
          </a:p>
        </p:txBody>
      </p:sp>
    </p:spTree>
    <p:extLst>
      <p:ext uri="{BB962C8B-B14F-4D97-AF65-F5344CB8AC3E}">
        <p14:creationId xmlns:p14="http://schemas.microsoft.com/office/powerpoint/2010/main" val="32696754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40471336-32E1-5523-FD89-802D79385D93}"/>
              </a:ext>
            </a:extLst>
          </p:cNvPr>
          <p:cNvSpPr txBox="1"/>
          <p:nvPr/>
        </p:nvSpPr>
        <p:spPr>
          <a:xfrm>
            <a:off x="924447" y="1939331"/>
            <a:ext cx="10909195" cy="3695948"/>
          </a:xfrm>
          <a:prstGeom prst="rect">
            <a:avLst/>
          </a:prstGeom>
          <a:noFill/>
        </p:spPr>
        <p:txBody>
          <a:bodyPr wrap="square">
            <a:spAutoFit/>
          </a:bodyPr>
          <a:lstStyle/>
          <a:p>
            <a:pPr marL="0" marR="0" lvl="0" indent="0" algn="just" defTabSz="457200" rtl="0" eaLnBrk="1" fontAlgn="auto" latinLnBrk="0" hangingPunct="1">
              <a:lnSpc>
                <a:spcPct val="200000"/>
              </a:lnSpc>
              <a:spcBef>
                <a:spcPts val="0"/>
              </a:spcBef>
              <a:spcAft>
                <a:spcPts val="0"/>
              </a:spcAft>
              <a:buClrTx/>
              <a:buSzTx/>
              <a:buFontTx/>
              <a:buNone/>
              <a:tabLst/>
              <a:defRPr/>
            </a:pPr>
            <a:r>
              <a:rPr kumimoji="0" lang="it-IT" sz="2000" i="0" u="none" strike="noStrike" kern="1200" cap="none" spc="0" normalizeH="0" baseline="0" noProof="0" dirty="0">
                <a:ln>
                  <a:noFill/>
                </a:ln>
                <a:solidFill>
                  <a:srgbClr val="7030A0"/>
                </a:solidFill>
                <a:effectLst/>
                <a:uLnTx/>
                <a:uFillTx/>
                <a:latin typeface="Arial Nova" panose="020B0504020202020204" pitchFamily="34" charset="0"/>
                <a:ea typeface="Times New Roman" panose="02020603050405020304" pitchFamily="18" charset="0"/>
                <a:cs typeface="Times New Roman" panose="02020603050405020304" pitchFamily="18" charset="0"/>
              </a:rPr>
              <a:t>Avrà tutto l’interesse </a:t>
            </a:r>
            <a:r>
              <a:rPr kumimoji="0" lang="it-IT" sz="2000" i="0" u="none" strike="noStrike" kern="1200" cap="none" spc="0" normalizeH="0" baseline="0" noProof="0" dirty="0">
                <a:ln>
                  <a:noFill/>
                </a:ln>
                <a:effectLst/>
                <a:uLnTx/>
                <a:uFillTx/>
                <a:latin typeface="Arial Nova" panose="020B0504020202020204" pitchFamily="34" charset="0"/>
                <a:ea typeface="Times New Roman" panose="02020603050405020304" pitchFamily="18" charset="0"/>
                <a:cs typeface="Times New Roman" panose="02020603050405020304" pitchFamily="18" charset="0"/>
              </a:rPr>
              <a:t>a promuoverla la parte che ha introdotto il giudizio, non foss’altro per poter coltivarlo una volta terminata la Mediazione a fronte di  un verbale Negativo, o di verbale di Mancato Accordo. </a:t>
            </a:r>
          </a:p>
          <a:p>
            <a:pPr marL="0" marR="0" lvl="0" indent="0" algn="just" defTabSz="457200" rtl="0" eaLnBrk="1" fontAlgn="auto" latinLnBrk="0" hangingPunct="1">
              <a:lnSpc>
                <a:spcPct val="200000"/>
              </a:lnSpc>
              <a:spcBef>
                <a:spcPts val="0"/>
              </a:spcBef>
              <a:spcAft>
                <a:spcPts val="0"/>
              </a:spcAft>
              <a:buClrTx/>
              <a:buSzTx/>
              <a:buFontTx/>
              <a:buNone/>
              <a:tabLst/>
              <a:defRPr/>
            </a:pPr>
            <a:r>
              <a:rPr kumimoji="0" lang="it-IT" sz="2000" i="0" u="none" strike="noStrike" kern="1200" cap="none" spc="0" normalizeH="0" baseline="0" noProof="0" dirty="0">
                <a:ln>
                  <a:noFill/>
                </a:ln>
                <a:effectLst/>
                <a:uLnTx/>
                <a:uFillTx/>
                <a:latin typeface="Arial Nova" panose="020B0504020202020204" pitchFamily="34" charset="0"/>
                <a:ea typeface="Times New Roman" panose="02020603050405020304" pitchFamily="18" charset="0"/>
                <a:cs typeface="Times New Roman" panose="02020603050405020304" pitchFamily="18" charset="0"/>
              </a:rPr>
              <a:t>In caso di costituzione in giudizio del convenuto con proposizione di domanda riconvenzionale? Il convenuto dovrà procedere allo stesso modo? Ci saranno due domande di Mediazione da presentare all’Organismo, per le quali le parti poi chiederanno la riunione? </a:t>
            </a:r>
            <a:endParaRPr kumimoji="0" lang="it-IT" sz="2000" i="0" u="none" strike="noStrike" kern="1200" cap="none" spc="0" normalizeH="0" baseline="0" noProof="0" dirty="0">
              <a:ln>
                <a:noFill/>
              </a:ln>
              <a:effectLst/>
              <a:uLnTx/>
              <a:uFillTx/>
              <a:latin typeface="Tw Cen MT" panose="020B0602020104020603"/>
              <a:ea typeface="+mn-ea"/>
              <a:cs typeface="+mn-cs"/>
            </a:endParaRPr>
          </a:p>
        </p:txBody>
      </p:sp>
      <p:sp>
        <p:nvSpPr>
          <p:cNvPr id="3" name="CasellaDiTesto 2">
            <a:extLst>
              <a:ext uri="{FF2B5EF4-FFF2-40B4-BE49-F238E27FC236}">
                <a16:creationId xmlns:a16="http://schemas.microsoft.com/office/drawing/2014/main" id="{28F66BE4-4DDF-95D0-D79F-03439809E45E}"/>
              </a:ext>
            </a:extLst>
          </p:cNvPr>
          <p:cNvSpPr txBox="1"/>
          <p:nvPr/>
        </p:nvSpPr>
        <p:spPr>
          <a:xfrm>
            <a:off x="924447" y="916771"/>
            <a:ext cx="10427732" cy="611899"/>
          </a:xfrm>
          <a:prstGeom prst="rect">
            <a:avLst/>
          </a:prstGeom>
          <a:solidFill>
            <a:srgbClr val="CBD1FB"/>
          </a:solidFill>
        </p:spPr>
        <p:txBody>
          <a:bodyPr wrap="square">
            <a:spAutoFit/>
          </a:bodyPr>
          <a:lstStyle/>
          <a:p>
            <a:pPr marL="0" marR="0" lvl="0" indent="0" algn="just" defTabSz="457200" rtl="0" eaLnBrk="1" fontAlgn="auto" latinLnBrk="0" hangingPunct="1">
              <a:lnSpc>
                <a:spcPct val="2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002060"/>
                </a:solidFill>
                <a:effectLst/>
                <a:uLnTx/>
                <a:uFillTx/>
                <a:latin typeface="Arial Nova" panose="020B0504020202020204" pitchFamily="34" charset="0"/>
                <a:ea typeface="Times New Roman" panose="02020603050405020304" pitchFamily="18" charset="0"/>
                <a:cs typeface="Times New Roman" panose="02020603050405020304" pitchFamily="18" charset="0"/>
              </a:rPr>
              <a:t>SU QUALE PARTE INCOMBE L’ONERE DI PROMUOVERE LA MEDIAZIONE?</a:t>
            </a:r>
          </a:p>
        </p:txBody>
      </p:sp>
    </p:spTree>
    <p:extLst>
      <p:ext uri="{BB962C8B-B14F-4D97-AF65-F5344CB8AC3E}">
        <p14:creationId xmlns:p14="http://schemas.microsoft.com/office/powerpoint/2010/main" val="42099796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DC6EC8C1-9C41-DB34-41CD-FAF2DDBDD3DA}"/>
              </a:ext>
            </a:extLst>
          </p:cNvPr>
          <p:cNvSpPr txBox="1"/>
          <p:nvPr/>
        </p:nvSpPr>
        <p:spPr>
          <a:xfrm>
            <a:off x="799751" y="715143"/>
            <a:ext cx="10319657" cy="4189801"/>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0070C0"/>
                </a:solidFill>
                <a:effectLst/>
                <a:uLnTx/>
                <a:uFillTx/>
                <a:latin typeface="Arial Nova" panose="020B0504020202020204" pitchFamily="34" charset="0"/>
                <a:ea typeface="Calibri" panose="020F0502020204030204" pitchFamily="34" charset="0"/>
                <a:cs typeface="Times New Roman" panose="02020603050405020304" pitchFamily="18" charset="0"/>
              </a:rPr>
              <a:t>A CHI DEVE ESSERE NOTIFICATA LA DOMANDA UNITAMENTE AL PROVVEDIMENTO DI FISSAZIONE </a:t>
            </a:r>
            <a:r>
              <a:rPr lang="it-IT" sz="2000" dirty="0">
                <a:solidFill>
                  <a:srgbClr val="0070C0"/>
                </a:solidFill>
                <a:latin typeface="Arial Nova" panose="020B0504020202020204" pitchFamily="34" charset="0"/>
                <a:ea typeface="Calibri" panose="020F0502020204030204" pitchFamily="34" charset="0"/>
                <a:cs typeface="Times New Roman" panose="02020603050405020304" pitchFamily="18" charset="0"/>
              </a:rPr>
              <a:t>DEL </a:t>
            </a:r>
            <a:r>
              <a:rPr kumimoji="0" lang="it-IT" sz="2000" b="0" i="0" u="none" strike="noStrike" kern="1200" cap="none" spc="0" normalizeH="0" baseline="0" noProof="0" dirty="0">
                <a:ln>
                  <a:noFill/>
                </a:ln>
                <a:solidFill>
                  <a:srgbClr val="0070C0"/>
                </a:solidFill>
                <a:effectLst/>
                <a:uLnTx/>
                <a:uFillTx/>
                <a:latin typeface="Arial Nova" panose="020B0504020202020204" pitchFamily="34" charset="0"/>
                <a:ea typeface="Calibri" panose="020F0502020204030204" pitchFamily="34" charset="0"/>
                <a:cs typeface="Times New Roman" panose="02020603050405020304" pitchFamily="18" charset="0"/>
              </a:rPr>
              <a:t>PRIMO INCONTRO ?</a:t>
            </a:r>
          </a:p>
          <a:p>
            <a:pPr marL="0" marR="0" lvl="0" indent="0" algn="ctr" defTabSz="457200" rtl="0" eaLnBrk="1" fontAlgn="auto" latinLnBrk="0" hangingPunct="1">
              <a:lnSpc>
                <a:spcPct val="150000"/>
              </a:lnSpc>
              <a:spcBef>
                <a:spcPts val="0"/>
              </a:spcBef>
              <a:spcAft>
                <a:spcPts val="0"/>
              </a:spcAft>
              <a:buClrTx/>
              <a:buSzTx/>
              <a:buFontTx/>
              <a:buNone/>
              <a:tabLst/>
              <a:defRPr/>
            </a:pPr>
            <a:r>
              <a:rPr kumimoji="0" lang="it-IT" sz="2000" b="0" i="0" u="none" strike="noStrike" kern="1200" cap="none" spc="0" normalizeH="0" baseline="0" noProof="0" dirty="0">
                <a:ln>
                  <a:noFill/>
                </a:ln>
                <a:effectLst/>
                <a:highlight>
                  <a:srgbClr val="FFCCFF"/>
                </a:highlight>
                <a:uLnTx/>
                <a:uFillTx/>
                <a:latin typeface="Arial Nova" panose="020B0504020202020204" pitchFamily="34" charset="0"/>
                <a:ea typeface="Calibri" panose="020F0502020204030204" pitchFamily="34" charset="0"/>
                <a:cs typeface="Times New Roman" panose="02020603050405020304" pitchFamily="18" charset="0"/>
              </a:rPr>
              <a:t>ALLA PARTE PERSONALMENTE</a:t>
            </a: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it-IT" sz="2000" b="0" i="0" u="none" strike="noStrike" kern="1200" cap="none" spc="0" normalizeH="0" baseline="0" noProof="0" dirty="0">
                <a:ln>
                  <a:noFill/>
                </a:ln>
                <a:effectLst/>
                <a:uLnTx/>
                <a:uFillTx/>
                <a:latin typeface="Arial Nova" panose="020B0504020202020204" pitchFamily="34" charset="0"/>
                <a:ea typeface="Calibri" panose="020F0502020204030204" pitchFamily="34" charset="0"/>
                <a:cs typeface="Times New Roman" panose="02020603050405020304" pitchFamily="18" charset="0"/>
              </a:rPr>
              <a:t>Il </a:t>
            </a:r>
            <a:r>
              <a:rPr kumimoji="0" lang="it-IT" sz="2000" b="0" i="0" u="none" strike="noStrike" kern="1200" cap="none" spc="0" normalizeH="0" baseline="0" noProof="0" dirty="0" err="1">
                <a:ln>
                  <a:noFill/>
                </a:ln>
                <a:effectLst/>
                <a:uLnTx/>
                <a:uFillTx/>
                <a:latin typeface="Arial Nova" panose="020B0504020202020204" pitchFamily="34" charset="0"/>
                <a:ea typeface="Calibri" panose="020F0502020204030204" pitchFamily="34" charset="0"/>
                <a:cs typeface="Times New Roman" panose="02020603050405020304" pitchFamily="18" charset="0"/>
              </a:rPr>
              <a:t>d.lgs</a:t>
            </a:r>
            <a:r>
              <a:rPr kumimoji="0" lang="it-IT" sz="2000" b="0" i="0" u="none" strike="noStrike" kern="1200" cap="none" spc="0" normalizeH="0" baseline="0" noProof="0" dirty="0">
                <a:ln>
                  <a:noFill/>
                </a:ln>
                <a:effectLst/>
                <a:uLnTx/>
                <a:uFillTx/>
                <a:latin typeface="Arial Nova" panose="020B0504020202020204" pitchFamily="34" charset="0"/>
                <a:ea typeface="Calibri" panose="020F0502020204030204" pitchFamily="34" charset="0"/>
                <a:cs typeface="Times New Roman" panose="02020603050405020304" pitchFamily="18" charset="0"/>
              </a:rPr>
              <a:t> 28/2010 prevede che l’atto debba essere portato a conoscenza della parte PERSONALMENTE, pur senza l’osservanza di particolari  formalità, guardando all’effettiva conoscenza (art. 8…con ogni mezzo idoneo ad assicurarne la ricezione). </a:t>
            </a: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it-IT" sz="2000" b="0" i="0" u="none" strike="noStrike" kern="1200" cap="none" spc="0" normalizeH="0" baseline="0" noProof="0" dirty="0">
                <a:ln>
                  <a:noFill/>
                </a:ln>
                <a:effectLst/>
                <a:uLnTx/>
                <a:uFillTx/>
                <a:latin typeface="Arial Nova" panose="020B0504020202020204" pitchFamily="34" charset="0"/>
                <a:ea typeface="Calibri" panose="020F0502020204030204" pitchFamily="34" charset="0"/>
                <a:cs typeface="Times New Roman" panose="02020603050405020304" pitchFamily="18" charset="0"/>
              </a:rPr>
              <a:t>La giurisprudenza di merito formatasi sul punto evidenza un orientamento maggioritario verso la necessarietà dell’invito rivolto alla parte personalmente. La parte è al centro della Mediazione ed è partecipe sino dai primi adempimenti che la riguardano.</a:t>
            </a:r>
            <a:endParaRPr kumimoji="0" lang="it-IT" sz="2000" b="0" i="0" u="none" strike="noStrike" kern="1200" cap="none" spc="0" normalizeH="0" baseline="0" noProof="0" dirty="0">
              <a:ln>
                <a:noFill/>
              </a:ln>
              <a:effectLst/>
              <a:uLnTx/>
              <a:uFillTx/>
              <a:latin typeface="Arial Nova" panose="020B0504020202020204" pitchFamily="34" charset="0"/>
            </a:endParaRPr>
          </a:p>
        </p:txBody>
      </p:sp>
    </p:spTree>
    <p:extLst>
      <p:ext uri="{BB962C8B-B14F-4D97-AF65-F5344CB8AC3E}">
        <p14:creationId xmlns:p14="http://schemas.microsoft.com/office/powerpoint/2010/main" val="4048534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40B2D9-E230-42AA-96F4-AD6F6063B60D}"/>
              </a:ext>
            </a:extLst>
          </p:cNvPr>
          <p:cNvSpPr>
            <a:spLocks noGrp="1"/>
          </p:cNvSpPr>
          <p:nvPr>
            <p:ph type="title"/>
          </p:nvPr>
        </p:nvSpPr>
        <p:spPr>
          <a:xfrm>
            <a:off x="839788" y="457200"/>
            <a:ext cx="4806410" cy="1202924"/>
          </a:xfrm>
          <a:solidFill>
            <a:schemeClr val="accent2"/>
          </a:solidFill>
        </p:spPr>
        <p:txBody>
          <a:bodyPr>
            <a:normAutofit/>
          </a:bodyPr>
          <a:lstStyle/>
          <a:p>
            <a:pPr algn="ctr">
              <a:lnSpc>
                <a:spcPct val="107000"/>
              </a:lnSpc>
              <a:spcAft>
                <a:spcPts val="1950"/>
              </a:spcAft>
            </a:pPr>
            <a:r>
              <a:rPr lang="it-IT" sz="1800" b="1"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Art. 2</a:t>
            </a:r>
            <a:br>
              <a:rPr lang="it-IT" sz="1800" b="1" dirty="0">
                <a:effectLst/>
                <a:latin typeface="Calibri" panose="020F0502020204030204" pitchFamily="34" charset="0"/>
                <a:ea typeface="Calibri" panose="020F0502020204030204" pitchFamily="34" charset="0"/>
                <a:cs typeface="Times New Roman" panose="02020603050405020304" pitchFamily="18" charset="0"/>
              </a:rPr>
            </a:br>
            <a:r>
              <a:rPr lang="it-IT" sz="1800" b="1" i="1"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Controversie oggetto di mediazione</a:t>
            </a:r>
            <a:endParaRPr lang="it-IT" b="1" dirty="0"/>
          </a:p>
        </p:txBody>
      </p:sp>
      <p:sp>
        <p:nvSpPr>
          <p:cNvPr id="3" name="Segnaposto contenuto 2">
            <a:extLst>
              <a:ext uri="{FF2B5EF4-FFF2-40B4-BE49-F238E27FC236}">
                <a16:creationId xmlns:a16="http://schemas.microsoft.com/office/drawing/2014/main" id="{80B653D3-71FB-6F45-600C-AA288B9290B5}"/>
              </a:ext>
            </a:extLst>
          </p:cNvPr>
          <p:cNvSpPr>
            <a:spLocks noGrp="1"/>
          </p:cNvSpPr>
          <p:nvPr>
            <p:ph idx="1"/>
          </p:nvPr>
        </p:nvSpPr>
        <p:spPr>
          <a:xfrm>
            <a:off x="7208323" y="700644"/>
            <a:ext cx="4607626" cy="5172281"/>
          </a:xfrm>
          <a:solidFill>
            <a:schemeClr val="accent1">
              <a:lumMod val="40000"/>
              <a:lumOff val="60000"/>
            </a:schemeClr>
          </a:solidFill>
        </p:spPr>
        <p:txBody>
          <a:bodyPr>
            <a:normAutofit/>
          </a:bodyPr>
          <a:lstStyle/>
          <a:p>
            <a:pPr marL="0" lvl="0" indent="0" algn="just">
              <a:spcBef>
                <a:spcPts val="1000"/>
              </a:spcBef>
              <a:spcAft>
                <a:spcPts val="0"/>
              </a:spcAft>
              <a:buClrTx/>
              <a:buSzTx/>
              <a:buNone/>
            </a:pPr>
            <a:endParaRPr lang="it-IT" sz="1800" i="1" dirty="0">
              <a:latin typeface="Arial" panose="020B0604020202020204" pitchFamily="34" charset="0"/>
              <a:cs typeface="Arial" panose="020B0604020202020204" pitchFamily="34" charset="0"/>
            </a:endParaRPr>
          </a:p>
          <a:p>
            <a:pPr marL="0" lvl="0" indent="0" algn="just">
              <a:spcBef>
                <a:spcPts val="1000"/>
              </a:spcBef>
              <a:spcAft>
                <a:spcPts val="0"/>
              </a:spcAft>
              <a:buClrTx/>
              <a:buSzTx/>
              <a:buNone/>
            </a:pPr>
            <a:endParaRPr lang="it-IT" sz="1800" i="1" dirty="0">
              <a:latin typeface="Arial" panose="020B0604020202020204" pitchFamily="34" charset="0"/>
              <a:cs typeface="Arial" panose="020B0604020202020204" pitchFamily="34" charset="0"/>
            </a:endParaRPr>
          </a:p>
          <a:p>
            <a:pPr marL="0" indent="0" algn="just">
              <a:spcBef>
                <a:spcPts val="1000"/>
              </a:spcBef>
              <a:spcAft>
                <a:spcPts val="0"/>
              </a:spcAft>
              <a:buClrTx/>
              <a:buSzTx/>
              <a:buNone/>
            </a:pPr>
            <a:r>
              <a:rPr lang="it-IT" sz="1800" i="1" dirty="0">
                <a:latin typeface="Arial Nova" panose="020B0504020202020204" pitchFamily="34" charset="0"/>
                <a:cs typeface="Arial" panose="020B0604020202020204" pitchFamily="34" charset="0"/>
              </a:rPr>
              <a:t>Viene chiarito che sono ricomprese anche le </a:t>
            </a:r>
            <a:r>
              <a:rPr lang="it-IT" sz="1800" b="1" i="1" dirty="0">
                <a:solidFill>
                  <a:srgbClr val="0070C0"/>
                </a:solidFill>
                <a:latin typeface="Arial Nova" panose="020B0504020202020204" pitchFamily="34" charset="0"/>
                <a:cs typeface="Arial" panose="020B0604020202020204" pitchFamily="34" charset="0"/>
              </a:rPr>
              <a:t>procedure di conciliazione e non solo di reclamo </a:t>
            </a:r>
            <a:r>
              <a:rPr lang="it-IT" sz="1800" i="1" dirty="0">
                <a:latin typeface="Arial Nova" panose="020B0504020202020204" pitchFamily="34" charset="0"/>
                <a:cs typeface="Arial" panose="020B0604020202020204" pitchFamily="34" charset="0"/>
              </a:rPr>
              <a:t>previste per legge nelle carte dei servizi, quali strumenti di tutela degli utenti in caso di violazione degli standard di qualità dei servizi  garantiti</a:t>
            </a:r>
            <a:endParaRPr lang="it-IT" sz="1800" i="1" kern="150" dirty="0">
              <a:solidFill>
                <a:srgbClr val="000000"/>
              </a:solidFill>
              <a:latin typeface="Verdana"/>
              <a:ea typeface="SimSun"/>
              <a:cs typeface="Times New Roman"/>
            </a:endParaRPr>
          </a:p>
          <a:p>
            <a:pPr marL="0" indent="0" algn="just">
              <a:spcBef>
                <a:spcPts val="1000"/>
              </a:spcBef>
              <a:spcAft>
                <a:spcPts val="0"/>
              </a:spcAft>
              <a:buClrTx/>
              <a:buSzTx/>
              <a:buNone/>
            </a:pPr>
            <a:r>
              <a:rPr lang="it-IT" sz="1800" i="1" kern="150" dirty="0">
                <a:solidFill>
                  <a:srgbClr val="000000"/>
                </a:solidFill>
                <a:latin typeface="Arial Nova"/>
                <a:ea typeface="SimSun"/>
                <a:cs typeface="Times New Roman"/>
              </a:rPr>
              <a:t>Le disposizioni del d.lgs. n. 28/2010 non precludono alle parti di avvalersi di tali procedure</a:t>
            </a:r>
            <a:endParaRPr lang="it-IT" sz="1800" i="1" dirty="0">
              <a:latin typeface="Arial Nova"/>
              <a:cs typeface="Arial" panose="020B0604020202020204" pitchFamily="34" charset="0"/>
            </a:endParaRPr>
          </a:p>
          <a:p>
            <a:pPr marL="0" lvl="0" indent="0" algn="just">
              <a:buNone/>
            </a:pPr>
            <a:r>
              <a:rPr lang="it-IT" sz="1800" i="1" dirty="0">
                <a:latin typeface="Arial Nova" panose="020B0504020202020204" pitchFamily="34" charset="0"/>
                <a:cs typeface="Arial" panose="020B0604020202020204" pitchFamily="34" charset="0"/>
              </a:rPr>
              <a:t>Quindi la Mediazione si inserisce quale strumento complementare rispetto alle procedure di reclamo  e di «conciliazione» previste dalle carte dei servizi</a:t>
            </a:r>
          </a:p>
          <a:p>
            <a:pPr marL="0" lvl="0" indent="0" algn="just">
              <a:buNone/>
            </a:pPr>
            <a:r>
              <a:rPr lang="it-IT" sz="1800" i="1" dirty="0">
                <a:latin typeface="Arial Nova" panose="020B0504020202020204" pitchFamily="34" charset="0"/>
              </a:rPr>
              <a:t>Ad esempio:</a:t>
            </a:r>
            <a:r>
              <a:rPr lang="it-IT" sz="1800" b="1" i="1" dirty="0">
                <a:latin typeface="Arial Nova" panose="020B0504020202020204" pitchFamily="34" charset="0"/>
              </a:rPr>
              <a:t> Carta dei Servizi Postali</a:t>
            </a:r>
            <a:endParaRPr lang="it-IT" sz="2000" b="1" dirty="0">
              <a:latin typeface="Arial Nova" panose="020B0504020202020204" pitchFamily="34" charset="0"/>
              <a:cs typeface="Arial" panose="020B0604020202020204" pitchFamily="34" charset="0"/>
            </a:endParaRPr>
          </a:p>
          <a:p>
            <a:pPr marL="0" indent="0" algn="just">
              <a:buNone/>
            </a:pPr>
            <a:endParaRPr lang="it-IT" sz="1800" i="1" dirty="0">
              <a:solidFill>
                <a:srgbClr val="0070C0"/>
              </a:solidFill>
              <a:latin typeface="Arial" panose="020B0604020202020204" pitchFamily="34" charset="0"/>
              <a:cs typeface="Arial" panose="020B0604020202020204" pitchFamily="34" charset="0"/>
            </a:endParaRPr>
          </a:p>
        </p:txBody>
      </p:sp>
      <p:sp>
        <p:nvSpPr>
          <p:cNvPr id="7" name="Segnaposto testo 6">
            <a:extLst>
              <a:ext uri="{FF2B5EF4-FFF2-40B4-BE49-F238E27FC236}">
                <a16:creationId xmlns:a16="http://schemas.microsoft.com/office/drawing/2014/main" id="{E1F8278C-4298-F4AE-3B2B-40874408D9EC}"/>
              </a:ext>
            </a:extLst>
          </p:cNvPr>
          <p:cNvSpPr>
            <a:spLocks noGrp="1"/>
          </p:cNvSpPr>
          <p:nvPr>
            <p:ph type="body" sz="half" idx="2"/>
          </p:nvPr>
        </p:nvSpPr>
        <p:spPr>
          <a:xfrm>
            <a:off x="839788" y="2057400"/>
            <a:ext cx="4886309" cy="3811588"/>
          </a:xfrm>
        </p:spPr>
        <p:txBody>
          <a:bodyPr/>
          <a:lstStyle/>
          <a:p>
            <a:pPr marL="0" lvl="0" indent="0" algn="just">
              <a:lnSpc>
                <a:spcPct val="107000"/>
              </a:lnSpc>
              <a:spcAft>
                <a:spcPts val="750"/>
              </a:spcAft>
              <a:buNone/>
              <a:tabLst>
                <a:tab pos="457200" algn="l"/>
              </a:tabLst>
            </a:pPr>
            <a:r>
              <a:rPr lang="it-IT" sz="1800"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1. Chiunque può accedere alla mediazione per la conciliazione di una controversia civile e commerciale vertente </a:t>
            </a:r>
            <a:r>
              <a:rPr lang="it-IT" sz="1800" b="1"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su diritti disponibili</a:t>
            </a:r>
            <a:r>
              <a:rPr lang="it-IT" sz="1800"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 secondo le disposizioni del presente decreto.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tabLst>
                <a:tab pos="457200" algn="l"/>
              </a:tabLst>
            </a:pPr>
            <a:r>
              <a:rPr lang="it-IT" sz="1800" dirty="0">
                <a:solidFill>
                  <a:srgbClr val="222222"/>
                </a:solidFill>
                <a:latin typeface="Arial Nova" panose="020B0504020202020204" pitchFamily="34" charset="0"/>
                <a:ea typeface="Times New Roman" panose="02020603050405020304" pitchFamily="18" charset="0"/>
                <a:cs typeface="Times New Roman" panose="02020603050405020304" pitchFamily="18" charset="0"/>
              </a:rPr>
              <a:t>2. </a:t>
            </a:r>
            <a:r>
              <a:rPr lang="it-IT" sz="1800"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Il presente decreto non preclude le negoziazioni volontarie e paritetiche relative alle controversie civili e commerciali, né le procedure di reclamo </a:t>
            </a:r>
            <a:r>
              <a:rPr lang="it-IT" sz="1800" b="1" dirty="0">
                <a:solidFill>
                  <a:schemeClr val="accent2">
                    <a:lumMod val="75000"/>
                  </a:schemeClr>
                </a:solidFill>
                <a:effectLst/>
                <a:latin typeface="Arial Nova" panose="020B0504020202020204" pitchFamily="34" charset="0"/>
                <a:ea typeface="Times New Roman" panose="02020603050405020304" pitchFamily="18" charset="0"/>
                <a:cs typeface="Times New Roman" panose="02020603050405020304" pitchFamily="18" charset="0"/>
              </a:rPr>
              <a:t>e di conciliazione</a:t>
            </a:r>
            <a:r>
              <a:rPr lang="it-IT" sz="1800" dirty="0">
                <a:solidFill>
                  <a:schemeClr val="accent2">
                    <a:lumMod val="75000"/>
                  </a:schemeClr>
                </a:solidFill>
                <a:effectLst/>
                <a:latin typeface="Arial Nova" panose="020B0504020202020204" pitchFamily="34" charset="0"/>
                <a:ea typeface="Times New Roman" panose="02020603050405020304" pitchFamily="18" charset="0"/>
                <a:cs typeface="Times New Roman" panose="02020603050405020304" pitchFamily="18" charset="0"/>
              </a:rPr>
              <a:t> </a:t>
            </a:r>
            <a:r>
              <a:rPr lang="it-IT" sz="1800"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previste dalle carte dei servizi.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
        <p:nvSpPr>
          <p:cNvPr id="4" name="Freccia a destra 3">
            <a:extLst>
              <a:ext uri="{FF2B5EF4-FFF2-40B4-BE49-F238E27FC236}">
                <a16:creationId xmlns:a16="http://schemas.microsoft.com/office/drawing/2014/main" id="{F809B6D4-3351-12E7-8CA2-8A4526BB78E6}"/>
              </a:ext>
            </a:extLst>
          </p:cNvPr>
          <p:cNvSpPr/>
          <p:nvPr/>
        </p:nvSpPr>
        <p:spPr>
          <a:xfrm>
            <a:off x="5976701" y="1108953"/>
            <a:ext cx="978408" cy="484632"/>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8211216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0EFC07-C0E2-8CB9-4832-306294093FE8}"/>
              </a:ext>
            </a:extLst>
          </p:cNvPr>
          <p:cNvSpPr>
            <a:spLocks noGrp="1"/>
          </p:cNvSpPr>
          <p:nvPr>
            <p:ph type="title"/>
          </p:nvPr>
        </p:nvSpPr>
        <p:spPr>
          <a:xfrm>
            <a:off x="795528" y="220331"/>
            <a:ext cx="9720072" cy="1583518"/>
          </a:xfrm>
          <a:solidFill>
            <a:srgbClr val="00B0F0"/>
          </a:solidFill>
        </p:spPr>
        <p:txBody>
          <a:bodyPr>
            <a:normAutofit fontScale="90000"/>
          </a:bodyPr>
          <a:lstStyle/>
          <a:p>
            <a:pPr marL="342900" lvl="0" indent="-342900">
              <a:lnSpc>
                <a:spcPct val="90000"/>
              </a:lnSpc>
              <a:spcBef>
                <a:spcPts val="1200"/>
              </a:spcBef>
              <a:spcAft>
                <a:spcPts val="800"/>
              </a:spcAft>
              <a:buClr>
                <a:srgbClr val="9CBEBD"/>
              </a:buClr>
              <a:buSzPct val="100000"/>
              <a:buFont typeface="+mj-lt"/>
              <a:buAutoNum type="arabicPeriod"/>
              <a:tabLst>
                <a:tab pos="457200" algn="l"/>
              </a:tabLst>
              <a:defRPr/>
            </a:pPr>
            <a:br>
              <a:rPr lang="it-IT" dirty="0">
                <a:solidFill>
                  <a:schemeClr val="accent2">
                    <a:lumMod val="50000"/>
                  </a:schemeClr>
                </a:solidFill>
              </a:rPr>
            </a:br>
            <a:br>
              <a:rPr lang="it-IT" dirty="0">
                <a:solidFill>
                  <a:schemeClr val="accent2">
                    <a:lumMod val="50000"/>
                  </a:schemeClr>
                </a:solidFill>
              </a:rPr>
            </a:br>
            <a:r>
              <a:rPr lang="it-IT" sz="2200" dirty="0">
                <a:solidFill>
                  <a:schemeClr val="tx1"/>
                </a:solidFill>
                <a:latin typeface="Arial Nova" panose="020B0504020202020204" pitchFamily="34" charset="0"/>
              </a:rPr>
              <a:t>TERZO COMMA ART. 5 QUATER </a:t>
            </a:r>
            <a:br>
              <a:rPr lang="it-IT" sz="2200" dirty="0">
                <a:solidFill>
                  <a:schemeClr val="accent2">
                    <a:lumMod val="50000"/>
                  </a:schemeClr>
                </a:solidFill>
                <a:latin typeface="Arial Nova" panose="020B0504020202020204" pitchFamily="34" charset="0"/>
              </a:rPr>
            </a:br>
            <a:r>
              <a:rPr kumimoji="0" lang="it-IT" sz="2200" b="1" i="0" u="none" strike="noStrike" kern="1200" cap="none" spc="0" normalizeH="0" baseline="0" noProof="0" dirty="0">
                <a:ln>
                  <a:noFill/>
                </a:ln>
                <a:solidFill>
                  <a:srgbClr val="2E2B21"/>
                </a:solidFill>
                <a:effectLst/>
                <a:uLnTx/>
                <a:uFillTx/>
                <a:latin typeface="Arial Nova" panose="020B0504020202020204" pitchFamily="34" charset="0"/>
                <a:ea typeface="Times New Roman" panose="02020603050405020304" pitchFamily="18" charset="0"/>
                <a:cs typeface="Times New Roman" panose="02020603050405020304" pitchFamily="18" charset="0"/>
              </a:rPr>
              <a:t>All’udienza di cui al comma 1, quando la mediazione non risulta esperita, il giudice dichiara l’improcedibilità della domanda giudiziale.</a:t>
            </a:r>
            <a:br>
              <a:rPr kumimoji="0" lang="it-IT" sz="2200" b="0" i="0" u="none" strike="noStrike" kern="1200" cap="none" spc="0" normalizeH="0" baseline="0" noProof="0" dirty="0">
                <a:ln>
                  <a:noFill/>
                </a:ln>
                <a:solidFill>
                  <a:srgbClr val="2E2B21"/>
                </a:solidFill>
                <a:effectLst/>
                <a:uLnTx/>
                <a:uFillTx/>
                <a:latin typeface="Arial Nova" panose="020B0504020202020204" pitchFamily="34" charset="0"/>
                <a:ea typeface="Calibri" panose="020F0502020204030204" pitchFamily="34" charset="0"/>
                <a:cs typeface="Times New Roman" panose="02020603050405020304" pitchFamily="18" charset="0"/>
              </a:rPr>
            </a:br>
            <a:r>
              <a:rPr kumimoji="0" lang="it-IT" sz="2200" b="0" i="0" u="none" strike="noStrike" kern="1200" cap="none" spc="0" normalizeH="0" baseline="0" noProof="0" dirty="0">
                <a:ln>
                  <a:noFill/>
                </a:ln>
                <a:solidFill>
                  <a:srgbClr val="2E2B21"/>
                </a:solidFill>
                <a:effectLst/>
                <a:uLnTx/>
                <a:uFillTx/>
                <a:latin typeface="Arial Nova" panose="020B0504020202020204" pitchFamily="34" charset="0"/>
                <a:ea typeface="Calibri" panose="020F0502020204030204" pitchFamily="34" charset="0"/>
                <a:cs typeface="Times New Roman" panose="02020603050405020304" pitchFamily="18" charset="0"/>
              </a:rPr>
              <a:t>                                             </a:t>
            </a:r>
            <a:r>
              <a:rPr lang="it-IT" sz="2200" dirty="0">
                <a:solidFill>
                  <a:schemeClr val="tx1"/>
                </a:solidFill>
                <a:latin typeface="Arial Nova" panose="020B0504020202020204" pitchFamily="34" charset="0"/>
              </a:rPr>
              <a:t>CONSEGUENZE </a:t>
            </a:r>
            <a:br>
              <a:rPr lang="it-IT" sz="1800" dirty="0">
                <a:solidFill>
                  <a:schemeClr val="accent2">
                    <a:lumMod val="50000"/>
                  </a:schemeClr>
                </a:solidFill>
              </a:rPr>
            </a:br>
            <a:br>
              <a:rPr lang="it-IT" dirty="0">
                <a:solidFill>
                  <a:schemeClr val="accent2">
                    <a:lumMod val="50000"/>
                  </a:schemeClr>
                </a:solidFill>
              </a:rPr>
            </a:br>
            <a:endParaRPr lang="it-IT" dirty="0">
              <a:solidFill>
                <a:schemeClr val="accent2">
                  <a:lumMod val="50000"/>
                </a:schemeClr>
              </a:solidFill>
            </a:endParaRPr>
          </a:p>
        </p:txBody>
      </p:sp>
      <p:sp>
        <p:nvSpPr>
          <p:cNvPr id="3" name="Segnaposto testo 2">
            <a:extLst>
              <a:ext uri="{FF2B5EF4-FFF2-40B4-BE49-F238E27FC236}">
                <a16:creationId xmlns:a16="http://schemas.microsoft.com/office/drawing/2014/main" id="{4A4D258B-C6B7-0B50-44D3-FBF1B0C84020}"/>
              </a:ext>
            </a:extLst>
          </p:cNvPr>
          <p:cNvSpPr>
            <a:spLocks noGrp="1"/>
          </p:cNvSpPr>
          <p:nvPr>
            <p:ph type="body" idx="1"/>
          </p:nvPr>
        </p:nvSpPr>
        <p:spPr/>
        <p:txBody>
          <a:bodyPr>
            <a:normAutofit fontScale="92500"/>
          </a:bodyPr>
          <a:lstStyle/>
          <a:p>
            <a:r>
              <a:rPr lang="it-IT" dirty="0">
                <a:solidFill>
                  <a:srgbClr val="0070C0"/>
                </a:solidFill>
                <a:latin typeface="Arial Nova" panose="020B0504020202020204" pitchFamily="34" charset="0"/>
              </a:rPr>
              <a:t>PER LA PARTE CHE HA PROPOSTO LA DOMANDA GIUDIZIALE</a:t>
            </a:r>
          </a:p>
        </p:txBody>
      </p:sp>
      <p:sp>
        <p:nvSpPr>
          <p:cNvPr id="4" name="Segnaposto contenuto 3">
            <a:extLst>
              <a:ext uri="{FF2B5EF4-FFF2-40B4-BE49-F238E27FC236}">
                <a16:creationId xmlns:a16="http://schemas.microsoft.com/office/drawing/2014/main" id="{94026BC6-1DC6-CBB5-DBDF-7CB95AF452BA}"/>
              </a:ext>
            </a:extLst>
          </p:cNvPr>
          <p:cNvSpPr>
            <a:spLocks noGrp="1"/>
          </p:cNvSpPr>
          <p:nvPr>
            <p:ph sz="half" idx="2"/>
          </p:nvPr>
        </p:nvSpPr>
        <p:spPr/>
        <p:txBody>
          <a:bodyPr>
            <a:normAutofit fontScale="62500" lnSpcReduction="20000"/>
          </a:bodyPr>
          <a:lstStyle/>
          <a:p>
            <a:pPr marL="457200" indent="-457200">
              <a:buFont typeface="+mj-lt"/>
              <a:buAutoNum type="arabicPeriod"/>
            </a:pPr>
            <a:endParaRPr lang="it-IT" dirty="0"/>
          </a:p>
          <a:p>
            <a:pPr marL="0" indent="0" algn="just">
              <a:buNone/>
            </a:pPr>
            <a:r>
              <a:rPr lang="it-IT" sz="2900" dirty="0">
                <a:latin typeface="Arial Nova" panose="020B0504020202020204" pitchFamily="34" charset="0"/>
              </a:rPr>
              <a:t>Mancato deposito domanda di Mediazione</a:t>
            </a:r>
          </a:p>
          <a:p>
            <a:pPr marL="0" indent="0">
              <a:buNone/>
            </a:pPr>
            <a:endParaRPr lang="it-IT" dirty="0"/>
          </a:p>
          <a:p>
            <a:pPr marL="0" indent="0">
              <a:buNone/>
            </a:pPr>
            <a:endParaRPr lang="it-IT" dirty="0"/>
          </a:p>
          <a:p>
            <a:pPr marL="0" indent="0">
              <a:buNone/>
            </a:pPr>
            <a:endParaRPr lang="it-IT" dirty="0"/>
          </a:p>
          <a:p>
            <a:pPr marL="0" indent="0">
              <a:buNone/>
            </a:pPr>
            <a:r>
              <a:rPr lang="it-IT" sz="2900" dirty="0">
                <a:latin typeface="Arial Nova" panose="020B0504020202020204" pitchFamily="34" charset="0"/>
              </a:rPr>
              <a:t>Dichiarazione di improcedibilità ex art 5 quater, co. 3 </a:t>
            </a:r>
          </a:p>
          <a:p>
            <a:pPr marL="457200" indent="-457200">
              <a:buFont typeface="+mj-lt"/>
              <a:buAutoNum type="arabicPeriod"/>
            </a:pPr>
            <a:endParaRPr lang="it-IT" dirty="0"/>
          </a:p>
        </p:txBody>
      </p:sp>
      <p:sp>
        <p:nvSpPr>
          <p:cNvPr id="5" name="Segnaposto testo 4">
            <a:extLst>
              <a:ext uri="{FF2B5EF4-FFF2-40B4-BE49-F238E27FC236}">
                <a16:creationId xmlns:a16="http://schemas.microsoft.com/office/drawing/2014/main" id="{D90A170C-FEA1-ECA5-50DF-D94DCD4B5F7A}"/>
              </a:ext>
            </a:extLst>
          </p:cNvPr>
          <p:cNvSpPr>
            <a:spLocks noGrp="1"/>
          </p:cNvSpPr>
          <p:nvPr>
            <p:ph type="body" sz="quarter" idx="3"/>
          </p:nvPr>
        </p:nvSpPr>
        <p:spPr/>
        <p:txBody>
          <a:bodyPr>
            <a:normAutofit fontScale="92500"/>
          </a:bodyPr>
          <a:lstStyle/>
          <a:p>
            <a:r>
              <a:rPr lang="it-IT" dirty="0">
                <a:solidFill>
                  <a:srgbClr val="0070C0"/>
                </a:solidFill>
                <a:latin typeface="Arial Nova" panose="020B0504020202020204" pitchFamily="34" charset="0"/>
              </a:rPr>
              <a:t>PER LA PARTE CHE RESISTE NEL GIUDIZIO</a:t>
            </a:r>
          </a:p>
        </p:txBody>
      </p:sp>
      <p:sp>
        <p:nvSpPr>
          <p:cNvPr id="6" name="Segnaposto contenuto 5">
            <a:extLst>
              <a:ext uri="{FF2B5EF4-FFF2-40B4-BE49-F238E27FC236}">
                <a16:creationId xmlns:a16="http://schemas.microsoft.com/office/drawing/2014/main" id="{DD0C0F29-4758-7AEC-E996-3E0CB26D2AB9}"/>
              </a:ext>
            </a:extLst>
          </p:cNvPr>
          <p:cNvSpPr>
            <a:spLocks noGrp="1"/>
          </p:cNvSpPr>
          <p:nvPr>
            <p:ph sz="quarter" idx="4"/>
          </p:nvPr>
        </p:nvSpPr>
        <p:spPr>
          <a:xfrm>
            <a:off x="6096000" y="2931211"/>
            <a:ext cx="4754880" cy="3665531"/>
          </a:xfrm>
        </p:spPr>
        <p:txBody>
          <a:bodyPr>
            <a:normAutofit fontScale="62500" lnSpcReduction="20000"/>
          </a:bodyPr>
          <a:lstStyle/>
          <a:p>
            <a:endParaRPr lang="it-IT" dirty="0"/>
          </a:p>
          <a:p>
            <a:r>
              <a:rPr lang="it-IT" sz="2900" dirty="0">
                <a:latin typeface="Arial Nova" panose="020B0504020202020204" pitchFamily="34" charset="0"/>
              </a:rPr>
              <a:t>Mancata presentazione in Mediazione</a:t>
            </a:r>
          </a:p>
          <a:p>
            <a:endParaRPr lang="it-IT" dirty="0">
              <a:latin typeface="Arial Nova" panose="020B0504020202020204" pitchFamily="34" charset="0"/>
            </a:endParaRPr>
          </a:p>
          <a:p>
            <a:endParaRPr lang="it-IT" dirty="0">
              <a:latin typeface="Arial Nova" panose="020B0504020202020204" pitchFamily="34" charset="0"/>
            </a:endParaRPr>
          </a:p>
          <a:p>
            <a:r>
              <a:rPr lang="it-IT" sz="2600" dirty="0">
                <a:latin typeface="Arial Nova" panose="020B0504020202020204" pitchFamily="34" charset="0"/>
              </a:rPr>
              <a:t>1)Condanna al versamento in favore dell’erario  di una somma pari al  doppio del  valore del  contributo unificato dovuto per il giudizio (art. 12bis co.2)</a:t>
            </a:r>
          </a:p>
          <a:p>
            <a:pPr algn="just"/>
            <a:r>
              <a:rPr lang="it-IT" sz="2600" dirty="0">
                <a:latin typeface="Arial Nova" panose="020B0504020202020204" pitchFamily="34" charset="0"/>
              </a:rPr>
              <a:t>2) </a:t>
            </a:r>
            <a:r>
              <a:rPr lang="it-IT" sz="2600" dirty="0">
                <a:solidFill>
                  <a:schemeClr val="accent2">
                    <a:lumMod val="50000"/>
                  </a:schemeClr>
                </a:solidFill>
                <a:latin typeface="Arial Nova" panose="020B0504020202020204" pitchFamily="34" charset="0"/>
              </a:rPr>
              <a:t>se richiesto (</a:t>
            </a:r>
            <a:r>
              <a:rPr lang="it-IT" sz="2600" dirty="0">
                <a:latin typeface="Arial Nova" panose="020B0504020202020204" pitchFamily="34" charset="0"/>
              </a:rPr>
              <a:t>da controparte), può condannare (parte soccombente) al pagamento di una somma equitativamente determinata in misura  non superiore nel massimo alle spese del giudizio maturate dopo la conclusione del giudizio di mediazione (art. 12 bis co.3).</a:t>
            </a:r>
          </a:p>
        </p:txBody>
      </p:sp>
      <p:sp>
        <p:nvSpPr>
          <p:cNvPr id="7" name="Freccia in giù 6">
            <a:extLst>
              <a:ext uri="{FF2B5EF4-FFF2-40B4-BE49-F238E27FC236}">
                <a16:creationId xmlns:a16="http://schemas.microsoft.com/office/drawing/2014/main" id="{499F0DED-65DF-8B16-F17D-8A32E65F53A2}"/>
              </a:ext>
            </a:extLst>
          </p:cNvPr>
          <p:cNvSpPr/>
          <p:nvPr/>
        </p:nvSpPr>
        <p:spPr>
          <a:xfrm>
            <a:off x="2916936" y="3677570"/>
            <a:ext cx="484632" cy="978408"/>
          </a:xfrm>
          <a:prstGeom prst="down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Freccia in giù 8">
            <a:extLst>
              <a:ext uri="{FF2B5EF4-FFF2-40B4-BE49-F238E27FC236}">
                <a16:creationId xmlns:a16="http://schemas.microsoft.com/office/drawing/2014/main" id="{8338ABDB-EB7B-EB43-7C22-2EBAC4A0B7FB}"/>
              </a:ext>
            </a:extLst>
          </p:cNvPr>
          <p:cNvSpPr/>
          <p:nvPr/>
        </p:nvSpPr>
        <p:spPr>
          <a:xfrm>
            <a:off x="7988808" y="3569576"/>
            <a:ext cx="484632" cy="710594"/>
          </a:xfrm>
          <a:prstGeom prst="downArrow">
            <a:avLst>
              <a:gd name="adj1" fmla="val 43261"/>
              <a:gd name="adj2" fmla="val 83692"/>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5877009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A2FA796-761F-CA82-247E-D2434FED2C88}"/>
              </a:ext>
            </a:extLst>
          </p:cNvPr>
          <p:cNvSpPr>
            <a:spLocks noGrp="1"/>
          </p:cNvSpPr>
          <p:nvPr>
            <p:ph idx="1"/>
          </p:nvPr>
        </p:nvSpPr>
        <p:spPr>
          <a:xfrm>
            <a:off x="1024128" y="718457"/>
            <a:ext cx="9720071" cy="5590903"/>
          </a:xfrm>
        </p:spPr>
        <p:txBody>
          <a:bodyPr>
            <a:normAutofit fontScale="25000" lnSpcReduction="20000"/>
          </a:bodyPr>
          <a:lstStyle/>
          <a:p>
            <a:pPr marL="0" indent="0" algn="just">
              <a:lnSpc>
                <a:spcPct val="150000"/>
              </a:lnSpc>
              <a:buNone/>
            </a:pPr>
            <a:r>
              <a:rPr lang="it-IT" sz="6000" dirty="0">
                <a:solidFill>
                  <a:srgbClr val="0C0C0F"/>
                </a:solidFill>
                <a:highlight>
                  <a:srgbClr val="FFCCFF"/>
                </a:highlight>
                <a:latin typeface="Arial Nova" panose="020B0504020202020204" pitchFamily="34" charset="0"/>
              </a:rPr>
              <a:t>Cass. Civ. sentenza n. 40025/2021.</a:t>
            </a:r>
          </a:p>
          <a:p>
            <a:pPr marL="0" indent="0" algn="just">
              <a:lnSpc>
                <a:spcPct val="170000"/>
              </a:lnSpc>
              <a:buNone/>
            </a:pPr>
            <a:r>
              <a:rPr lang="it-IT" sz="6000" b="0" dirty="0">
                <a:solidFill>
                  <a:srgbClr val="0C0C0F"/>
                </a:solidFill>
                <a:effectLst/>
                <a:latin typeface="Arial Nova" panose="020B0504020202020204" pitchFamily="34" charset="0"/>
              </a:rPr>
              <a:t>«Ai fini della sussistenza della condizione di procedibilità di cui all’art. 5, comma 2, e comma 2 bis d. lgs. n. 28/2010, ciò che rileva nei casi di mediazione obbligatoria </a:t>
            </a:r>
            <a:r>
              <a:rPr lang="it-IT" sz="6000" b="0" i="1" dirty="0" err="1">
                <a:solidFill>
                  <a:srgbClr val="0C0C0F"/>
                </a:solidFill>
                <a:effectLst/>
                <a:latin typeface="Arial Nova" panose="020B0504020202020204" pitchFamily="34" charset="0"/>
              </a:rPr>
              <a:t>ope</a:t>
            </a:r>
            <a:r>
              <a:rPr lang="it-IT" sz="6000" b="0" i="1" dirty="0">
                <a:solidFill>
                  <a:srgbClr val="0C0C0F"/>
                </a:solidFill>
                <a:effectLst/>
                <a:latin typeface="Arial Nova" panose="020B0504020202020204" pitchFamily="34" charset="0"/>
              </a:rPr>
              <a:t> </a:t>
            </a:r>
            <a:r>
              <a:rPr lang="it-IT" sz="6000" b="0" i="1" dirty="0" err="1">
                <a:solidFill>
                  <a:srgbClr val="0C0C0F"/>
                </a:solidFill>
                <a:effectLst/>
                <a:latin typeface="Arial Nova" panose="020B0504020202020204" pitchFamily="34" charset="0"/>
              </a:rPr>
              <a:t>iudicis</a:t>
            </a:r>
            <a:r>
              <a:rPr lang="it-IT" sz="6000" b="0" i="1" dirty="0">
                <a:solidFill>
                  <a:srgbClr val="0C0C0F"/>
                </a:solidFill>
                <a:effectLst/>
                <a:latin typeface="Arial Nova" panose="020B0504020202020204" pitchFamily="34" charset="0"/>
              </a:rPr>
              <a:t> </a:t>
            </a:r>
            <a:r>
              <a:rPr lang="it-IT" sz="6000" b="1" dirty="0">
                <a:solidFill>
                  <a:srgbClr val="0C0C0F"/>
                </a:solidFill>
                <a:effectLst/>
                <a:latin typeface="Arial Nova" panose="020B0504020202020204" pitchFamily="34" charset="0"/>
              </a:rPr>
              <a:t>è l’utile esperimento, entro l’udienza di rinvio fissata dal giudice, della procedura di mediazione</a:t>
            </a:r>
            <a:r>
              <a:rPr lang="it-IT" sz="6000" b="0" dirty="0">
                <a:solidFill>
                  <a:srgbClr val="0C0C0F"/>
                </a:solidFill>
                <a:effectLst/>
                <a:latin typeface="Arial Nova" panose="020B0504020202020204" pitchFamily="34" charset="0"/>
              </a:rPr>
              <a:t>, da intendersi quale primo incontro delle parti innanzi al mediatore e conclusosi senza l’accordo, e </a:t>
            </a:r>
            <a:r>
              <a:rPr lang="it-IT" sz="6000" b="1" dirty="0">
                <a:solidFill>
                  <a:srgbClr val="0C0C0F"/>
                </a:solidFill>
                <a:effectLst/>
                <a:latin typeface="Arial Nova" panose="020B0504020202020204" pitchFamily="34" charset="0"/>
              </a:rPr>
              <a:t>non già l’avvio di essa nel termine di quindici giorni</a:t>
            </a:r>
            <a:r>
              <a:rPr lang="it-IT" sz="6000" b="0" dirty="0">
                <a:solidFill>
                  <a:srgbClr val="0C0C0F"/>
                </a:solidFill>
                <a:effectLst/>
                <a:latin typeface="Arial Nova" panose="020B0504020202020204" pitchFamily="34" charset="0"/>
              </a:rPr>
              <a:t> indicato dal medesimo giudice delegante con l’ordinanza che dispone la mediazione». </a:t>
            </a:r>
          </a:p>
          <a:p>
            <a:pPr marL="0" indent="0" algn="just">
              <a:lnSpc>
                <a:spcPct val="170000"/>
              </a:lnSpc>
              <a:buNone/>
            </a:pPr>
            <a:r>
              <a:rPr lang="it-IT" sz="6000" b="0" i="0" dirty="0">
                <a:solidFill>
                  <a:srgbClr val="0C0C0F"/>
                </a:solidFill>
                <a:effectLst/>
                <a:highlight>
                  <a:srgbClr val="FFCCFF"/>
                </a:highlight>
                <a:latin typeface="Arial Nova" panose="020B0504020202020204" pitchFamily="34" charset="0"/>
              </a:rPr>
              <a:t>Tribunale di Monza ordinanza 05/02/2021 </a:t>
            </a:r>
          </a:p>
          <a:p>
            <a:pPr marL="0" indent="0" algn="just">
              <a:lnSpc>
                <a:spcPct val="170000"/>
              </a:lnSpc>
              <a:buNone/>
            </a:pPr>
            <a:r>
              <a:rPr lang="it-IT" sz="6000" b="0" i="0" dirty="0">
                <a:solidFill>
                  <a:srgbClr val="0C0C0F"/>
                </a:solidFill>
                <a:effectLst/>
                <a:latin typeface="Arial Nova" panose="020B0504020202020204" pitchFamily="34" charset="0"/>
              </a:rPr>
              <a:t>Il Giudice ha disposto la mediazione precisando che</a:t>
            </a:r>
          </a:p>
          <a:p>
            <a:pPr marL="342900" indent="-342900" algn="just">
              <a:lnSpc>
                <a:spcPct val="170000"/>
              </a:lnSpc>
              <a:buClr>
                <a:srgbClr val="7030A0"/>
              </a:buClr>
              <a:buFont typeface="+mj-lt"/>
              <a:buAutoNum type="alphaLcParenR"/>
            </a:pPr>
            <a:r>
              <a:rPr lang="it-IT" sz="6000" b="0" i="0" dirty="0">
                <a:solidFill>
                  <a:srgbClr val="0C0C0F"/>
                </a:solidFill>
                <a:effectLst/>
                <a:latin typeface="Arial Nova" panose="020B0504020202020204" pitchFamily="34" charset="0"/>
              </a:rPr>
              <a:t> Le parti dovranno essere presenti dinanzi al mediatore personalmente e con l’assistenza legale di un avvocato iscritto all’ALBO</a:t>
            </a:r>
          </a:p>
          <a:p>
            <a:pPr marL="342900" indent="-342900" algn="just">
              <a:lnSpc>
                <a:spcPct val="170000"/>
              </a:lnSpc>
              <a:buClr>
                <a:srgbClr val="7030A0"/>
              </a:buClr>
              <a:buFont typeface="+mj-lt"/>
              <a:buAutoNum type="alphaLcParenR"/>
            </a:pPr>
            <a:r>
              <a:rPr lang="it-IT" sz="6000" dirty="0">
                <a:solidFill>
                  <a:srgbClr val="0C0C0F"/>
                </a:solidFill>
                <a:latin typeface="Arial Nova" panose="020B0504020202020204" pitchFamily="34" charset="0"/>
              </a:rPr>
              <a:t> Il tentativo di mediazione dovrà essere effettivamente avviato</a:t>
            </a:r>
          </a:p>
          <a:p>
            <a:pPr marL="342900" indent="-342900" algn="just">
              <a:lnSpc>
                <a:spcPct val="170000"/>
              </a:lnSpc>
              <a:buClr>
                <a:srgbClr val="7030A0"/>
              </a:buClr>
              <a:buFont typeface="+mj-lt"/>
              <a:buAutoNum type="alphaLcParenR"/>
            </a:pPr>
            <a:r>
              <a:rPr lang="it-IT" sz="6000" b="0" i="0" dirty="0">
                <a:solidFill>
                  <a:srgbClr val="0C0C0F"/>
                </a:solidFill>
                <a:effectLst/>
                <a:latin typeface="Arial Nova" panose="020B0504020202020204" pitchFamily="34" charset="0"/>
              </a:rPr>
              <a:t>Le parti non dovranno limitarsi al formale primo incontro, ma dovranno adempiere effettivamente all’ordine del Giudice, partecipando alla conseguente procedura di mediazione.</a:t>
            </a:r>
          </a:p>
          <a:p>
            <a:pPr marL="571500" indent="-571500" algn="just">
              <a:lnSpc>
                <a:spcPct val="100000"/>
              </a:lnSpc>
              <a:buFont typeface="+mj-lt"/>
              <a:buAutoNum type="romanUcPeriod"/>
            </a:pPr>
            <a:endParaRPr lang="it-IT" sz="2800" b="0" i="0" dirty="0">
              <a:solidFill>
                <a:srgbClr val="0C0C0F"/>
              </a:solidFill>
              <a:effectLst/>
              <a:latin typeface="Lato" panose="020F0502020204030203" pitchFamily="34" charset="0"/>
            </a:endParaRPr>
          </a:p>
          <a:p>
            <a:endParaRPr lang="it-IT" dirty="0"/>
          </a:p>
        </p:txBody>
      </p:sp>
    </p:spTree>
    <p:extLst>
      <p:ext uri="{BB962C8B-B14F-4D97-AF65-F5344CB8AC3E}">
        <p14:creationId xmlns:p14="http://schemas.microsoft.com/office/powerpoint/2010/main" val="7642926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DA51B7-CCAF-8A6B-BCD7-BF4A2C8EB0A9}"/>
              </a:ext>
            </a:extLst>
          </p:cNvPr>
          <p:cNvSpPr>
            <a:spLocks noGrp="1"/>
          </p:cNvSpPr>
          <p:nvPr>
            <p:ph type="title"/>
          </p:nvPr>
        </p:nvSpPr>
        <p:spPr>
          <a:xfrm>
            <a:off x="731522" y="1170431"/>
            <a:ext cx="3587560" cy="5138923"/>
          </a:xfrm>
          <a:solidFill>
            <a:srgbClr val="799EBD"/>
          </a:solidFill>
        </p:spPr>
        <p:txBody>
          <a:bodyPr anchor="ctr">
            <a:normAutofit/>
          </a:bodyPr>
          <a:lstStyle/>
          <a:p>
            <a:r>
              <a:rPr lang="it-IT" sz="1800" b="1" dirty="0">
                <a:solidFill>
                  <a:schemeClr val="tx2"/>
                </a:solidFill>
                <a:effectLst/>
                <a:latin typeface="Arial Nova" panose="020B0504020202020204" pitchFamily="34" charset="0"/>
                <a:ea typeface="Times New Roman" panose="02020603050405020304" pitchFamily="18" charset="0"/>
                <a:cs typeface="Times New Roman" panose="02020603050405020304" pitchFamily="18" charset="0"/>
              </a:rPr>
              <a:t>Art. 5-quinquies</a:t>
            </a:r>
            <a:br>
              <a:rPr lang="it-IT" sz="1800" b="1" dirty="0">
                <a:solidFill>
                  <a:schemeClr val="tx2"/>
                </a:solidFill>
                <a:effectLst/>
                <a:latin typeface="Arial Nova" panose="020B0504020202020204" pitchFamily="34" charset="0"/>
                <a:ea typeface="Times New Roman" panose="02020603050405020304" pitchFamily="18" charset="0"/>
                <a:cs typeface="Times New Roman" panose="02020603050405020304" pitchFamily="18" charset="0"/>
              </a:rPr>
            </a:br>
            <a:r>
              <a:rPr lang="it-IT" sz="1800" b="1" i="1" dirty="0">
                <a:solidFill>
                  <a:schemeClr val="tx2"/>
                </a:solidFill>
                <a:effectLst/>
                <a:latin typeface="Arial Nova" panose="020B0504020202020204" pitchFamily="34" charset="0"/>
                <a:ea typeface="Times New Roman" panose="02020603050405020304" pitchFamily="18" charset="0"/>
                <a:cs typeface="Times New Roman" panose="02020603050405020304" pitchFamily="18" charset="0"/>
              </a:rPr>
              <a:t>Formazione del magistrato, valutazione del contenzioso definito con mediazione demandata e collaborazione</a:t>
            </a:r>
            <a:br>
              <a:rPr lang="it-IT" sz="3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br>
            <a:br>
              <a:rPr lang="it-IT" sz="3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br>
            <a:endParaRPr lang="it-IT" sz="3400" dirty="0">
              <a:solidFill>
                <a:schemeClr val="tx2"/>
              </a:solidFill>
            </a:endParaRPr>
          </a:p>
        </p:txBody>
      </p:sp>
      <p:sp>
        <p:nvSpPr>
          <p:cNvPr id="3" name="Segnaposto contenuto 2">
            <a:extLst>
              <a:ext uri="{FF2B5EF4-FFF2-40B4-BE49-F238E27FC236}">
                <a16:creationId xmlns:a16="http://schemas.microsoft.com/office/drawing/2014/main" id="{48DDB60F-4832-7807-E453-23BF5E9AFC4D}"/>
              </a:ext>
            </a:extLst>
          </p:cNvPr>
          <p:cNvSpPr>
            <a:spLocks noGrp="1"/>
          </p:cNvSpPr>
          <p:nvPr>
            <p:ph idx="1"/>
          </p:nvPr>
        </p:nvSpPr>
        <p:spPr>
          <a:xfrm>
            <a:off x="4705165" y="486383"/>
            <a:ext cx="6852463" cy="5822969"/>
          </a:xfrm>
        </p:spPr>
        <p:txBody>
          <a:bodyPr anchor="ctr">
            <a:normAutofit/>
          </a:bodyPr>
          <a:lstStyle/>
          <a:p>
            <a:pPr marL="342900" lvl="0" indent="-342900">
              <a:spcAft>
                <a:spcPts val="800"/>
              </a:spcAft>
              <a:buClr>
                <a:srgbClr val="0070C0"/>
              </a:buClr>
              <a:buFont typeface="+mj-lt"/>
              <a:buAutoNum type="arabicPeriod"/>
              <a:tabLst>
                <a:tab pos="457200" algn="l"/>
              </a:tabLst>
            </a:pPr>
            <a:r>
              <a:rPr lang="it-IT" sz="1600" dirty="0">
                <a:solidFill>
                  <a:schemeClr val="tx2"/>
                </a:solidFill>
                <a:effectLst/>
                <a:latin typeface="Arial Nova" panose="020B0504020202020204" pitchFamily="34" charset="0"/>
                <a:ea typeface="Times New Roman" panose="02020603050405020304" pitchFamily="18" charset="0"/>
                <a:cs typeface="Times New Roman" panose="02020603050405020304" pitchFamily="18" charset="0"/>
              </a:rPr>
              <a:t>Il magistrato cura la propria formazione e il proprio aggiornamento in materia di mediazione con la frequentazione di seminari e corsi, organizzati dalla Scuola superiore della magistratura, anche attraverso le strutture didattiche di formazione decentrata.</a:t>
            </a:r>
            <a:endParaRPr lang="it-IT" sz="1600" dirty="0">
              <a:solidFill>
                <a:schemeClr val="tx2"/>
              </a:solidFill>
              <a:effectLst/>
              <a:latin typeface="Arial Nova" panose="020B0504020202020204" pitchFamily="34" charset="0"/>
              <a:ea typeface="Calibri" panose="020F0502020204030204" pitchFamily="34" charset="0"/>
              <a:cs typeface="Times New Roman" panose="02020603050405020304" pitchFamily="18" charset="0"/>
            </a:endParaRPr>
          </a:p>
          <a:p>
            <a:pPr marL="342900" lvl="0" indent="-342900">
              <a:spcAft>
                <a:spcPts val="800"/>
              </a:spcAft>
              <a:buClr>
                <a:srgbClr val="0070C0"/>
              </a:buClr>
              <a:buFont typeface="+mj-lt"/>
              <a:buAutoNum type="arabicPeriod"/>
              <a:tabLst>
                <a:tab pos="457200" algn="l"/>
              </a:tabLst>
            </a:pPr>
            <a:r>
              <a:rPr lang="it-IT" sz="1600" dirty="0">
                <a:solidFill>
                  <a:schemeClr val="tx2"/>
                </a:solidFill>
                <a:effectLst/>
                <a:latin typeface="Arial Nova" panose="020B0504020202020204" pitchFamily="34" charset="0"/>
                <a:ea typeface="Times New Roman" panose="02020603050405020304" pitchFamily="18" charset="0"/>
                <a:cs typeface="Times New Roman" panose="02020603050405020304" pitchFamily="18" charset="0"/>
              </a:rPr>
              <a:t>Ai fini della valutazione di cui all’articolo 11 del decreto legislativo 5 aprile 2006, n. 160, la frequentazione di seminari e corsi di cui al comma 1, il numero e la qualità degli affari definiti con ordinanza di mediazione o mediante accordi conciliativi costituiscono, rispettivamente, indicatori di impegno, capacità e laboriosità del magistrato.</a:t>
            </a:r>
            <a:endParaRPr lang="it-IT" sz="1600" dirty="0">
              <a:solidFill>
                <a:schemeClr val="tx2"/>
              </a:solidFill>
              <a:effectLst/>
              <a:latin typeface="Arial Nova" panose="020B0504020202020204" pitchFamily="34" charset="0"/>
              <a:ea typeface="Calibri" panose="020F0502020204030204" pitchFamily="34" charset="0"/>
              <a:cs typeface="Times New Roman" panose="02020603050405020304" pitchFamily="18" charset="0"/>
            </a:endParaRPr>
          </a:p>
          <a:p>
            <a:pPr marL="342900" lvl="0" indent="-342900">
              <a:spcAft>
                <a:spcPts val="800"/>
              </a:spcAft>
              <a:buClr>
                <a:srgbClr val="0070C0"/>
              </a:buClr>
              <a:buFont typeface="+mj-lt"/>
              <a:buAutoNum type="arabicPeriod"/>
              <a:tabLst>
                <a:tab pos="457200" algn="l"/>
              </a:tabLst>
            </a:pPr>
            <a:r>
              <a:rPr lang="it-IT" sz="1600" dirty="0">
                <a:solidFill>
                  <a:srgbClr val="0070C0"/>
                </a:solidFill>
                <a:effectLst/>
                <a:latin typeface="Arial Nova" panose="020B0504020202020204" pitchFamily="34" charset="0"/>
                <a:ea typeface="Times New Roman" panose="02020603050405020304" pitchFamily="18" charset="0"/>
                <a:cs typeface="Times New Roman" panose="02020603050405020304" pitchFamily="18" charset="0"/>
              </a:rPr>
              <a:t>Le ordinanze con cui il magistrato demanda le parti in mediazione e </a:t>
            </a:r>
            <a:r>
              <a:rPr lang="it-IT" sz="1600" u="sng" dirty="0">
                <a:solidFill>
                  <a:srgbClr val="0070C0"/>
                </a:solidFill>
                <a:effectLst/>
                <a:latin typeface="Arial Nova" panose="020B0504020202020204" pitchFamily="34" charset="0"/>
                <a:ea typeface="Times New Roman" panose="02020603050405020304" pitchFamily="18" charset="0"/>
                <a:cs typeface="Times New Roman" panose="02020603050405020304" pitchFamily="18" charset="0"/>
              </a:rPr>
              <a:t>le controversie definite a seguito della loro adozione </a:t>
            </a:r>
            <a:r>
              <a:rPr lang="it-IT" sz="1600" dirty="0">
                <a:solidFill>
                  <a:srgbClr val="0070C0"/>
                </a:solidFill>
                <a:effectLst/>
                <a:latin typeface="Arial Nova" panose="020B0504020202020204" pitchFamily="34" charset="0"/>
                <a:ea typeface="Times New Roman" panose="02020603050405020304" pitchFamily="18" charset="0"/>
                <a:cs typeface="Times New Roman" panose="02020603050405020304" pitchFamily="18" charset="0"/>
              </a:rPr>
              <a:t>sono oggetto di specifica rilevazione statistica.</a:t>
            </a:r>
            <a:endParaRPr lang="it-IT" sz="1600" dirty="0">
              <a:solidFill>
                <a:srgbClr val="0070C0"/>
              </a:solidFill>
              <a:effectLst/>
              <a:latin typeface="Arial Nova" panose="020B0504020202020204" pitchFamily="34" charset="0"/>
              <a:ea typeface="Calibri" panose="020F0502020204030204" pitchFamily="34" charset="0"/>
              <a:cs typeface="Times New Roman" panose="02020603050405020304" pitchFamily="18" charset="0"/>
            </a:endParaRPr>
          </a:p>
          <a:p>
            <a:pPr marL="342900" lvl="0" indent="-342900">
              <a:spcAft>
                <a:spcPts val="800"/>
              </a:spcAft>
              <a:buClr>
                <a:srgbClr val="0070C0"/>
              </a:buClr>
              <a:buFont typeface="+mj-lt"/>
              <a:buAutoNum type="arabicPeriod"/>
              <a:tabLst>
                <a:tab pos="457200" algn="l"/>
              </a:tabLst>
            </a:pPr>
            <a:r>
              <a:rPr lang="it-IT" sz="1600" dirty="0">
                <a:solidFill>
                  <a:schemeClr val="tx2"/>
                </a:solidFill>
                <a:effectLst/>
                <a:latin typeface="Arial Nova" panose="020B0504020202020204" pitchFamily="34" charset="0"/>
                <a:ea typeface="Times New Roman" panose="02020603050405020304" pitchFamily="18" charset="0"/>
                <a:cs typeface="Times New Roman" panose="02020603050405020304" pitchFamily="18" charset="0"/>
              </a:rPr>
              <a:t>Il capo dell’ufficio giudiziario può promuovere, senza nuovi o maggiori oneri per la finanza pubblica, </a:t>
            </a:r>
            <a:r>
              <a:rPr lang="it-IT" sz="1600" dirty="0">
                <a:solidFill>
                  <a:srgbClr val="00B0F0"/>
                </a:solidFill>
                <a:effectLst/>
                <a:latin typeface="Arial Nova" panose="020B0504020202020204" pitchFamily="34" charset="0"/>
                <a:ea typeface="Times New Roman" panose="02020603050405020304" pitchFamily="18" charset="0"/>
                <a:cs typeface="Times New Roman" panose="02020603050405020304" pitchFamily="18" charset="0"/>
              </a:rPr>
              <a:t>progetti di collaborazione con università, ordini degli avvocati, organismi di mediazione, enti di formazione </a:t>
            </a:r>
            <a:r>
              <a:rPr lang="it-IT" sz="1600" dirty="0">
                <a:solidFill>
                  <a:schemeClr val="tx2"/>
                </a:solidFill>
                <a:effectLst/>
                <a:latin typeface="Arial Nova" panose="020B0504020202020204" pitchFamily="34" charset="0"/>
                <a:ea typeface="Times New Roman" panose="02020603050405020304" pitchFamily="18" charset="0"/>
                <a:cs typeface="Times New Roman" panose="02020603050405020304" pitchFamily="18" charset="0"/>
              </a:rPr>
              <a:t>e altri enti e associazioni professionali e di categoria, nel rispetto della reciproca autonomia, </a:t>
            </a:r>
            <a:r>
              <a:rPr lang="it-IT" sz="1600" dirty="0">
                <a:solidFill>
                  <a:srgbClr val="00B0F0"/>
                </a:solidFill>
                <a:effectLst/>
                <a:latin typeface="Arial Nova" panose="020B0504020202020204" pitchFamily="34" charset="0"/>
                <a:ea typeface="Times New Roman" panose="02020603050405020304" pitchFamily="18" charset="0"/>
                <a:cs typeface="Times New Roman" panose="02020603050405020304" pitchFamily="18" charset="0"/>
              </a:rPr>
              <a:t>per favorire il ricorso alla mediazione demandata e la formazione in materia di mediazione</a:t>
            </a:r>
            <a:r>
              <a:rPr lang="it-IT" sz="1600" dirty="0">
                <a:solidFill>
                  <a:schemeClr val="tx2"/>
                </a:solidFill>
                <a:effectLst/>
                <a:latin typeface="Arial Nova" panose="020B0504020202020204" pitchFamily="34" charset="0"/>
                <a:ea typeface="Times New Roman" panose="02020603050405020304" pitchFamily="18" charset="0"/>
                <a:cs typeface="Times New Roman" panose="02020603050405020304" pitchFamily="18" charset="0"/>
              </a:rPr>
              <a:t>.</a:t>
            </a:r>
            <a:endParaRPr lang="it-IT" sz="1600" dirty="0">
              <a:solidFill>
                <a:schemeClr val="tx2"/>
              </a:solidFill>
              <a:effectLst/>
              <a:latin typeface="Arial Nova" panose="020B0504020202020204" pitchFamily="34" charset="0"/>
              <a:ea typeface="Calibri" panose="020F0502020204030204" pitchFamily="34" charset="0"/>
              <a:cs typeface="Times New Roman" panose="02020603050405020304" pitchFamily="18" charset="0"/>
            </a:endParaRPr>
          </a:p>
          <a:p>
            <a:pPr marL="428625" indent="0">
              <a:spcAft>
                <a:spcPts val="800"/>
              </a:spcAft>
              <a:buNone/>
            </a:pPr>
            <a:endParaRPr lang="it-IT" sz="13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endParaRPr lang="it-IT" sz="1300" dirty="0">
              <a:solidFill>
                <a:schemeClr val="tx2"/>
              </a:solidFill>
            </a:endParaRPr>
          </a:p>
        </p:txBody>
      </p:sp>
    </p:spTree>
    <p:extLst>
      <p:ext uri="{BB962C8B-B14F-4D97-AF65-F5344CB8AC3E}">
        <p14:creationId xmlns:p14="http://schemas.microsoft.com/office/powerpoint/2010/main" val="5921621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DC7DB5-76CB-01BA-B566-5AFCD38DD05B}"/>
              </a:ext>
            </a:extLst>
          </p:cNvPr>
          <p:cNvSpPr>
            <a:spLocks noGrp="1"/>
          </p:cNvSpPr>
          <p:nvPr>
            <p:ph type="title"/>
          </p:nvPr>
        </p:nvSpPr>
        <p:spPr>
          <a:xfrm>
            <a:off x="715233" y="1016190"/>
            <a:ext cx="3240829" cy="4680583"/>
          </a:xfrm>
          <a:solidFill>
            <a:srgbClr val="799EBD"/>
          </a:solidFill>
        </p:spPr>
        <p:txBody>
          <a:bodyPr anchor="ctr">
            <a:normAutofit/>
          </a:bodyPr>
          <a:lstStyle/>
          <a:p>
            <a:pPr algn="ctr">
              <a:spcAft>
                <a:spcPts val="1950"/>
              </a:spcAft>
            </a:pPr>
            <a:r>
              <a:rPr lang="it-IT" sz="2000" b="1" dirty="0">
                <a:effectLst/>
                <a:latin typeface="Arial Nova" panose="020B0504020202020204" pitchFamily="34" charset="0"/>
                <a:ea typeface="Times New Roman" panose="02020603050405020304" pitchFamily="18" charset="0"/>
                <a:cs typeface="Times New Roman" panose="02020603050405020304" pitchFamily="18" charset="0"/>
              </a:rPr>
              <a:t>Art. 5-sexies</a:t>
            </a:r>
            <a:br>
              <a:rPr lang="it-IT" sz="2000" dirty="0">
                <a:effectLst/>
                <a:latin typeface="Arial Nova" panose="020B0504020202020204" pitchFamily="34" charset="0"/>
                <a:ea typeface="Calibri" panose="020F0502020204030204" pitchFamily="34" charset="0"/>
                <a:cs typeface="Times New Roman" panose="02020603050405020304" pitchFamily="18" charset="0"/>
              </a:rPr>
            </a:br>
            <a:r>
              <a:rPr lang="it-IT" sz="2000" b="1" i="1" dirty="0">
                <a:effectLst/>
                <a:latin typeface="Arial Nova" panose="020B0504020202020204" pitchFamily="34" charset="0"/>
                <a:ea typeface="Times New Roman" panose="02020603050405020304" pitchFamily="18" charset="0"/>
                <a:cs typeface="Times New Roman" panose="02020603050405020304" pitchFamily="18" charset="0"/>
              </a:rPr>
              <a:t>Mediazione su clausola contrattuale o statutaria</a:t>
            </a:r>
            <a:br>
              <a:rPr lang="it-IT" sz="2000" b="1" i="1" dirty="0">
                <a:effectLst/>
                <a:latin typeface="Arial Nova" panose="020B0504020202020204" pitchFamily="34" charset="0"/>
                <a:ea typeface="Times New Roman" panose="02020603050405020304" pitchFamily="18" charset="0"/>
                <a:cs typeface="Times New Roman" panose="02020603050405020304" pitchFamily="18" charset="0"/>
              </a:rPr>
            </a:br>
            <a:br>
              <a:rPr lang="it-IT" sz="2000" dirty="0">
                <a:effectLst/>
                <a:latin typeface="Arial Nova" panose="020B0504020202020204" pitchFamily="34" charset="0"/>
                <a:ea typeface="Calibri" panose="020F0502020204030204" pitchFamily="34" charset="0"/>
                <a:cs typeface="Times New Roman" panose="02020603050405020304" pitchFamily="18" charset="0"/>
              </a:rPr>
            </a:br>
            <a:r>
              <a:rPr lang="it-IT" sz="2000" dirty="0">
                <a:solidFill>
                  <a:srgbClr val="0070C0"/>
                </a:solidFill>
                <a:effectLst/>
                <a:latin typeface="Arial Nova" panose="020B0504020202020204" pitchFamily="34" charset="0"/>
                <a:ea typeface="Calibri" panose="020F0502020204030204" pitchFamily="34" charset="0"/>
                <a:cs typeface="Times New Roman" panose="02020603050405020304" pitchFamily="18" charset="0"/>
              </a:rPr>
              <a:t>NOVITA’ O INTERVENTO SISTEMATICO?</a:t>
            </a:r>
            <a:br>
              <a:rPr lang="it-IT" sz="2000" dirty="0">
                <a:solidFill>
                  <a:srgbClr val="0070C0"/>
                </a:solidFill>
                <a:effectLst/>
                <a:latin typeface="Arial Nova" panose="020B0504020202020204" pitchFamily="34" charset="0"/>
                <a:ea typeface="Calibri" panose="020F0502020204030204" pitchFamily="34" charset="0"/>
                <a:cs typeface="Times New Roman" panose="02020603050405020304" pitchFamily="18" charset="0"/>
              </a:rPr>
            </a:br>
            <a:r>
              <a:rPr lang="it-IT" sz="2000" dirty="0">
                <a:solidFill>
                  <a:srgbClr val="0070C0"/>
                </a:solidFill>
                <a:effectLst/>
                <a:latin typeface="Arial Nova" panose="020B0504020202020204" pitchFamily="34" charset="0"/>
                <a:ea typeface="Calibri" panose="020F0502020204030204" pitchFamily="34" charset="0"/>
                <a:cs typeface="Times New Roman" panose="02020603050405020304" pitchFamily="18" charset="0"/>
              </a:rPr>
              <a:t>VA LETTO UNITAMENTE AL NOVELLATO ART. 4, COMMA 1</a:t>
            </a:r>
            <a:endParaRPr lang="it-IT" sz="2000" dirty="0">
              <a:solidFill>
                <a:srgbClr val="0070C0"/>
              </a:solidFill>
              <a:latin typeface="Arial Nova" panose="020B0504020202020204" pitchFamily="34" charset="0"/>
            </a:endParaRPr>
          </a:p>
        </p:txBody>
      </p:sp>
      <p:sp>
        <p:nvSpPr>
          <p:cNvPr id="3" name="Segnaposto contenuto 2">
            <a:extLst>
              <a:ext uri="{FF2B5EF4-FFF2-40B4-BE49-F238E27FC236}">
                <a16:creationId xmlns:a16="http://schemas.microsoft.com/office/drawing/2014/main" id="{03876A95-B38D-ACF7-97DB-92C94F37D2F6}"/>
              </a:ext>
            </a:extLst>
          </p:cNvPr>
          <p:cNvSpPr>
            <a:spLocks noGrp="1"/>
          </p:cNvSpPr>
          <p:nvPr>
            <p:ph idx="1"/>
          </p:nvPr>
        </p:nvSpPr>
        <p:spPr>
          <a:xfrm>
            <a:off x="4732256" y="1249975"/>
            <a:ext cx="6531491" cy="4680583"/>
          </a:xfrm>
        </p:spPr>
        <p:txBody>
          <a:bodyPr anchor="ctr">
            <a:normAutofit/>
          </a:bodyPr>
          <a:lstStyle/>
          <a:p>
            <a:pPr marL="342900" lvl="0" indent="-342900" algn="just">
              <a:spcAft>
                <a:spcPts val="750"/>
              </a:spcAft>
              <a:buFont typeface="+mj-lt"/>
              <a:buAutoNum type="arabicPeriod"/>
              <a:tabLst>
                <a:tab pos="457200" algn="l"/>
              </a:tabLst>
            </a:pPr>
            <a:r>
              <a:rPr lang="it-IT" sz="1800" dirty="0">
                <a:effectLst/>
                <a:latin typeface="Arial Nova" panose="020B0504020202020204" pitchFamily="34" charset="0"/>
                <a:ea typeface="Times New Roman" panose="02020603050405020304" pitchFamily="18" charset="0"/>
                <a:cs typeface="Times New Roman" panose="02020603050405020304" pitchFamily="18" charset="0"/>
              </a:rPr>
              <a:t>Quando il contratto, lo statuto o l’atto costitutivo dell’ente pubblico o privato prevedono una clausola di mediazione, l’esperimento della mediazione è condizione di procedibilità della domanda giudiziale. Se il tentativo di conciliazione non risulta esperito, </a:t>
            </a:r>
            <a:r>
              <a:rPr lang="it-IT" sz="1800" dirty="0">
                <a:solidFill>
                  <a:srgbClr val="0070C0"/>
                </a:solidFill>
                <a:effectLst/>
                <a:latin typeface="Arial Nova" panose="020B0504020202020204" pitchFamily="34" charset="0"/>
                <a:ea typeface="Times New Roman" panose="02020603050405020304" pitchFamily="18" charset="0"/>
                <a:cs typeface="Times New Roman" panose="02020603050405020304" pitchFamily="18" charset="0"/>
              </a:rPr>
              <a:t>il giudice o l’arbitro, su eccezione di parte </a:t>
            </a:r>
            <a:r>
              <a:rPr lang="it-IT" sz="1800" dirty="0">
                <a:effectLst/>
                <a:latin typeface="Arial Nova" panose="020B0504020202020204" pitchFamily="34" charset="0"/>
                <a:ea typeface="Times New Roman" panose="02020603050405020304" pitchFamily="18" charset="0"/>
                <a:cs typeface="Times New Roman" panose="02020603050405020304" pitchFamily="18" charset="0"/>
              </a:rPr>
              <a:t>entro la prima udienza, provvede ai sensi dell’articolo 5, comma 2. Si applica l’articolo 5, commi 4, 5 e 6.</a:t>
            </a:r>
            <a:endParaRPr lang="it-IT" sz="1800" dirty="0">
              <a:effectLst/>
              <a:latin typeface="Arial Nova" panose="020B0504020202020204" pitchFamily="34" charset="0"/>
              <a:ea typeface="Calibri" panose="020F0502020204030204" pitchFamily="34" charset="0"/>
              <a:cs typeface="Times New Roman" panose="02020603050405020304" pitchFamily="18" charset="0"/>
            </a:endParaRPr>
          </a:p>
          <a:p>
            <a:pPr marL="342900" lvl="0" indent="-342900" algn="just">
              <a:spcAft>
                <a:spcPts val="800"/>
              </a:spcAft>
              <a:buFont typeface="+mj-lt"/>
              <a:buAutoNum type="arabicPeriod"/>
              <a:tabLst>
                <a:tab pos="457200" algn="l"/>
              </a:tabLst>
            </a:pPr>
            <a:r>
              <a:rPr lang="it-IT" sz="1800" dirty="0">
                <a:effectLst/>
                <a:latin typeface="Arial Nova" panose="020B0504020202020204" pitchFamily="34" charset="0"/>
                <a:ea typeface="Times New Roman" panose="02020603050405020304" pitchFamily="18" charset="0"/>
                <a:cs typeface="Times New Roman" panose="02020603050405020304" pitchFamily="18" charset="0"/>
              </a:rPr>
              <a:t>La domanda di mediazione è presentata all’organismo indicato dalla clausola se iscritto nel registro ovvero, in mancanza, all’organismo individuato ai sensi dell’articolo 4, comma 1</a:t>
            </a:r>
            <a:r>
              <a:rPr lang="it-IT" sz="1800" dirty="0">
                <a:solidFill>
                  <a:srgbClr val="00B0F0"/>
                </a:solidFill>
                <a:latin typeface="Arial Nova" panose="020B0504020202020204" pitchFamily="34" charset="0"/>
                <a:ea typeface="Times New Roman" panose="02020603050405020304" pitchFamily="18" charset="0"/>
                <a:cs typeface="Times New Roman" panose="02020603050405020304" pitchFamily="18" charset="0"/>
              </a:rPr>
              <a:t>(Giudice del luogo competente per la controversia).</a:t>
            </a:r>
            <a:endParaRPr lang="it-IT" sz="1800" dirty="0">
              <a:effectLst/>
              <a:latin typeface="Arial Nova" panose="020B0504020202020204" pitchFamily="34" charset="0"/>
              <a:ea typeface="Calibri" panose="020F0502020204030204" pitchFamily="34" charset="0"/>
              <a:cs typeface="Times New Roman" panose="02020603050405020304" pitchFamily="18" charset="0"/>
            </a:endParaRPr>
          </a:p>
          <a:p>
            <a:endParaRPr lang="it-IT" sz="1900" dirty="0"/>
          </a:p>
        </p:txBody>
      </p:sp>
    </p:spTree>
    <p:extLst>
      <p:ext uri="{BB962C8B-B14F-4D97-AF65-F5344CB8AC3E}">
        <p14:creationId xmlns:p14="http://schemas.microsoft.com/office/powerpoint/2010/main" val="28015738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98FAF13-7046-B96A-D3CE-6202B725DFC5}"/>
              </a:ext>
            </a:extLst>
          </p:cNvPr>
          <p:cNvSpPr>
            <a:spLocks noGrp="1"/>
          </p:cNvSpPr>
          <p:nvPr>
            <p:ph sz="half" idx="1"/>
          </p:nvPr>
        </p:nvSpPr>
        <p:spPr>
          <a:xfrm>
            <a:off x="838199" y="1889089"/>
            <a:ext cx="3854381" cy="1266093"/>
          </a:xfrm>
          <a:solidFill>
            <a:srgbClr val="CBD1FB"/>
          </a:solidFill>
        </p:spPr>
        <p:txBody>
          <a:bodyPr>
            <a:normAutofit fontScale="92500"/>
          </a:bodyPr>
          <a:lstStyle/>
          <a:p>
            <a:pPr marL="0" indent="0">
              <a:buNone/>
            </a:pPr>
            <a:r>
              <a:rPr lang="it-IT" sz="2600" i="0" dirty="0">
                <a:effectLst/>
                <a:latin typeface="Arial Nova" panose="020B0504020202020204" pitchFamily="34" charset="0"/>
                <a:cs typeface="Calibri Light" panose="020F0302020204030204" pitchFamily="34" charset="0"/>
              </a:rPr>
              <a:t>La competenza dell’organismo è derogabile su accordo delle parti. </a:t>
            </a:r>
            <a:endParaRPr lang="it-IT" dirty="0">
              <a:latin typeface="Arial Nova" panose="020B0504020202020204" pitchFamily="34" charset="0"/>
            </a:endParaRPr>
          </a:p>
        </p:txBody>
      </p:sp>
      <p:sp>
        <p:nvSpPr>
          <p:cNvPr id="8" name="Segnaposto contenuto 7">
            <a:extLst>
              <a:ext uri="{FF2B5EF4-FFF2-40B4-BE49-F238E27FC236}">
                <a16:creationId xmlns:a16="http://schemas.microsoft.com/office/drawing/2014/main" id="{6FB572B1-D2B5-28EE-4A53-70A41D3F26FB}"/>
              </a:ext>
            </a:extLst>
          </p:cNvPr>
          <p:cNvSpPr>
            <a:spLocks noGrp="1"/>
          </p:cNvSpPr>
          <p:nvPr>
            <p:ph sz="half" idx="2"/>
          </p:nvPr>
        </p:nvSpPr>
        <p:spPr>
          <a:xfrm>
            <a:off x="5134709" y="723480"/>
            <a:ext cx="5787850" cy="5582523"/>
          </a:xfrm>
          <a:solidFill>
            <a:schemeClr val="accent2">
              <a:lumMod val="20000"/>
              <a:lumOff val="80000"/>
            </a:schemeClr>
          </a:solidFill>
        </p:spPr>
        <p:txBody>
          <a:bodyPr>
            <a:normAutofit fontScale="92500"/>
          </a:bodyPr>
          <a:lstStyle/>
          <a:p>
            <a:pPr algn="just"/>
            <a:endParaRPr lang="it-IT" dirty="0"/>
          </a:p>
          <a:p>
            <a:pPr algn="just"/>
            <a:endParaRPr lang="it-IT" dirty="0"/>
          </a:p>
          <a:p>
            <a:pPr algn="just"/>
            <a:r>
              <a:rPr lang="it-IT" sz="1900" dirty="0">
                <a:latin typeface="Arial Nova" panose="020B0504020202020204" pitchFamily="34" charset="0"/>
              </a:rPr>
              <a:t>l’art. 5 co. 5 </a:t>
            </a:r>
            <a:r>
              <a:rPr lang="it-IT" sz="1900" dirty="0" err="1">
                <a:latin typeface="Arial Nova" panose="020B0504020202020204" pitchFamily="34" charset="0"/>
              </a:rPr>
              <a:t>d.lgs</a:t>
            </a:r>
            <a:r>
              <a:rPr lang="it-IT" sz="1900" dirty="0">
                <a:latin typeface="Arial Nova" panose="020B0504020202020204" pitchFamily="34" charset="0"/>
              </a:rPr>
              <a:t> 28/2010 ante d.lgs.149/2022 era finalizzato a disciplinare le conseguenze del mancato rispetto di clausola contrattuale-statutaria che prevedeva la mediazione. </a:t>
            </a:r>
          </a:p>
          <a:p>
            <a:pPr algn="just"/>
            <a:endParaRPr lang="it-IT" sz="1800" dirty="0">
              <a:latin typeface="Arial Nova" panose="020B0504020202020204" pitchFamily="34" charset="0"/>
            </a:endParaRPr>
          </a:p>
          <a:p>
            <a:pPr algn="just"/>
            <a:endParaRPr lang="it-IT" sz="1800" dirty="0">
              <a:latin typeface="Arial Nova" panose="020B0504020202020204" pitchFamily="34" charset="0"/>
            </a:endParaRPr>
          </a:p>
          <a:p>
            <a:pPr algn="just"/>
            <a:endParaRPr lang="it-IT" sz="1800" dirty="0">
              <a:latin typeface="Arial Nova" panose="020B0504020202020204" pitchFamily="34" charset="0"/>
            </a:endParaRPr>
          </a:p>
          <a:p>
            <a:pPr marL="0" indent="0" algn="just">
              <a:buNone/>
            </a:pPr>
            <a:r>
              <a:rPr lang="it-IT" sz="1800" dirty="0">
                <a:latin typeface="Arial Nova" panose="020B0504020202020204" pitchFamily="34" charset="0"/>
              </a:rPr>
              <a:t>Oggi, con il testo novellato, si incentiva </a:t>
            </a:r>
            <a:r>
              <a:rPr lang="it-IT" sz="1800" b="1" dirty="0">
                <a:latin typeface="Arial Nova" panose="020B0504020202020204" pitchFamily="34" charset="0"/>
              </a:rPr>
              <a:t>la previsione contrattuale–statutaria, con il vantaggio di poter derogare alla competenza territoriale</a:t>
            </a:r>
            <a:r>
              <a:rPr lang="it-IT" sz="1800" dirty="0">
                <a:latin typeface="Arial Nova" panose="020B0504020202020204" pitchFamily="34" charset="0"/>
              </a:rPr>
              <a:t>.</a:t>
            </a:r>
          </a:p>
          <a:p>
            <a:pPr algn="just"/>
            <a:r>
              <a:rPr lang="it-IT" sz="1800" dirty="0">
                <a:latin typeface="Arial Nova" panose="020B0504020202020204" pitchFamily="34" charset="0"/>
              </a:rPr>
              <a:t> </a:t>
            </a:r>
          </a:p>
        </p:txBody>
      </p:sp>
      <p:sp>
        <p:nvSpPr>
          <p:cNvPr id="5" name="Freccia a destra 4">
            <a:extLst>
              <a:ext uri="{FF2B5EF4-FFF2-40B4-BE49-F238E27FC236}">
                <a16:creationId xmlns:a16="http://schemas.microsoft.com/office/drawing/2014/main" id="{65502775-546A-2288-73A8-0D36536AFDD1}"/>
              </a:ext>
            </a:extLst>
          </p:cNvPr>
          <p:cNvSpPr/>
          <p:nvPr/>
        </p:nvSpPr>
        <p:spPr>
          <a:xfrm>
            <a:off x="3822970" y="4212076"/>
            <a:ext cx="978408" cy="484632"/>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923825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C0838B-F63B-4E2A-95A0-49E89F7DEFEE}"/>
              </a:ext>
            </a:extLst>
          </p:cNvPr>
          <p:cNvSpPr>
            <a:spLocks noGrp="1"/>
          </p:cNvSpPr>
          <p:nvPr>
            <p:ph type="title"/>
          </p:nvPr>
        </p:nvSpPr>
        <p:spPr>
          <a:xfrm>
            <a:off x="1024128" y="273133"/>
            <a:ext cx="9720072" cy="1306286"/>
          </a:xfrm>
          <a:solidFill>
            <a:schemeClr val="accent2"/>
          </a:solidFill>
          <a:ln>
            <a:solidFill>
              <a:srgbClr val="7DB2B9"/>
            </a:solidFill>
          </a:ln>
        </p:spPr>
        <p:txBody>
          <a:bodyPr anchor="ctr">
            <a:normAutofit/>
          </a:bodyPr>
          <a:lstStyle/>
          <a:p>
            <a:r>
              <a:rPr lang="it-IT" sz="1800" b="1" i="0" dirty="0">
                <a:effectLst/>
                <a:latin typeface="Arial Nova"/>
                <a:cs typeface="Calibri Light" panose="020F0302020204030204" pitchFamily="34" charset="0"/>
              </a:rPr>
              <a:t>Capo ii - DEL PROCEDIMENTO DI MEDIAZIONE</a:t>
            </a:r>
            <a:br>
              <a:rPr lang="it-IT" sz="1800" b="1" i="0" dirty="0">
                <a:effectLst/>
                <a:latin typeface="Arial Nova"/>
                <a:cs typeface="Calibri Light" panose="020F0302020204030204" pitchFamily="34" charset="0"/>
              </a:rPr>
            </a:br>
            <a:br>
              <a:rPr lang="it-IT" sz="1800" b="1" i="0" dirty="0">
                <a:effectLst/>
                <a:latin typeface="Arial Nova"/>
                <a:cs typeface="Calibri Light" panose="020F0302020204030204" pitchFamily="34" charset="0"/>
              </a:rPr>
            </a:br>
            <a:r>
              <a:rPr lang="it-IT" sz="1800" b="1" i="0" dirty="0">
                <a:effectLst/>
                <a:latin typeface="Arial Nova"/>
                <a:cs typeface="Calibri Light" panose="020F0302020204030204" pitchFamily="34" charset="0"/>
              </a:rPr>
              <a:t>Art. 3  </a:t>
            </a:r>
            <a:r>
              <a:rPr lang="it-IT" sz="1800" b="1" i="1" dirty="0">
                <a:effectLst/>
                <a:latin typeface="Arial Nova"/>
                <a:cs typeface="Calibri Light" panose="020F0302020204030204" pitchFamily="34" charset="0"/>
              </a:rPr>
              <a:t>Disciplina applicabile e forma degli </a:t>
            </a:r>
            <a:r>
              <a:rPr lang="it-IT" sz="1800" b="1" i="1" dirty="0">
                <a:latin typeface="Arial Nova"/>
                <a:cs typeface="Calibri Light" panose="020F0302020204030204" pitchFamily="34" charset="0"/>
              </a:rPr>
              <a:t>atti</a:t>
            </a:r>
            <a:br>
              <a:rPr lang="it-IT" sz="1800" b="1" i="1" dirty="0">
                <a:effectLst/>
                <a:latin typeface="Arial Nova"/>
                <a:cs typeface="Calibri Light" panose="020F0302020204030204" pitchFamily="34" charset="0"/>
              </a:rPr>
            </a:br>
            <a:r>
              <a:rPr lang="it-IT" sz="1800" b="1" dirty="0">
                <a:effectLst/>
                <a:latin typeface="Arial Nova"/>
                <a:cs typeface="Calibri Light" panose="020F0302020204030204" pitchFamily="34" charset="0"/>
              </a:rPr>
              <a:t>Comma 1</a:t>
            </a:r>
            <a:br>
              <a:rPr lang="it-IT" sz="1600" b="0" i="0" dirty="0">
                <a:effectLst/>
                <a:latin typeface="Arial Nova"/>
                <a:cs typeface="Calibri Light" panose="020F0302020204030204" pitchFamily="34" charset="0"/>
              </a:rPr>
            </a:br>
            <a:endParaRPr lang="it-IT" sz="1600" dirty="0">
              <a:latin typeface="Arial Nova"/>
              <a:cs typeface="Calibri Light" panose="020F0302020204030204" pitchFamily="34" charset="0"/>
            </a:endParaRPr>
          </a:p>
        </p:txBody>
      </p:sp>
      <p:sp>
        <p:nvSpPr>
          <p:cNvPr id="3" name="Segnaposto contenuto 2">
            <a:extLst>
              <a:ext uri="{FF2B5EF4-FFF2-40B4-BE49-F238E27FC236}">
                <a16:creationId xmlns:a16="http://schemas.microsoft.com/office/drawing/2014/main" id="{87D7DC27-EE06-D967-171A-C17CD3F9EA4F}"/>
              </a:ext>
            </a:extLst>
          </p:cNvPr>
          <p:cNvSpPr>
            <a:spLocks noGrp="1"/>
          </p:cNvSpPr>
          <p:nvPr>
            <p:ph sz="half" idx="1"/>
          </p:nvPr>
        </p:nvSpPr>
        <p:spPr>
          <a:xfrm>
            <a:off x="1024128" y="1947553"/>
            <a:ext cx="4497898" cy="4361807"/>
          </a:xfrm>
        </p:spPr>
        <p:txBody>
          <a:bodyPr anchor="t">
            <a:normAutofit/>
          </a:bodyPr>
          <a:lstStyle/>
          <a:p>
            <a:pPr algn="just"/>
            <a:r>
              <a:rPr lang="it-IT" sz="2000" b="0" i="0" dirty="0">
                <a:effectLst/>
                <a:latin typeface="Calibri Light" panose="020F0302020204030204" pitchFamily="34" charset="0"/>
                <a:cs typeface="Calibri Light" panose="020F0302020204030204" pitchFamily="34" charset="0"/>
              </a:rPr>
              <a:t>1. </a:t>
            </a:r>
            <a:r>
              <a:rPr lang="it-IT" sz="2000" b="0" i="0" dirty="0">
                <a:effectLst/>
                <a:latin typeface="Arial" panose="020B0604020202020204" pitchFamily="34" charset="0"/>
                <a:cs typeface="Arial" panose="020B0604020202020204" pitchFamily="34" charset="0"/>
              </a:rPr>
              <a:t>Al procedimento di mediazione si applica il regolamento dell’organismo scelto dalle parti</a:t>
            </a:r>
            <a:r>
              <a:rPr lang="it-IT" sz="2000" b="1" i="0" dirty="0">
                <a:effectLst/>
                <a:latin typeface="Arial" panose="020B0604020202020204" pitchFamily="34" charset="0"/>
                <a:cs typeface="Arial" panose="020B0604020202020204" pitchFamily="34" charset="0"/>
              </a:rPr>
              <a:t>,</a:t>
            </a:r>
            <a:r>
              <a:rPr lang="it-IT" sz="2000" b="1" i="0" dirty="0">
                <a:solidFill>
                  <a:srgbClr val="00B050"/>
                </a:solidFill>
                <a:effectLst/>
                <a:latin typeface="Arial" panose="020B0604020202020204" pitchFamily="34" charset="0"/>
                <a:cs typeface="Arial" panose="020B0604020202020204" pitchFamily="34" charset="0"/>
              </a:rPr>
              <a:t> </a:t>
            </a:r>
            <a:r>
              <a:rPr lang="it-IT" sz="2000" b="1" i="0" dirty="0">
                <a:solidFill>
                  <a:schemeClr val="accent2">
                    <a:lumMod val="75000"/>
                  </a:schemeClr>
                </a:solidFill>
                <a:effectLst/>
                <a:latin typeface="Arial" panose="020B0604020202020204" pitchFamily="34" charset="0"/>
                <a:cs typeface="Arial" panose="020B0604020202020204" pitchFamily="34" charset="0"/>
              </a:rPr>
              <a:t>nel rispetto di quanto previsto dall’articolo 8. </a:t>
            </a:r>
          </a:p>
          <a:p>
            <a:pPr algn="just"/>
            <a:endParaRPr lang="it-IT" sz="2000" b="1" dirty="0">
              <a:solidFill>
                <a:srgbClr val="00B050"/>
              </a:solidFill>
              <a:latin typeface="Arial" panose="020B0604020202020204" pitchFamily="34" charset="0"/>
              <a:cs typeface="Arial" panose="020B0604020202020204" pitchFamily="34" charset="0"/>
            </a:endParaRPr>
          </a:p>
          <a:p>
            <a:pPr algn="just"/>
            <a:endParaRPr lang="it-IT" sz="2000" b="1" dirty="0">
              <a:solidFill>
                <a:srgbClr val="00B050"/>
              </a:solidFill>
              <a:latin typeface="Arial" panose="020B0604020202020204" pitchFamily="34" charset="0"/>
              <a:cs typeface="Arial" panose="020B0604020202020204" pitchFamily="34" charset="0"/>
            </a:endParaRPr>
          </a:p>
          <a:p>
            <a:pPr algn="just"/>
            <a:r>
              <a:rPr lang="it-IT" sz="2000" dirty="0">
                <a:latin typeface="Arial Nova"/>
                <a:cs typeface="Calibri Light" panose="020F0302020204030204" pitchFamily="34" charset="0"/>
              </a:rPr>
              <a:t>L’art. 8 disciplina il procedimento di mediazione </a:t>
            </a:r>
            <a:r>
              <a:rPr lang="it-IT" sz="2000" dirty="0">
                <a:solidFill>
                  <a:srgbClr val="0070C0"/>
                </a:solidFill>
                <a:latin typeface="Arial Nova"/>
                <a:cs typeface="Calibri Light" panose="020F0302020204030204" pitchFamily="34" charset="0"/>
              </a:rPr>
              <a:t>come riformato</a:t>
            </a:r>
            <a:r>
              <a:rPr lang="it-IT" sz="2000" dirty="0">
                <a:latin typeface="Arial Nova"/>
                <a:cs typeface="Calibri Light" panose="020F0302020204030204" pitchFamily="34" charset="0"/>
              </a:rPr>
              <a:t>.</a:t>
            </a:r>
          </a:p>
          <a:p>
            <a:pPr algn="just"/>
            <a:endParaRPr lang="it-IT" sz="2000" b="1" dirty="0">
              <a:solidFill>
                <a:srgbClr val="0070C0"/>
              </a:solidFill>
              <a:latin typeface="Arial Nova"/>
              <a:cs typeface="Calibri Light" panose="020F0302020204030204" pitchFamily="34" charset="0"/>
            </a:endParaRPr>
          </a:p>
          <a:p>
            <a:pPr marL="0" indent="0" algn="just">
              <a:buNone/>
            </a:pPr>
            <a:endParaRPr lang="it-IT" sz="2000" b="1" i="0" dirty="0">
              <a:solidFill>
                <a:srgbClr val="00B050"/>
              </a:solidFill>
              <a:effectLst/>
              <a:latin typeface="Arial" panose="020B0604020202020204" pitchFamily="34" charset="0"/>
              <a:cs typeface="Arial" panose="020B0604020202020204" pitchFamily="34" charset="0"/>
            </a:endParaRPr>
          </a:p>
        </p:txBody>
      </p:sp>
      <p:sp>
        <p:nvSpPr>
          <p:cNvPr id="4" name="Segnaposto contenuto 3"/>
          <p:cNvSpPr>
            <a:spLocks noGrp="1"/>
          </p:cNvSpPr>
          <p:nvPr>
            <p:ph sz="half" idx="2"/>
          </p:nvPr>
        </p:nvSpPr>
        <p:spPr>
          <a:xfrm>
            <a:off x="6990736" y="1805049"/>
            <a:ext cx="4587706" cy="4492435"/>
          </a:xfrm>
          <a:solidFill>
            <a:schemeClr val="accent1">
              <a:lumMod val="40000"/>
              <a:lumOff val="60000"/>
            </a:schemeClr>
          </a:solidFill>
        </p:spPr>
        <p:txBody>
          <a:bodyPr/>
          <a:lstStyle/>
          <a:p>
            <a:endParaRPr lang="it-IT" sz="1600" b="1" dirty="0">
              <a:solidFill>
                <a:srgbClr val="0070C0"/>
              </a:solidFill>
              <a:latin typeface="Arial Nova"/>
              <a:cs typeface="Calibri Light" panose="020F0302020204030204" pitchFamily="34" charset="0"/>
            </a:endParaRPr>
          </a:p>
          <a:p>
            <a:pPr algn="just"/>
            <a:r>
              <a:rPr lang="it-IT" sz="1600" b="1" dirty="0">
                <a:latin typeface="Arial Nova"/>
                <a:cs typeface="Calibri Light" panose="020F0302020204030204" pitchFamily="34" charset="0"/>
              </a:rPr>
              <a:t>Il richiamo espresso all’art. 8 esplicita che il procedimento di mediazione secondo il regolamento dell’Organismo, deve comunque essere conforme all’art. 8 del d.lgs. 28/2010</a:t>
            </a:r>
          </a:p>
          <a:p>
            <a:pPr marL="0" indent="0" algn="just">
              <a:buNone/>
            </a:pPr>
            <a:endParaRPr lang="it-IT" sz="1600" b="1" dirty="0">
              <a:latin typeface="Arial Nova"/>
              <a:cs typeface="Calibri Light" panose="020F0302020204030204" pitchFamily="34" charset="0"/>
            </a:endParaRPr>
          </a:p>
          <a:p>
            <a:pPr algn="just"/>
            <a:r>
              <a:rPr lang="it-IT" sz="1800" b="1" dirty="0">
                <a:latin typeface="Arial Nova"/>
                <a:cs typeface="Calibri Light" panose="020F0302020204030204" pitchFamily="34" charset="0"/>
              </a:rPr>
              <a:t>Il regolamento dell’Organismo è sottoposto a previa approvazione da parte del Ministero di Giustizia, quindi c’è a monte un controllo.</a:t>
            </a:r>
            <a:endParaRPr lang="it-IT" sz="1800" dirty="0">
              <a:latin typeface="Arial Nova"/>
              <a:cs typeface="Calibri Light" panose="020F0302020204030204" pitchFamily="34" charset="0"/>
            </a:endParaRPr>
          </a:p>
          <a:p>
            <a:endParaRPr lang="it-IT" dirty="0"/>
          </a:p>
        </p:txBody>
      </p:sp>
      <p:sp>
        <p:nvSpPr>
          <p:cNvPr id="11" name="Freccia a destra 10">
            <a:extLst>
              <a:ext uri="{FF2B5EF4-FFF2-40B4-BE49-F238E27FC236}">
                <a16:creationId xmlns:a16="http://schemas.microsoft.com/office/drawing/2014/main" id="{F809B6D4-3351-12E7-8CA2-8A4526BB78E6}"/>
              </a:ext>
            </a:extLst>
          </p:cNvPr>
          <p:cNvSpPr/>
          <p:nvPr/>
        </p:nvSpPr>
        <p:spPr>
          <a:xfrm>
            <a:off x="5831881" y="2284610"/>
            <a:ext cx="978408" cy="484632"/>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458845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24128" y="585216"/>
            <a:ext cx="9720072" cy="768571"/>
          </a:xfrm>
          <a:solidFill>
            <a:schemeClr val="accent2"/>
          </a:solidFill>
        </p:spPr>
        <p:txBody>
          <a:bodyPr>
            <a:normAutofit/>
          </a:bodyPr>
          <a:lstStyle/>
          <a:p>
            <a:r>
              <a:rPr lang="it-IT" sz="1800" dirty="0">
                <a:solidFill>
                  <a:schemeClr val="tx1"/>
                </a:solidFill>
                <a:latin typeface="Arial Nova"/>
                <a:cs typeface="Arial" panose="020B0604020202020204" pitchFamily="34" charset="0"/>
              </a:rPr>
              <a:t>Art. 3  Disciplina applicabile e forma degli atti</a:t>
            </a:r>
            <a:br>
              <a:rPr lang="it-IT" sz="1800" dirty="0">
                <a:solidFill>
                  <a:schemeClr val="tx1"/>
                </a:solidFill>
                <a:latin typeface="Arial Nova"/>
                <a:cs typeface="Arial" panose="020B0604020202020204" pitchFamily="34" charset="0"/>
              </a:rPr>
            </a:br>
            <a:r>
              <a:rPr lang="it-IT" sz="1800" u="sng" dirty="0">
                <a:solidFill>
                  <a:schemeClr val="tx1"/>
                </a:solidFill>
                <a:latin typeface="Arial Nova"/>
                <a:cs typeface="Arial" panose="020B0604020202020204" pitchFamily="34" charset="0"/>
              </a:rPr>
              <a:t>comma 2</a:t>
            </a:r>
          </a:p>
        </p:txBody>
      </p:sp>
      <p:sp>
        <p:nvSpPr>
          <p:cNvPr id="3" name="Segnaposto contenuto 2"/>
          <p:cNvSpPr>
            <a:spLocks noGrp="1"/>
          </p:cNvSpPr>
          <p:nvPr>
            <p:ph sz="half" idx="1"/>
          </p:nvPr>
        </p:nvSpPr>
        <p:spPr>
          <a:xfrm>
            <a:off x="831274" y="1983179"/>
            <a:ext cx="3886641" cy="4132613"/>
          </a:xfrm>
        </p:spPr>
        <p:txBody>
          <a:bodyPr>
            <a:normAutofit fontScale="32500" lnSpcReduction="20000"/>
          </a:bodyPr>
          <a:lstStyle/>
          <a:p>
            <a:pPr lvl="0" algn="just">
              <a:lnSpc>
                <a:spcPct val="150000"/>
              </a:lnSpc>
              <a:spcBef>
                <a:spcPts val="0"/>
              </a:spcBef>
              <a:spcAft>
                <a:spcPts val="0"/>
              </a:spcAft>
            </a:pPr>
            <a:r>
              <a:rPr lang="it-IT" sz="4300" b="1" dirty="0">
                <a:solidFill>
                  <a:schemeClr val="accent2">
                    <a:lumMod val="75000"/>
                  </a:schemeClr>
                </a:solidFill>
                <a:latin typeface="Arial Nova"/>
                <a:cs typeface="Arial" panose="020B0604020202020204" pitchFamily="34" charset="0"/>
              </a:rPr>
              <a:t>2</a:t>
            </a:r>
            <a:r>
              <a:rPr lang="it-IT" sz="4300" b="1" dirty="0">
                <a:latin typeface="Arial Nova"/>
                <a:cs typeface="Arial" panose="020B0604020202020204" pitchFamily="34" charset="0"/>
              </a:rPr>
              <a:t>. Il regolamento deve in ogni caso garantire la riservatezza del procedimento ai sensi dell’articolo 9, nonché modalità di nomina del mediatore che ne assicurano l’imparzialità,</a:t>
            </a:r>
            <a:r>
              <a:rPr lang="it-IT" sz="4300" b="1" dirty="0">
                <a:solidFill>
                  <a:schemeClr val="accent2">
                    <a:lumMod val="75000"/>
                  </a:schemeClr>
                </a:solidFill>
                <a:latin typeface="Arial Nova"/>
                <a:cs typeface="Arial" panose="020B0604020202020204" pitchFamily="34" charset="0"/>
              </a:rPr>
              <a:t> l’indipendenza</a:t>
            </a:r>
            <a:r>
              <a:rPr lang="it-IT" sz="4300" b="1" dirty="0">
                <a:solidFill>
                  <a:schemeClr val="accent2">
                    <a:lumMod val="50000"/>
                  </a:schemeClr>
                </a:solidFill>
                <a:latin typeface="Arial Nova"/>
                <a:cs typeface="Arial" panose="020B0604020202020204" pitchFamily="34" charset="0"/>
              </a:rPr>
              <a:t> </a:t>
            </a:r>
            <a:r>
              <a:rPr lang="it-IT" sz="4300" b="1" dirty="0">
                <a:latin typeface="Arial Nova"/>
                <a:cs typeface="Arial" panose="020B0604020202020204" pitchFamily="34" charset="0"/>
              </a:rPr>
              <a:t>e l’idoneità al corretto e sollecito espletamento dell’incarico. </a:t>
            </a:r>
          </a:p>
          <a:p>
            <a:pPr lvl="0" algn="just">
              <a:lnSpc>
                <a:spcPct val="150000"/>
              </a:lnSpc>
              <a:spcBef>
                <a:spcPts val="0"/>
              </a:spcBef>
              <a:spcAft>
                <a:spcPts val="0"/>
              </a:spcAft>
            </a:pPr>
            <a:endParaRPr lang="it-IT" sz="4300" b="1" dirty="0">
              <a:latin typeface="Arial Nova"/>
              <a:cs typeface="Arial" panose="020B0604020202020204" pitchFamily="34" charset="0"/>
            </a:endParaRPr>
          </a:p>
          <a:p>
            <a:pPr lvl="0" algn="just">
              <a:lnSpc>
                <a:spcPct val="150000"/>
              </a:lnSpc>
              <a:spcBef>
                <a:spcPts val="0"/>
              </a:spcBef>
              <a:spcAft>
                <a:spcPts val="0"/>
              </a:spcAft>
            </a:pPr>
            <a:r>
              <a:rPr lang="it-IT" sz="4300" b="1" dirty="0">
                <a:latin typeface="Arial Nova"/>
                <a:cs typeface="Arial" panose="020B0604020202020204" pitchFamily="34" charset="0"/>
              </a:rPr>
              <a:t>Fondamenti anche del codice etico dei mediatori presenti nei Regolamenti degli Organismi</a:t>
            </a:r>
          </a:p>
          <a:p>
            <a:pPr lvl="0" algn="just">
              <a:lnSpc>
                <a:spcPct val="150000"/>
              </a:lnSpc>
              <a:spcBef>
                <a:spcPts val="0"/>
              </a:spcBef>
              <a:spcAft>
                <a:spcPts val="0"/>
              </a:spcAft>
              <a:buFont typeface="Wingdings" panose="05000000000000000000" pitchFamily="2" charset="2"/>
              <a:buChar char="Ø"/>
            </a:pPr>
            <a:r>
              <a:rPr lang="it-IT" sz="4300" b="1" dirty="0">
                <a:latin typeface="Arial Nova"/>
                <a:cs typeface="Arial" panose="020B0604020202020204" pitchFamily="34" charset="0"/>
              </a:rPr>
              <a:t>Indipendenza</a:t>
            </a:r>
          </a:p>
          <a:p>
            <a:pPr lvl="0" algn="just">
              <a:lnSpc>
                <a:spcPct val="150000"/>
              </a:lnSpc>
              <a:spcBef>
                <a:spcPts val="0"/>
              </a:spcBef>
              <a:spcAft>
                <a:spcPts val="0"/>
              </a:spcAft>
              <a:buFont typeface="Wingdings" panose="05000000000000000000" pitchFamily="2" charset="2"/>
              <a:buChar char="Ø"/>
            </a:pPr>
            <a:r>
              <a:rPr lang="it-IT" sz="4300" b="1" dirty="0">
                <a:latin typeface="Arial Nova"/>
                <a:cs typeface="Arial" panose="020B0604020202020204" pitchFamily="34" charset="0"/>
              </a:rPr>
              <a:t>Imparzialità</a:t>
            </a:r>
          </a:p>
          <a:p>
            <a:pPr lvl="0" algn="just">
              <a:lnSpc>
                <a:spcPct val="150000"/>
              </a:lnSpc>
              <a:spcBef>
                <a:spcPts val="0"/>
              </a:spcBef>
              <a:spcAft>
                <a:spcPts val="0"/>
              </a:spcAft>
              <a:buFont typeface="Wingdings" panose="05000000000000000000" pitchFamily="2" charset="2"/>
              <a:buChar char="Ø"/>
            </a:pPr>
            <a:r>
              <a:rPr lang="it-IT" sz="4300" b="1" dirty="0">
                <a:latin typeface="Arial Nova"/>
                <a:cs typeface="Arial" panose="020B0604020202020204" pitchFamily="34" charset="0"/>
              </a:rPr>
              <a:t>Neutralità</a:t>
            </a:r>
          </a:p>
          <a:p>
            <a:pPr lvl="0" algn="just"/>
            <a:endParaRPr lang="it-IT" sz="1800" dirty="0">
              <a:latin typeface="Arial" panose="020B0604020202020204" pitchFamily="34" charset="0"/>
              <a:cs typeface="Arial" panose="020B0604020202020204" pitchFamily="34" charset="0"/>
            </a:endParaRPr>
          </a:p>
        </p:txBody>
      </p:sp>
      <p:sp>
        <p:nvSpPr>
          <p:cNvPr id="9" name="Segnaposto contenuto 8"/>
          <p:cNvSpPr>
            <a:spLocks noGrp="1"/>
          </p:cNvSpPr>
          <p:nvPr>
            <p:ph sz="half" idx="2"/>
          </p:nvPr>
        </p:nvSpPr>
        <p:spPr>
          <a:xfrm>
            <a:off x="5486400" y="1543791"/>
            <a:ext cx="6495804" cy="4940135"/>
          </a:xfrm>
          <a:solidFill>
            <a:schemeClr val="accent1">
              <a:lumMod val="40000"/>
              <a:lumOff val="60000"/>
            </a:schemeClr>
          </a:solidFill>
        </p:spPr>
        <p:txBody>
          <a:bodyPr>
            <a:normAutofit fontScale="32500" lnSpcReduction="20000"/>
          </a:bodyPr>
          <a:lstStyle/>
          <a:p>
            <a:pPr lvl="0">
              <a:spcBef>
                <a:spcPts val="0"/>
              </a:spcBef>
              <a:spcAft>
                <a:spcPts val="0"/>
              </a:spcAft>
            </a:pPr>
            <a:endParaRPr lang="it-IT" sz="3700" dirty="0">
              <a:latin typeface="Arial Nova"/>
              <a:cs typeface="Arial" panose="020B0604020202020204" pitchFamily="34" charset="0"/>
            </a:endParaRPr>
          </a:p>
          <a:p>
            <a:pPr algn="just">
              <a:lnSpc>
                <a:spcPct val="170000"/>
              </a:lnSpc>
              <a:spcBef>
                <a:spcPts val="0"/>
              </a:spcBef>
              <a:spcAft>
                <a:spcPts val="0"/>
              </a:spcAft>
            </a:pPr>
            <a:r>
              <a:rPr lang="it-IT" sz="3700" dirty="0">
                <a:latin typeface="Arial Nova"/>
                <a:cs typeface="Arial" panose="020B0604020202020204" pitchFamily="34" charset="0"/>
              </a:rPr>
              <a:t>Si è esplicitato che il regolamento dell’organismo deve assicurare anche l’indipendenza del mediatore in coordinamento con il successivo </a:t>
            </a:r>
            <a:r>
              <a:rPr lang="it-IT" sz="3700" b="1" dirty="0">
                <a:latin typeface="Arial Nova"/>
                <a:cs typeface="Arial" panose="020B0604020202020204" pitchFamily="34" charset="0"/>
              </a:rPr>
              <a:t>art. 14 </a:t>
            </a:r>
            <a:r>
              <a:rPr lang="it-IT" sz="3700" dirty="0">
                <a:latin typeface="Arial Nova"/>
                <a:cs typeface="Arial" panose="020B0604020202020204" pitchFamily="34" charset="0"/>
              </a:rPr>
              <a:t>(</a:t>
            </a:r>
            <a:r>
              <a:rPr lang="it-IT" sz="3700" b="1" dirty="0">
                <a:latin typeface="Arial Nova"/>
                <a:cs typeface="Arial" panose="020B0604020202020204" pitchFamily="34" charset="0"/>
              </a:rPr>
              <a:t>Obblighi del Mediatore). </a:t>
            </a:r>
          </a:p>
          <a:p>
            <a:pPr algn="just">
              <a:lnSpc>
                <a:spcPct val="170000"/>
              </a:lnSpc>
            </a:pPr>
            <a:r>
              <a:rPr lang="it-IT" sz="3700" i="1" dirty="0">
                <a:latin typeface="Arial Nova"/>
                <a:ea typeface="SimSun"/>
                <a:cs typeface="Arial"/>
              </a:rPr>
              <a:t>Al mediatore è fatto, altresì, obbligo di: a) sottoscrivere, per ciascun affare per il quale è designato, una </a:t>
            </a:r>
            <a:r>
              <a:rPr lang="it-IT" sz="3700" b="1" i="1" dirty="0">
                <a:latin typeface="Arial Nova"/>
                <a:ea typeface="SimSun"/>
                <a:cs typeface="Arial"/>
              </a:rPr>
              <a:t>dichiarazione di indipendenza e di imparzialità </a:t>
            </a:r>
            <a:r>
              <a:rPr lang="it-IT" sz="3700" i="1" dirty="0">
                <a:latin typeface="Arial Nova"/>
                <a:ea typeface="SimSun"/>
                <a:cs typeface="Arial"/>
              </a:rPr>
              <a:t>secondo le formule previste dal regolamento di procedura applicabile, nonché gli ulteriori impegni eventualmente previsti dal medesimo regolamento; b) comunicare immediatamente al responsabile dell’organismo e alle parti tutte le circostanze, emerse durante la procedura, </a:t>
            </a:r>
            <a:r>
              <a:rPr lang="it-IT" sz="3700" b="1" i="1" dirty="0">
                <a:latin typeface="Arial Nova"/>
                <a:ea typeface="SimSun"/>
                <a:cs typeface="Arial"/>
              </a:rPr>
              <a:t>idonee ad incidere sulla sua indipendenza e imparzialità</a:t>
            </a:r>
            <a:r>
              <a:rPr lang="it-IT" sz="3700" i="1" dirty="0">
                <a:latin typeface="Arial Nova"/>
                <a:ea typeface="SimSun"/>
                <a:cs typeface="Arial"/>
              </a:rPr>
              <a:t>;</a:t>
            </a:r>
            <a:endParaRPr lang="it-IT" sz="3700" i="1" dirty="0">
              <a:latin typeface="Arial Nova"/>
              <a:cs typeface="Arial" panose="020B0604020202020204" pitchFamily="34" charset="0"/>
            </a:endParaRPr>
          </a:p>
          <a:p>
            <a:pPr lvl="0">
              <a:lnSpc>
                <a:spcPct val="170000"/>
              </a:lnSpc>
            </a:pPr>
            <a:r>
              <a:rPr lang="it-IT" sz="3700" dirty="0">
                <a:latin typeface="Arial Nova"/>
                <a:cs typeface="Arial" panose="020B0604020202020204" pitchFamily="34" charset="0"/>
              </a:rPr>
              <a:t>Collegamento con le norme del </a:t>
            </a:r>
            <a:r>
              <a:rPr lang="it-IT" sz="3700" b="1" dirty="0">
                <a:latin typeface="Arial Nova"/>
                <a:cs typeface="Arial" panose="020B0604020202020204" pitchFamily="34" charset="0"/>
              </a:rPr>
              <a:t>Codice Deontologico Forense artt. 53, 54, 62</a:t>
            </a:r>
          </a:p>
          <a:p>
            <a:pPr algn="just">
              <a:lnSpc>
                <a:spcPct val="170000"/>
              </a:lnSpc>
            </a:pPr>
            <a:r>
              <a:rPr lang="it-IT" sz="3700" b="1" i="1" dirty="0">
                <a:latin typeface="Arial Nova"/>
              </a:rPr>
              <a:t>«Il Giudice non può controllare e valutare le modalità di nomina del mediatore, la sua imparzialità e indipendenza e il corretto svolgimento dell’incarico che, invece, devono essere disciplinati dal regolamento dell’Organismo».</a:t>
            </a:r>
            <a:r>
              <a:rPr lang="it-IT" sz="3700" dirty="0">
                <a:latin typeface="Arial Nova"/>
              </a:rPr>
              <a:t> Tribunale di Brescia – Giudice Estensore Dott.ssa Paola </a:t>
            </a:r>
            <a:r>
              <a:rPr lang="it-IT" sz="3700" dirty="0" err="1">
                <a:latin typeface="Arial Nova"/>
              </a:rPr>
              <a:t>Agliardi</a:t>
            </a:r>
            <a:r>
              <a:rPr lang="it-IT" sz="3700" dirty="0">
                <a:latin typeface="Arial Nova"/>
              </a:rPr>
              <a:t>, sentenza n. 3172 del 29.12.2021.</a:t>
            </a:r>
          </a:p>
          <a:p>
            <a:pPr lvl="0">
              <a:lnSpc>
                <a:spcPct val="170000"/>
              </a:lnSpc>
            </a:pPr>
            <a:endParaRPr lang="it-IT" sz="3000" dirty="0">
              <a:latin typeface="Arial" panose="020B0604020202020204" pitchFamily="34" charset="0"/>
              <a:cs typeface="Arial" panose="020B0604020202020204" pitchFamily="34" charset="0"/>
            </a:endParaRPr>
          </a:p>
          <a:p>
            <a:endParaRPr lang="it-IT" dirty="0"/>
          </a:p>
        </p:txBody>
      </p:sp>
      <p:sp>
        <p:nvSpPr>
          <p:cNvPr id="10" name="Freccia a destra 9">
            <a:extLst>
              <a:ext uri="{FF2B5EF4-FFF2-40B4-BE49-F238E27FC236}">
                <a16:creationId xmlns:a16="http://schemas.microsoft.com/office/drawing/2014/main" id="{F809B6D4-3351-12E7-8CA2-8A4526BB78E6}"/>
              </a:ext>
            </a:extLst>
          </p:cNvPr>
          <p:cNvSpPr/>
          <p:nvPr/>
        </p:nvSpPr>
        <p:spPr>
          <a:xfrm>
            <a:off x="4801507" y="2196177"/>
            <a:ext cx="684893" cy="484632"/>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439221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24128" y="130630"/>
            <a:ext cx="9720072" cy="1306284"/>
          </a:xfrm>
          <a:solidFill>
            <a:schemeClr val="accent2"/>
          </a:solidFill>
        </p:spPr>
        <p:txBody>
          <a:bodyPr>
            <a:normAutofit/>
          </a:bodyPr>
          <a:lstStyle/>
          <a:p>
            <a:br>
              <a:rPr lang="it-IT" sz="1800" b="1" dirty="0">
                <a:solidFill>
                  <a:schemeClr val="tx1"/>
                </a:solidFill>
                <a:latin typeface="Arial Nova"/>
                <a:cs typeface="Arial" panose="020B0604020202020204" pitchFamily="34" charset="0"/>
              </a:rPr>
            </a:br>
            <a:r>
              <a:rPr lang="it-IT" sz="1800" b="1" dirty="0">
                <a:solidFill>
                  <a:schemeClr val="tx1"/>
                </a:solidFill>
                <a:latin typeface="Arial Nova"/>
                <a:cs typeface="Arial" panose="020B0604020202020204" pitchFamily="34" charset="0"/>
              </a:rPr>
              <a:t>Art. 3  Disciplina applicabile e forma degli atti</a:t>
            </a:r>
            <a:br>
              <a:rPr lang="it-IT" sz="1800" b="1" dirty="0">
                <a:solidFill>
                  <a:schemeClr val="tx1"/>
                </a:solidFill>
                <a:latin typeface="Arial Nova"/>
                <a:cs typeface="Arial" panose="020B0604020202020204" pitchFamily="34" charset="0"/>
              </a:rPr>
            </a:br>
            <a:r>
              <a:rPr lang="it-IT" sz="1800" b="1" u="sng" dirty="0">
                <a:solidFill>
                  <a:schemeClr val="tx1"/>
                </a:solidFill>
                <a:latin typeface="Arial Nova"/>
                <a:cs typeface="Arial" panose="020B0604020202020204" pitchFamily="34" charset="0"/>
              </a:rPr>
              <a:t>comma 4</a:t>
            </a:r>
          </a:p>
        </p:txBody>
      </p:sp>
      <p:sp>
        <p:nvSpPr>
          <p:cNvPr id="3" name="Segnaposto contenuto 2"/>
          <p:cNvSpPr>
            <a:spLocks noGrp="1"/>
          </p:cNvSpPr>
          <p:nvPr>
            <p:ph sz="half" idx="1"/>
          </p:nvPr>
        </p:nvSpPr>
        <p:spPr>
          <a:xfrm>
            <a:off x="914400" y="1579419"/>
            <a:ext cx="4751226" cy="4571999"/>
          </a:xfrm>
        </p:spPr>
        <p:txBody>
          <a:bodyPr>
            <a:normAutofit/>
          </a:bodyPr>
          <a:lstStyle/>
          <a:p>
            <a:pPr marL="0" indent="0" algn="just">
              <a:buNone/>
            </a:pPr>
            <a:endParaRPr lang="it-IT" sz="3800" dirty="0">
              <a:solidFill>
                <a:srgbClr val="00B050"/>
              </a:solidFill>
              <a:latin typeface="Arial" panose="020B0604020202020204" pitchFamily="34" charset="0"/>
              <a:cs typeface="Arial" panose="020B0604020202020204" pitchFamily="34" charset="0"/>
            </a:endParaRPr>
          </a:p>
          <a:p>
            <a:pPr marL="0" indent="0" algn="just">
              <a:buNone/>
            </a:pPr>
            <a:r>
              <a:rPr lang="it-IT" b="1" dirty="0">
                <a:latin typeface="Arial Nova"/>
                <a:cs typeface="Arial" panose="020B0604020202020204" pitchFamily="34" charset="0"/>
              </a:rPr>
              <a:t>3. </a:t>
            </a:r>
            <a:r>
              <a:rPr lang="it-IT" dirty="0">
                <a:latin typeface="Arial Nova"/>
                <a:cs typeface="Arial" panose="020B0604020202020204" pitchFamily="34" charset="0"/>
              </a:rPr>
              <a:t>Gli atti del procedimento di mediazione non sono soggetti a formalità.</a:t>
            </a:r>
          </a:p>
          <a:p>
            <a:pPr marL="0" indent="0" algn="just">
              <a:buNone/>
            </a:pPr>
            <a:r>
              <a:rPr lang="it-IT" b="1" dirty="0">
                <a:solidFill>
                  <a:schemeClr val="accent2">
                    <a:lumMod val="75000"/>
                  </a:schemeClr>
                </a:solidFill>
                <a:latin typeface="Arial Nova"/>
                <a:cs typeface="Arial" panose="020B0604020202020204" pitchFamily="34" charset="0"/>
              </a:rPr>
              <a:t>4. </a:t>
            </a:r>
            <a:r>
              <a:rPr lang="it-IT" dirty="0">
                <a:latin typeface="Arial Nova"/>
                <a:cs typeface="Arial" panose="020B0604020202020204" pitchFamily="34" charset="0"/>
              </a:rPr>
              <a:t>La mediazione può svolgersi secondo modalità telematiche previste dal regolamento dell’organismo, </a:t>
            </a:r>
            <a:r>
              <a:rPr lang="it-IT" b="1" dirty="0">
                <a:solidFill>
                  <a:schemeClr val="accent2">
                    <a:lumMod val="75000"/>
                  </a:schemeClr>
                </a:solidFill>
                <a:latin typeface="Arial Nova"/>
                <a:cs typeface="Arial" panose="020B0604020202020204" pitchFamily="34" charset="0"/>
              </a:rPr>
              <a:t>nel rispetto dell’articolo 8-bis</a:t>
            </a:r>
            <a:r>
              <a:rPr lang="it-IT" sz="3800" b="1" dirty="0">
                <a:solidFill>
                  <a:schemeClr val="accent2">
                    <a:lumMod val="75000"/>
                  </a:schemeClr>
                </a:solidFill>
                <a:latin typeface="Arial" panose="020B0604020202020204" pitchFamily="34" charset="0"/>
                <a:cs typeface="Arial" panose="020B0604020202020204" pitchFamily="34" charset="0"/>
              </a:rPr>
              <a:t>. </a:t>
            </a:r>
          </a:p>
          <a:p>
            <a:pPr lvl="0" algn="just"/>
            <a:endParaRPr lang="it-IT" sz="1800" dirty="0">
              <a:latin typeface="Arial" panose="020B0604020202020204" pitchFamily="34" charset="0"/>
              <a:cs typeface="Arial" panose="020B0604020202020204" pitchFamily="34" charset="0"/>
            </a:endParaRPr>
          </a:p>
        </p:txBody>
      </p:sp>
      <p:sp>
        <p:nvSpPr>
          <p:cNvPr id="9" name="Segnaposto contenuto 8"/>
          <p:cNvSpPr>
            <a:spLocks noGrp="1"/>
          </p:cNvSpPr>
          <p:nvPr>
            <p:ph sz="half" idx="2"/>
          </p:nvPr>
        </p:nvSpPr>
        <p:spPr>
          <a:xfrm>
            <a:off x="6768515" y="1900051"/>
            <a:ext cx="5088787" cy="4215741"/>
          </a:xfrm>
          <a:solidFill>
            <a:schemeClr val="accent1">
              <a:lumMod val="40000"/>
              <a:lumOff val="60000"/>
            </a:schemeClr>
          </a:solidFill>
        </p:spPr>
        <p:txBody>
          <a:bodyPr>
            <a:normAutofit/>
          </a:bodyPr>
          <a:lstStyle/>
          <a:p>
            <a:pPr lvl="0">
              <a:spcBef>
                <a:spcPts val="0"/>
              </a:spcBef>
              <a:spcAft>
                <a:spcPts val="0"/>
              </a:spcAft>
            </a:pPr>
            <a:endParaRPr lang="it-IT" dirty="0">
              <a:latin typeface="Arial" panose="020B0604020202020204" pitchFamily="34" charset="0"/>
              <a:cs typeface="Arial" panose="020B0604020202020204" pitchFamily="34" charset="0"/>
            </a:endParaRPr>
          </a:p>
          <a:p>
            <a:pPr lvl="0">
              <a:lnSpc>
                <a:spcPct val="170000"/>
              </a:lnSpc>
              <a:spcBef>
                <a:spcPts val="0"/>
              </a:spcBef>
              <a:spcAft>
                <a:spcPts val="0"/>
              </a:spcAft>
            </a:pPr>
            <a:r>
              <a:rPr lang="it-IT" sz="2000" dirty="0">
                <a:latin typeface="Arial Nova"/>
                <a:cs typeface="Arial" panose="020B0604020202020204" pitchFamily="34" charset="0"/>
              </a:rPr>
              <a:t>Richiamo all’art. 8 - bis</a:t>
            </a:r>
          </a:p>
          <a:p>
            <a:pPr algn="just"/>
            <a:r>
              <a:rPr lang="it-IT" sz="2000" dirty="0">
                <a:latin typeface="Arial Nova"/>
                <a:cs typeface="Arial" panose="020B0604020202020204" pitchFamily="34" charset="0"/>
              </a:rPr>
              <a:t>Introdotto  col d.lgs. n. 147/2022 che disciplina la modalità di svolgimento della Mediazione Telematica ed è entrato in vigore dal 28 febbraio 2023</a:t>
            </a:r>
          </a:p>
          <a:p>
            <a:endParaRPr lang="it-IT" dirty="0"/>
          </a:p>
        </p:txBody>
      </p:sp>
      <p:sp>
        <p:nvSpPr>
          <p:cNvPr id="10" name="Freccia a destra 9">
            <a:extLst>
              <a:ext uri="{FF2B5EF4-FFF2-40B4-BE49-F238E27FC236}">
                <a16:creationId xmlns:a16="http://schemas.microsoft.com/office/drawing/2014/main" id="{F809B6D4-3351-12E7-8CA2-8A4526BB78E6}"/>
              </a:ext>
            </a:extLst>
          </p:cNvPr>
          <p:cNvSpPr/>
          <p:nvPr/>
        </p:nvSpPr>
        <p:spPr>
          <a:xfrm>
            <a:off x="5736878" y="2110803"/>
            <a:ext cx="978408" cy="484632"/>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607254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173DCD-C0A4-2A5A-3E54-D08D04C4719A}"/>
              </a:ext>
            </a:extLst>
          </p:cNvPr>
          <p:cNvSpPr>
            <a:spLocks noGrp="1"/>
          </p:cNvSpPr>
          <p:nvPr>
            <p:ph type="title"/>
          </p:nvPr>
        </p:nvSpPr>
        <p:spPr>
          <a:xfrm>
            <a:off x="429638" y="408625"/>
            <a:ext cx="10515600" cy="946734"/>
          </a:xfrm>
          <a:solidFill>
            <a:schemeClr val="accent2"/>
          </a:solidFill>
        </p:spPr>
        <p:txBody>
          <a:bodyPr tIns="0" bIns="0">
            <a:spAutoFit/>
          </a:bodyPr>
          <a:lstStyle/>
          <a:p>
            <a:pPr algn="ctr"/>
            <a:r>
              <a:rPr lang="it-IT" sz="1600" b="1" i="0" dirty="0">
                <a:solidFill>
                  <a:srgbClr val="222222"/>
                </a:solidFill>
                <a:effectLst/>
                <a:latin typeface="Arial Nova"/>
                <a:cs typeface="Arial" panose="020B0604020202020204" pitchFamily="34" charset="0"/>
              </a:rPr>
              <a:t>Art. 4</a:t>
            </a:r>
            <a:br>
              <a:rPr lang="it-IT" sz="1600" b="1" i="0" dirty="0">
                <a:solidFill>
                  <a:srgbClr val="222222"/>
                </a:solidFill>
                <a:effectLst/>
                <a:latin typeface="Arial Nova"/>
                <a:cs typeface="Arial" panose="020B0604020202020204" pitchFamily="34" charset="0"/>
              </a:rPr>
            </a:br>
            <a:br>
              <a:rPr lang="it-IT" sz="1600" b="1" i="0" dirty="0">
                <a:solidFill>
                  <a:srgbClr val="222222"/>
                </a:solidFill>
                <a:effectLst/>
                <a:latin typeface="Arial Nova"/>
                <a:cs typeface="Arial" panose="020B0604020202020204" pitchFamily="34" charset="0"/>
              </a:rPr>
            </a:br>
            <a:r>
              <a:rPr lang="it-IT" sz="1600" b="1" i="1" dirty="0">
                <a:solidFill>
                  <a:srgbClr val="222222"/>
                </a:solidFill>
                <a:effectLst/>
                <a:latin typeface="Arial Nova"/>
                <a:cs typeface="Arial" panose="020B0604020202020204" pitchFamily="34" charset="0"/>
              </a:rPr>
              <a:t>Accesso alla mediazione</a:t>
            </a:r>
            <a:br>
              <a:rPr lang="it-IT" sz="2800" b="1" i="1" dirty="0">
                <a:solidFill>
                  <a:srgbClr val="222222"/>
                </a:solidFill>
                <a:effectLst/>
                <a:latin typeface="Arial Nova"/>
                <a:cs typeface="Calibri Light" panose="020F0302020204030204" pitchFamily="34" charset="0"/>
              </a:rPr>
            </a:br>
            <a:endParaRPr lang="it-IT" sz="2800" b="1" dirty="0">
              <a:latin typeface="Arial Nova"/>
            </a:endParaRPr>
          </a:p>
        </p:txBody>
      </p:sp>
      <p:sp>
        <p:nvSpPr>
          <p:cNvPr id="3" name="Segnaposto contenuto 2">
            <a:extLst>
              <a:ext uri="{FF2B5EF4-FFF2-40B4-BE49-F238E27FC236}">
                <a16:creationId xmlns:a16="http://schemas.microsoft.com/office/drawing/2014/main" id="{598FAF13-7046-B96A-D3CE-6202B725DFC5}"/>
              </a:ext>
            </a:extLst>
          </p:cNvPr>
          <p:cNvSpPr>
            <a:spLocks noGrp="1"/>
          </p:cNvSpPr>
          <p:nvPr>
            <p:ph sz="half" idx="1"/>
          </p:nvPr>
        </p:nvSpPr>
        <p:spPr>
          <a:xfrm>
            <a:off x="838199" y="1531917"/>
            <a:ext cx="5230092" cy="4845132"/>
          </a:xfrm>
          <a:solidFill>
            <a:schemeClr val="bg1"/>
          </a:solidFill>
        </p:spPr>
        <p:txBody>
          <a:bodyPr>
            <a:normAutofit fontScale="25000" lnSpcReduction="20000"/>
          </a:bodyPr>
          <a:lstStyle/>
          <a:p>
            <a:pPr marL="0" indent="0" algn="just">
              <a:buNone/>
            </a:pPr>
            <a:r>
              <a:rPr lang="it-IT" sz="5600" b="1" i="0" dirty="0">
                <a:solidFill>
                  <a:srgbClr val="002060"/>
                </a:solidFill>
                <a:effectLst/>
                <a:latin typeface="Arial Nova"/>
                <a:ea typeface="Calibri" panose="020F0502020204030204" pitchFamily="34" charset="0"/>
                <a:cs typeface="Calibri" panose="020F0502020204030204" pitchFamily="34" charset="0"/>
              </a:rPr>
              <a:t>comma 1</a:t>
            </a:r>
          </a:p>
          <a:p>
            <a:pPr marL="0" indent="0" algn="just">
              <a:lnSpc>
                <a:spcPct val="170000"/>
              </a:lnSpc>
              <a:buNone/>
            </a:pPr>
            <a:r>
              <a:rPr lang="it-IT" sz="6400" b="0" i="0" dirty="0">
                <a:solidFill>
                  <a:srgbClr val="222222"/>
                </a:solidFill>
                <a:effectLst/>
                <a:latin typeface="Arial Nova"/>
                <a:ea typeface="Calibri" panose="020F0502020204030204" pitchFamily="34" charset="0"/>
                <a:cs typeface="Calibri" panose="020F0502020204030204" pitchFamily="34" charset="0"/>
              </a:rPr>
              <a:t>La domanda di mediazione relativa alle controversie di cui all’articolo 2 è depositata da una delle parti presso un organismo nel luogo del giudice territorialmente competente per la controversia. In caso di più domande relative alla stessa controversia, la mediazione si svolge davanti all’organismo territorialmente competente presso il quale è stata presentata la prima domanda.</a:t>
            </a:r>
            <a:r>
              <a:rPr lang="it-IT" sz="6400" b="1" i="0" dirty="0">
                <a:solidFill>
                  <a:srgbClr val="000000"/>
                </a:solidFill>
                <a:effectLst/>
                <a:latin typeface="Arial Nova"/>
                <a:ea typeface="Calibri" panose="020F0502020204030204" pitchFamily="34" charset="0"/>
                <a:cs typeface="Calibri" panose="020F0502020204030204" pitchFamily="34" charset="0"/>
              </a:rPr>
              <a:t> </a:t>
            </a:r>
          </a:p>
          <a:p>
            <a:pPr marL="0" indent="0" algn="just">
              <a:lnSpc>
                <a:spcPct val="170000"/>
              </a:lnSpc>
              <a:buNone/>
            </a:pPr>
            <a:r>
              <a:rPr lang="it-IT" sz="6400" b="1" i="0" dirty="0">
                <a:solidFill>
                  <a:srgbClr val="002060"/>
                </a:solidFill>
                <a:effectLst/>
                <a:latin typeface="Arial Nova"/>
                <a:ea typeface="Calibri" panose="020F0502020204030204" pitchFamily="34" charset="0"/>
                <a:cs typeface="Calibri" panose="020F0502020204030204" pitchFamily="34" charset="0"/>
              </a:rPr>
              <a:t>La competenza dell’organismo è derogabile su accordo delle parti</a:t>
            </a:r>
            <a:r>
              <a:rPr lang="it-IT" sz="6400" b="1" i="0" dirty="0">
                <a:solidFill>
                  <a:srgbClr val="000000"/>
                </a:solidFill>
                <a:effectLst/>
                <a:latin typeface="Arial Nova"/>
                <a:ea typeface="Calibri" panose="020F0502020204030204" pitchFamily="34" charset="0"/>
                <a:cs typeface="Calibri" panose="020F0502020204030204" pitchFamily="34" charset="0"/>
              </a:rPr>
              <a:t>. </a:t>
            </a:r>
            <a:r>
              <a:rPr lang="it-IT" sz="6400" b="0" i="0" dirty="0">
                <a:solidFill>
                  <a:srgbClr val="222222"/>
                </a:solidFill>
                <a:effectLst/>
                <a:latin typeface="Arial Nova"/>
                <a:ea typeface="Calibri" panose="020F0502020204030204" pitchFamily="34" charset="0"/>
                <a:cs typeface="Calibri" panose="020F0502020204030204" pitchFamily="34" charset="0"/>
              </a:rPr>
              <a:t>Per determinare il tempo della domanda si ha riguardo alla data del deposito.</a:t>
            </a:r>
          </a:p>
          <a:p>
            <a:endParaRPr lang="it-IT" dirty="0">
              <a:latin typeface="Arial Nova"/>
            </a:endParaRPr>
          </a:p>
          <a:p>
            <a:endParaRPr lang="it-IT" dirty="0">
              <a:latin typeface="Arial Nova"/>
            </a:endParaRPr>
          </a:p>
          <a:p>
            <a:endParaRPr lang="it-IT" dirty="0">
              <a:latin typeface="Arial Nova"/>
            </a:endParaRPr>
          </a:p>
        </p:txBody>
      </p:sp>
      <p:sp>
        <p:nvSpPr>
          <p:cNvPr id="8" name="Segnaposto contenuto 7">
            <a:extLst>
              <a:ext uri="{FF2B5EF4-FFF2-40B4-BE49-F238E27FC236}">
                <a16:creationId xmlns:a16="http://schemas.microsoft.com/office/drawing/2014/main" id="{6FB572B1-D2B5-28EE-4A53-70A41D3F26FB}"/>
              </a:ext>
            </a:extLst>
          </p:cNvPr>
          <p:cNvSpPr>
            <a:spLocks noGrp="1"/>
          </p:cNvSpPr>
          <p:nvPr>
            <p:ph sz="half" idx="2"/>
          </p:nvPr>
        </p:nvSpPr>
        <p:spPr>
          <a:xfrm>
            <a:off x="7388705" y="2332111"/>
            <a:ext cx="4474743" cy="3329387"/>
          </a:xfrm>
          <a:solidFill>
            <a:srgbClr val="FFCCFF"/>
          </a:solidFill>
        </p:spPr>
        <p:txBody>
          <a:bodyPr>
            <a:noAutofit/>
          </a:bodyPr>
          <a:lstStyle/>
          <a:p>
            <a:pPr algn="just">
              <a:lnSpc>
                <a:spcPct val="170000"/>
              </a:lnSpc>
            </a:pPr>
            <a:r>
              <a:rPr lang="it-IT" sz="1800" b="1" dirty="0">
                <a:solidFill>
                  <a:srgbClr val="002060"/>
                </a:solidFill>
                <a:latin typeface="Arial Nova"/>
              </a:rPr>
              <a:t>La principale novità è la possibilità </a:t>
            </a:r>
          </a:p>
          <a:p>
            <a:pPr algn="just">
              <a:lnSpc>
                <a:spcPct val="170000"/>
              </a:lnSpc>
            </a:pPr>
            <a:r>
              <a:rPr lang="it-IT" sz="1800" b="1" dirty="0">
                <a:solidFill>
                  <a:srgbClr val="002060"/>
                </a:solidFill>
                <a:latin typeface="Arial Nova"/>
              </a:rPr>
              <a:t>di derogare alla competenza territoriale. </a:t>
            </a:r>
          </a:p>
          <a:p>
            <a:pPr algn="just">
              <a:lnSpc>
                <a:spcPct val="170000"/>
              </a:lnSpc>
            </a:pPr>
            <a:r>
              <a:rPr lang="it-IT" sz="1800" i="1" dirty="0">
                <a:solidFill>
                  <a:srgbClr val="002060"/>
                </a:solidFill>
                <a:latin typeface="Arial Nova"/>
              </a:rPr>
              <a:t>In che modo? </a:t>
            </a:r>
          </a:p>
          <a:p>
            <a:pPr algn="just">
              <a:lnSpc>
                <a:spcPct val="170000"/>
              </a:lnSpc>
            </a:pPr>
            <a:r>
              <a:rPr lang="it-IT" sz="1800" i="1" dirty="0">
                <a:solidFill>
                  <a:srgbClr val="002060"/>
                </a:solidFill>
                <a:latin typeface="Arial Nova"/>
              </a:rPr>
              <a:t>Con quali limiti?</a:t>
            </a:r>
          </a:p>
        </p:txBody>
      </p:sp>
      <p:sp>
        <p:nvSpPr>
          <p:cNvPr id="5" name="Freccia a destra 4">
            <a:extLst>
              <a:ext uri="{FF2B5EF4-FFF2-40B4-BE49-F238E27FC236}">
                <a16:creationId xmlns:a16="http://schemas.microsoft.com/office/drawing/2014/main" id="{F809B6D4-3351-12E7-8CA2-8A4526BB78E6}"/>
              </a:ext>
            </a:extLst>
          </p:cNvPr>
          <p:cNvSpPr/>
          <p:nvPr/>
        </p:nvSpPr>
        <p:spPr>
          <a:xfrm>
            <a:off x="6233263" y="3272406"/>
            <a:ext cx="1155442" cy="484632"/>
          </a:xfrm>
          <a:prstGeom prst="rightArrow">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4184222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1" name="Straight Connector 8">
            <a:extLst>
              <a:ext uri="{FF2B5EF4-FFF2-40B4-BE49-F238E27FC236}">
                <a16:creationId xmlns:a16="http://schemas.microsoft.com/office/drawing/2014/main" id="{0E117F94-4A49-4CCB-AB97-121615AE4FC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aphicFrame>
        <p:nvGraphicFramePr>
          <p:cNvPr id="12" name="CasellaDiTesto 2">
            <a:extLst>
              <a:ext uri="{FF2B5EF4-FFF2-40B4-BE49-F238E27FC236}">
                <a16:creationId xmlns:a16="http://schemas.microsoft.com/office/drawing/2014/main" id="{8C89B3CE-6F54-143D-9492-64444E42D216}"/>
              </a:ext>
            </a:extLst>
          </p:cNvPr>
          <p:cNvGraphicFramePr/>
          <p:nvPr>
            <p:extLst>
              <p:ext uri="{D42A27DB-BD31-4B8C-83A1-F6EECF244321}">
                <p14:modId xmlns:p14="http://schemas.microsoft.com/office/powerpoint/2010/main" val="1859382017"/>
              </p:ext>
            </p:extLst>
          </p:nvPr>
        </p:nvGraphicFramePr>
        <p:xfrm>
          <a:off x="1023938" y="739302"/>
          <a:ext cx="9720262" cy="55694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935743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Integrale">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e">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e">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2301</TotalTime>
  <Words>6829</Words>
  <Application>Microsoft Office PowerPoint</Application>
  <PresentationFormat>Widescreen</PresentationFormat>
  <Paragraphs>392</Paragraphs>
  <Slides>44</Slides>
  <Notes>6</Notes>
  <HiddenSlides>0</HiddenSlides>
  <MMClips>0</MMClips>
  <ScaleCrop>false</ScaleCrop>
  <HeadingPairs>
    <vt:vector size="6" baseType="variant">
      <vt:variant>
        <vt:lpstr>Caratteri utilizzati</vt:lpstr>
      </vt:variant>
      <vt:variant>
        <vt:i4>16</vt:i4>
      </vt:variant>
      <vt:variant>
        <vt:lpstr>Tema</vt:lpstr>
      </vt:variant>
      <vt:variant>
        <vt:i4>2</vt:i4>
      </vt:variant>
      <vt:variant>
        <vt:lpstr>Titoli diapositive</vt:lpstr>
      </vt:variant>
      <vt:variant>
        <vt:i4>44</vt:i4>
      </vt:variant>
    </vt:vector>
  </HeadingPairs>
  <TitlesOfParts>
    <vt:vector size="62" baseType="lpstr">
      <vt:lpstr>Abadi</vt:lpstr>
      <vt:lpstr>Arial</vt:lpstr>
      <vt:lpstr>Arial Nova</vt:lpstr>
      <vt:lpstr>Arial, sans-serif</vt:lpstr>
      <vt:lpstr>Calibri</vt:lpstr>
      <vt:lpstr>Calibri Light</vt:lpstr>
      <vt:lpstr>Lato</vt:lpstr>
      <vt:lpstr>Montserrat</vt:lpstr>
      <vt:lpstr>Open Sans</vt:lpstr>
      <vt:lpstr>OpenSymbol</vt:lpstr>
      <vt:lpstr>Times New Roman</vt:lpstr>
      <vt:lpstr>Tw Cen MT</vt:lpstr>
      <vt:lpstr>Tw Cen MT Condensed</vt:lpstr>
      <vt:lpstr>Verdana</vt:lpstr>
      <vt:lpstr>Wingdings</vt:lpstr>
      <vt:lpstr>Wingdings 3</vt:lpstr>
      <vt:lpstr>Integrale</vt:lpstr>
      <vt:lpstr>Tema di Office</vt:lpstr>
      <vt:lpstr> La Riforma Cartabia in materia di mediazione civile </vt:lpstr>
      <vt:lpstr>I principi ispiratori della riforma nella legge delega</vt:lpstr>
      <vt:lpstr>Entrata in vigore</vt:lpstr>
      <vt:lpstr>Art. 2 Controversie oggetto di mediazione</vt:lpstr>
      <vt:lpstr>Capo ii - DEL PROCEDIMENTO DI MEDIAZIONE  Art. 3  Disciplina applicabile e forma degli atti Comma 1 </vt:lpstr>
      <vt:lpstr>Art. 3  Disciplina applicabile e forma degli atti comma 2</vt:lpstr>
      <vt:lpstr> Art. 3  Disciplina applicabile e forma degli atti comma 4</vt:lpstr>
      <vt:lpstr>Art. 4  Accesso alla mediazione </vt:lpstr>
      <vt:lpstr>Presentazione standard di PowerPoint</vt:lpstr>
      <vt:lpstr>Presentazione standard di PowerPoint</vt:lpstr>
      <vt:lpstr>Presentazione standard di PowerPoint</vt:lpstr>
      <vt:lpstr>Art. 4  Accesso alla mediazione</vt:lpstr>
      <vt:lpstr>ART. 5 condizione di procedibilità e rapporti con il processo</vt:lpstr>
      <vt:lpstr>Il comma 1 individua le controversie in relazione alle quali si richiede alle parti di esperire il tentativo di mediazione, a condizione di procedibilità della domanda giudiziale. Oltre alle categorie già previste, sono aggiunte le controversie in materia di contratti di associazione in partecipazione, consorzio, franchising, opera, rete, somministrazione, società di persone e subfornitura.  perché queste nuove materie ?  L’individuazione delle nuove materie è determinata dalla valutazione della natura del rapporto controverso, dalle risultanze statistiche e dall’utilità della gestione del conflitto guidata da un mediatore professionista</vt:lpstr>
      <vt:lpstr>Art. 5, comma 2   l’eccezione di improcedibilità</vt:lpstr>
      <vt:lpstr>Presentazione standard di PowerPoint</vt:lpstr>
      <vt:lpstr>Presentazione standard di PowerPoint</vt:lpstr>
      <vt:lpstr>Le procedure alternative</vt:lpstr>
      <vt:lpstr>Possiamo quindi avere  diverse IPOTESI  di alternatività</vt:lpstr>
      <vt:lpstr>Art. 5  com. 4,5</vt:lpstr>
      <vt:lpstr>Esclusioni </vt:lpstr>
      <vt:lpstr>Art. 5-bis Pro  Art. 5-bis Procedimento di opposizione a decreto ingiuntivo cedimento di opposizione a decreto ingiuntivo </vt:lpstr>
      <vt:lpstr>La mediazione condominiale</vt:lpstr>
      <vt:lpstr>Art. 5-ter Legittimazione in mediazione dell’amministratore di condominio</vt:lpstr>
      <vt:lpstr>La modifica dell’art. 71-quater DISP ATT. C.C.</vt:lpstr>
      <vt:lpstr> </vt:lpstr>
      <vt:lpstr>PRIMI DUBBI INTERPRETATIVI</vt:lpstr>
      <vt:lpstr>Nuovo ruolo dell'amministratore di condominio</vt:lpstr>
      <vt:lpstr>MEDIAZIONE DELEGATA E RIFORMA CARTABIA</vt:lpstr>
      <vt:lpstr>Art. 5-quater  Mediazione demandata dal giudice </vt:lpstr>
      <vt:lpstr>PRIMO COMMA ART. 5 QUATER</vt:lpstr>
      <vt:lpstr>CONTENUTO DELL’ORDINANZA</vt:lpstr>
      <vt:lpstr>Presentazione standard di PowerPoint</vt:lpstr>
      <vt:lpstr>ENTRO QUANDO DEPOSITARE LA DOMANDA?</vt:lpstr>
      <vt:lpstr>Presentazione standard di PowerPoint</vt:lpstr>
      <vt:lpstr>Presentazione standard di PowerPoint</vt:lpstr>
      <vt:lpstr>    SECONDO COMMA ART. 5 QUATER  La mediazione demandata dal giudice è condizione di procedibilità della domanda giudiziale.  Si applica l’articolo 5, commi 4, 5 e 6.  </vt:lpstr>
      <vt:lpstr>Presentazione standard di PowerPoint</vt:lpstr>
      <vt:lpstr>Presentazione standard di PowerPoint</vt:lpstr>
      <vt:lpstr>  TERZO COMMA ART. 5 QUATER  All’udienza di cui al comma 1, quando la mediazione non risulta esperita, il giudice dichiara l’improcedibilità della domanda giudiziale.                                              CONSEGUENZE   </vt:lpstr>
      <vt:lpstr>Presentazione standard di PowerPoint</vt:lpstr>
      <vt:lpstr>Art. 5-quinquies Formazione del magistrato, valutazione del contenzioso definito con mediazione demandata e collaborazione  </vt:lpstr>
      <vt:lpstr>Art. 5-sexies Mediazione su clausola contrattuale o statutaria  NOVITA’ O INTERVENTO SISTEMATICO? VA LETTO UNITAMENTE AL NOVELLATO ART. 4, COMMA 1</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Riforma Cartabia in materia di mediazione civile</dc:title>
  <dc:creator>Diego Regazzo</dc:creator>
  <cp:lastModifiedBy>ISELLA FOLLADOR</cp:lastModifiedBy>
  <cp:revision>86</cp:revision>
  <cp:lastPrinted>2023-03-23T10:43:40Z</cp:lastPrinted>
  <dcterms:created xsi:type="dcterms:W3CDTF">2023-03-15T19:27:52Z</dcterms:created>
  <dcterms:modified xsi:type="dcterms:W3CDTF">2023-03-23T11:02:51Z</dcterms:modified>
</cp:coreProperties>
</file>