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1" r:id="rId1"/>
    <p:sldMasterId id="2147483833" r:id="rId2"/>
  </p:sldMasterIdLst>
  <p:notesMasterIdLst>
    <p:notesMasterId r:id="rId62"/>
  </p:notesMasterIdLst>
  <p:sldIdLst>
    <p:sldId id="290" r:id="rId3"/>
    <p:sldId id="256" r:id="rId4"/>
    <p:sldId id="292" r:id="rId5"/>
    <p:sldId id="311" r:id="rId6"/>
    <p:sldId id="297" r:id="rId7"/>
    <p:sldId id="298" r:id="rId8"/>
    <p:sldId id="302" r:id="rId9"/>
    <p:sldId id="312" r:id="rId10"/>
    <p:sldId id="301" r:id="rId11"/>
    <p:sldId id="299" r:id="rId12"/>
    <p:sldId id="300" r:id="rId13"/>
    <p:sldId id="305" r:id="rId14"/>
    <p:sldId id="273" r:id="rId15"/>
    <p:sldId id="306" r:id="rId16"/>
    <p:sldId id="304" r:id="rId17"/>
    <p:sldId id="269" r:id="rId18"/>
    <p:sldId id="307" r:id="rId19"/>
    <p:sldId id="310" r:id="rId20"/>
    <p:sldId id="309" r:id="rId21"/>
    <p:sldId id="295" r:id="rId22"/>
    <p:sldId id="313" r:id="rId23"/>
    <p:sldId id="272" r:id="rId24"/>
    <p:sldId id="314" r:id="rId25"/>
    <p:sldId id="271" r:id="rId26"/>
    <p:sldId id="315" r:id="rId27"/>
    <p:sldId id="316" r:id="rId28"/>
    <p:sldId id="317" r:id="rId29"/>
    <p:sldId id="270" r:id="rId30"/>
    <p:sldId id="318" r:id="rId31"/>
    <p:sldId id="319" r:id="rId32"/>
    <p:sldId id="320" r:id="rId33"/>
    <p:sldId id="321" r:id="rId34"/>
    <p:sldId id="322" r:id="rId35"/>
    <p:sldId id="323" r:id="rId36"/>
    <p:sldId id="324" r:id="rId37"/>
    <p:sldId id="325" r:id="rId38"/>
    <p:sldId id="326" r:id="rId39"/>
    <p:sldId id="327" r:id="rId40"/>
    <p:sldId id="294" r:id="rId41"/>
    <p:sldId id="328" r:id="rId42"/>
    <p:sldId id="329" r:id="rId43"/>
    <p:sldId id="332" r:id="rId44"/>
    <p:sldId id="330" r:id="rId45"/>
    <p:sldId id="331" r:id="rId46"/>
    <p:sldId id="333" r:id="rId47"/>
    <p:sldId id="334" r:id="rId48"/>
    <p:sldId id="335" r:id="rId49"/>
    <p:sldId id="336" r:id="rId50"/>
    <p:sldId id="337" r:id="rId51"/>
    <p:sldId id="338" r:id="rId52"/>
    <p:sldId id="339" r:id="rId53"/>
    <p:sldId id="340" r:id="rId54"/>
    <p:sldId id="341" r:id="rId55"/>
    <p:sldId id="342" r:id="rId56"/>
    <p:sldId id="343" r:id="rId57"/>
    <p:sldId id="286" r:id="rId58"/>
    <p:sldId id="287" r:id="rId59"/>
    <p:sldId id="344" r:id="rId60"/>
    <p:sldId id="289" r:id="rId6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FFFF99"/>
    <a:srgbClr val="FFCC66"/>
    <a:srgbClr val="FFCC99"/>
    <a:srgbClr val="222222"/>
    <a:srgbClr val="EDF3A1"/>
    <a:srgbClr val="DE7CC4"/>
    <a:srgbClr val="A62A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76" autoAdjust="0"/>
    <p:restoredTop sz="94660"/>
  </p:normalViewPr>
  <p:slideViewPr>
    <p:cSldViewPr snapToGrid="0">
      <p:cViewPr varScale="1">
        <p:scale>
          <a:sx n="154" d="100"/>
          <a:sy n="154" d="100"/>
        </p:scale>
        <p:origin x="174"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D225FC-3A0D-4F0B-A238-CB217F17BC5F}"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it-IT"/>
        </a:p>
      </dgm:t>
    </dgm:pt>
    <dgm:pt modelId="{8282CB16-D4BA-4922-B5C8-2A3F4DD6C7A0}">
      <dgm:prSet phldrT="[Testo]"/>
      <dgm:spPr/>
      <dgm:t>
        <a:bodyPr/>
        <a:lstStyle/>
        <a:p>
          <a:r>
            <a:rPr lang="it-IT" dirty="0"/>
            <a:t>Come si conclude la mediazione?</a:t>
          </a:r>
        </a:p>
      </dgm:t>
    </dgm:pt>
    <dgm:pt modelId="{D5E65E3A-852C-4F6E-9C55-BF0D817351C2}" type="parTrans" cxnId="{06857362-3823-4C7B-9712-804236442411}">
      <dgm:prSet/>
      <dgm:spPr/>
      <dgm:t>
        <a:bodyPr/>
        <a:lstStyle/>
        <a:p>
          <a:endParaRPr lang="it-IT"/>
        </a:p>
      </dgm:t>
    </dgm:pt>
    <dgm:pt modelId="{A6CDB1A7-EA55-443F-A26A-269D9E5D6AC2}" type="sibTrans" cxnId="{06857362-3823-4C7B-9712-804236442411}">
      <dgm:prSet/>
      <dgm:spPr/>
      <dgm:t>
        <a:bodyPr/>
        <a:lstStyle/>
        <a:p>
          <a:endParaRPr lang="it-IT"/>
        </a:p>
      </dgm:t>
    </dgm:pt>
    <dgm:pt modelId="{415EC08F-B432-4D03-AD0D-A54F64BE3BFE}">
      <dgm:prSet phldrT="[Testo]"/>
      <dgm:spPr/>
      <dgm:t>
        <a:bodyPr/>
        <a:lstStyle/>
        <a:p>
          <a:r>
            <a:rPr lang="it-IT" dirty="0"/>
            <a:t>Mancato accordo</a:t>
          </a:r>
        </a:p>
      </dgm:t>
    </dgm:pt>
    <dgm:pt modelId="{2DE11D0F-F62C-4821-8F7D-A739FEB535A4}" type="parTrans" cxnId="{F7B33C79-8C49-4259-9004-532F9AB0E378}">
      <dgm:prSet/>
      <dgm:spPr/>
      <dgm:t>
        <a:bodyPr/>
        <a:lstStyle/>
        <a:p>
          <a:endParaRPr lang="it-IT"/>
        </a:p>
      </dgm:t>
    </dgm:pt>
    <dgm:pt modelId="{995570FD-A05C-423F-87BC-157B9A8A2F19}" type="sibTrans" cxnId="{F7B33C79-8C49-4259-9004-532F9AB0E378}">
      <dgm:prSet/>
      <dgm:spPr/>
      <dgm:t>
        <a:bodyPr/>
        <a:lstStyle/>
        <a:p>
          <a:endParaRPr lang="it-IT"/>
        </a:p>
      </dgm:t>
    </dgm:pt>
    <dgm:pt modelId="{160E4A43-CBB4-41FF-80CD-27F51715CFD7}">
      <dgm:prSet phldrT="[Testo]"/>
      <dgm:spPr/>
      <dgm:t>
        <a:bodyPr/>
        <a:lstStyle/>
        <a:p>
          <a:r>
            <a:rPr lang="it-IT" dirty="0"/>
            <a:t>Accordo</a:t>
          </a:r>
        </a:p>
      </dgm:t>
    </dgm:pt>
    <dgm:pt modelId="{F590A6FF-E1F5-4E2E-96C6-F2BF1AE23A15}" type="parTrans" cxnId="{5769622B-0949-4FCD-B470-05AE98D97FF5}">
      <dgm:prSet/>
      <dgm:spPr/>
      <dgm:t>
        <a:bodyPr/>
        <a:lstStyle/>
        <a:p>
          <a:endParaRPr lang="it-IT"/>
        </a:p>
      </dgm:t>
    </dgm:pt>
    <dgm:pt modelId="{5E40AD44-551C-4B34-AEBC-7C9E7D71F803}" type="sibTrans" cxnId="{5769622B-0949-4FCD-B470-05AE98D97FF5}">
      <dgm:prSet/>
      <dgm:spPr/>
      <dgm:t>
        <a:bodyPr/>
        <a:lstStyle/>
        <a:p>
          <a:endParaRPr lang="it-IT"/>
        </a:p>
      </dgm:t>
    </dgm:pt>
    <dgm:pt modelId="{EB222365-3759-475B-98BC-53B492A1E92E}" type="pres">
      <dgm:prSet presAssocID="{5DD225FC-3A0D-4F0B-A238-CB217F17BC5F}" presName="Name0" presStyleCnt="0">
        <dgm:presLayoutVars>
          <dgm:chMax val="1"/>
          <dgm:chPref val="1"/>
          <dgm:dir/>
          <dgm:animOne val="branch"/>
          <dgm:animLvl val="lvl"/>
        </dgm:presLayoutVars>
      </dgm:prSet>
      <dgm:spPr/>
    </dgm:pt>
    <dgm:pt modelId="{589ED707-0998-4029-8D25-79F0ACE125A4}" type="pres">
      <dgm:prSet presAssocID="{8282CB16-D4BA-4922-B5C8-2A3F4DD6C7A0}" presName="singleCycle" presStyleCnt="0"/>
      <dgm:spPr/>
    </dgm:pt>
    <dgm:pt modelId="{83950CF3-33FA-4AC1-8AA6-E8D5D5DE2E10}" type="pres">
      <dgm:prSet presAssocID="{8282CB16-D4BA-4922-B5C8-2A3F4DD6C7A0}" presName="singleCenter" presStyleLbl="node1" presStyleIdx="0" presStyleCnt="3" custScaleX="262500" custScaleY="117935" custLinFactNeighborX="0" custLinFactNeighborY="-32825">
        <dgm:presLayoutVars>
          <dgm:chMax val="7"/>
          <dgm:chPref val="7"/>
        </dgm:presLayoutVars>
      </dgm:prSet>
      <dgm:spPr/>
    </dgm:pt>
    <dgm:pt modelId="{11C0D659-6B8E-4E91-B8DC-105D98E01373}" type="pres">
      <dgm:prSet presAssocID="{2DE11D0F-F62C-4821-8F7D-A739FEB535A4}" presName="Name56" presStyleLbl="parChTrans1D2" presStyleIdx="0" presStyleCnt="2"/>
      <dgm:spPr/>
    </dgm:pt>
    <dgm:pt modelId="{CE77B7B0-DB5A-4DBB-8819-59744A1115F1}" type="pres">
      <dgm:prSet presAssocID="{415EC08F-B432-4D03-AD0D-A54F64BE3BFE}" presName="text0" presStyleLbl="node1" presStyleIdx="1" presStyleCnt="3" custScaleX="281062" custRadScaleRad="109230" custRadScaleInc="-123508">
        <dgm:presLayoutVars>
          <dgm:bulletEnabled val="1"/>
        </dgm:presLayoutVars>
      </dgm:prSet>
      <dgm:spPr/>
    </dgm:pt>
    <dgm:pt modelId="{4A0F7A34-201C-4C8B-8CDB-83CDBC69243C}" type="pres">
      <dgm:prSet presAssocID="{F590A6FF-E1F5-4E2E-96C6-F2BF1AE23A15}" presName="Name56" presStyleLbl="parChTrans1D2" presStyleIdx="1" presStyleCnt="2"/>
      <dgm:spPr/>
    </dgm:pt>
    <dgm:pt modelId="{435EF9DE-33E8-4DF3-87F4-ABABB256C0AA}" type="pres">
      <dgm:prSet presAssocID="{160E4A43-CBB4-41FF-80CD-27F51715CFD7}" presName="text0" presStyleLbl="node1" presStyleIdx="2" presStyleCnt="3" custScaleX="203549" custRadScaleRad="111045" custRadScaleInc="-79171">
        <dgm:presLayoutVars>
          <dgm:bulletEnabled val="1"/>
        </dgm:presLayoutVars>
      </dgm:prSet>
      <dgm:spPr/>
    </dgm:pt>
  </dgm:ptLst>
  <dgm:cxnLst>
    <dgm:cxn modelId="{5769622B-0949-4FCD-B470-05AE98D97FF5}" srcId="{8282CB16-D4BA-4922-B5C8-2A3F4DD6C7A0}" destId="{160E4A43-CBB4-41FF-80CD-27F51715CFD7}" srcOrd="1" destOrd="0" parTransId="{F590A6FF-E1F5-4E2E-96C6-F2BF1AE23A15}" sibTransId="{5E40AD44-551C-4B34-AEBC-7C9E7D71F803}"/>
    <dgm:cxn modelId="{82232C31-1089-450A-BED6-E73B1B6A29CD}" type="presOf" srcId="{8282CB16-D4BA-4922-B5C8-2A3F4DD6C7A0}" destId="{83950CF3-33FA-4AC1-8AA6-E8D5D5DE2E10}" srcOrd="0" destOrd="0" presId="urn:microsoft.com/office/officeart/2008/layout/RadialCluster"/>
    <dgm:cxn modelId="{5E231D34-4CB8-4194-94D6-241CE8A7052D}" type="presOf" srcId="{F590A6FF-E1F5-4E2E-96C6-F2BF1AE23A15}" destId="{4A0F7A34-201C-4C8B-8CDB-83CDBC69243C}" srcOrd="0" destOrd="0" presId="urn:microsoft.com/office/officeart/2008/layout/RadialCluster"/>
    <dgm:cxn modelId="{06857362-3823-4C7B-9712-804236442411}" srcId="{5DD225FC-3A0D-4F0B-A238-CB217F17BC5F}" destId="{8282CB16-D4BA-4922-B5C8-2A3F4DD6C7A0}" srcOrd="0" destOrd="0" parTransId="{D5E65E3A-852C-4F6E-9C55-BF0D817351C2}" sibTransId="{A6CDB1A7-EA55-443F-A26A-269D9E5D6AC2}"/>
    <dgm:cxn modelId="{3E1B2267-1731-4F6D-BA00-56DAC50135AD}" type="presOf" srcId="{5DD225FC-3A0D-4F0B-A238-CB217F17BC5F}" destId="{EB222365-3759-475B-98BC-53B492A1E92E}" srcOrd="0" destOrd="0" presId="urn:microsoft.com/office/officeart/2008/layout/RadialCluster"/>
    <dgm:cxn modelId="{F7B33C79-8C49-4259-9004-532F9AB0E378}" srcId="{8282CB16-D4BA-4922-B5C8-2A3F4DD6C7A0}" destId="{415EC08F-B432-4D03-AD0D-A54F64BE3BFE}" srcOrd="0" destOrd="0" parTransId="{2DE11D0F-F62C-4821-8F7D-A739FEB535A4}" sibTransId="{995570FD-A05C-423F-87BC-157B9A8A2F19}"/>
    <dgm:cxn modelId="{5B81B786-DA8F-4E99-BA58-038E847BBC2B}" type="presOf" srcId="{415EC08F-B432-4D03-AD0D-A54F64BE3BFE}" destId="{CE77B7B0-DB5A-4DBB-8819-59744A1115F1}" srcOrd="0" destOrd="0" presId="urn:microsoft.com/office/officeart/2008/layout/RadialCluster"/>
    <dgm:cxn modelId="{C0E1698C-8588-48E4-A8EB-B73F8E7A8095}" type="presOf" srcId="{2DE11D0F-F62C-4821-8F7D-A739FEB535A4}" destId="{11C0D659-6B8E-4E91-B8DC-105D98E01373}" srcOrd="0" destOrd="0" presId="urn:microsoft.com/office/officeart/2008/layout/RadialCluster"/>
    <dgm:cxn modelId="{A4E57B9E-07CE-416F-9EC7-87431D15EFFF}" type="presOf" srcId="{160E4A43-CBB4-41FF-80CD-27F51715CFD7}" destId="{435EF9DE-33E8-4DF3-87F4-ABABB256C0AA}" srcOrd="0" destOrd="0" presId="urn:microsoft.com/office/officeart/2008/layout/RadialCluster"/>
    <dgm:cxn modelId="{5547493D-5130-4B3F-B13E-FA860A4F0353}" type="presParOf" srcId="{EB222365-3759-475B-98BC-53B492A1E92E}" destId="{589ED707-0998-4029-8D25-79F0ACE125A4}" srcOrd="0" destOrd="0" presId="urn:microsoft.com/office/officeart/2008/layout/RadialCluster"/>
    <dgm:cxn modelId="{01DB900F-C5C4-4938-93EF-E2FF726B36B6}" type="presParOf" srcId="{589ED707-0998-4029-8D25-79F0ACE125A4}" destId="{83950CF3-33FA-4AC1-8AA6-E8D5D5DE2E10}" srcOrd="0" destOrd="0" presId="urn:microsoft.com/office/officeart/2008/layout/RadialCluster"/>
    <dgm:cxn modelId="{425840EF-2AAD-4A26-A9EC-3C8DB1DF2545}" type="presParOf" srcId="{589ED707-0998-4029-8D25-79F0ACE125A4}" destId="{11C0D659-6B8E-4E91-B8DC-105D98E01373}" srcOrd="1" destOrd="0" presId="urn:microsoft.com/office/officeart/2008/layout/RadialCluster"/>
    <dgm:cxn modelId="{191977CF-3021-45A1-AFF1-F96624C27F25}" type="presParOf" srcId="{589ED707-0998-4029-8D25-79F0ACE125A4}" destId="{CE77B7B0-DB5A-4DBB-8819-59744A1115F1}" srcOrd="2" destOrd="0" presId="urn:microsoft.com/office/officeart/2008/layout/RadialCluster"/>
    <dgm:cxn modelId="{3130EEFD-7072-420B-8D61-9D35517A1060}" type="presParOf" srcId="{589ED707-0998-4029-8D25-79F0ACE125A4}" destId="{4A0F7A34-201C-4C8B-8CDB-83CDBC69243C}" srcOrd="3" destOrd="0" presId="urn:microsoft.com/office/officeart/2008/layout/RadialCluster"/>
    <dgm:cxn modelId="{23B51312-7A32-4049-8300-36B3901B2ED9}" type="presParOf" srcId="{589ED707-0998-4029-8D25-79F0ACE125A4}" destId="{435EF9DE-33E8-4DF3-87F4-ABABB256C0AA}" srcOrd="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8A54A6-4608-4F34-A154-35CBB3207E8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0B1CE8FF-C8F7-4D4A-8EB8-9F335E8FEB81}">
      <dgm:prSet phldrT="[Testo]" custT="1"/>
      <dgm:spPr/>
      <dgm:t>
        <a:bodyPr/>
        <a:lstStyle/>
        <a:p>
          <a:endParaRPr lang="it-IT" sz="1300" strike="noStrike" dirty="0"/>
        </a:p>
        <a:p>
          <a:r>
            <a:rPr lang="it-IT" sz="1600" strike="noStrike" dirty="0"/>
            <a:t>La sottoscrizione: </a:t>
          </a:r>
        </a:p>
        <a:p>
          <a:r>
            <a:rPr lang="it-IT" sz="1600" strike="noStrike" dirty="0"/>
            <a:t>1. parti, </a:t>
          </a:r>
        </a:p>
        <a:p>
          <a:r>
            <a:rPr lang="it-IT" sz="1600" dirty="0"/>
            <a:t>2. Mediatore</a:t>
          </a:r>
        </a:p>
        <a:p>
          <a:r>
            <a:rPr lang="it-IT" sz="1600" b="1" dirty="0"/>
            <a:t>3. AVVOCATI </a:t>
          </a:r>
        </a:p>
        <a:p>
          <a:r>
            <a:rPr lang="it-IT" sz="1600" b="1" dirty="0"/>
            <a:t>4. ALTRI PARTECIPANTI alla procedura</a:t>
          </a:r>
          <a:endParaRPr lang="it-IT" sz="1300" b="1" dirty="0"/>
        </a:p>
        <a:p>
          <a:endParaRPr lang="it-IT" sz="3600" dirty="0"/>
        </a:p>
      </dgm:t>
    </dgm:pt>
    <dgm:pt modelId="{4C777F5B-3B19-4982-8001-EBD0507E257C}" type="parTrans" cxnId="{BC32461E-5BF4-4667-802F-EC984F993A37}">
      <dgm:prSet/>
      <dgm:spPr/>
      <dgm:t>
        <a:bodyPr/>
        <a:lstStyle/>
        <a:p>
          <a:endParaRPr lang="it-IT"/>
        </a:p>
      </dgm:t>
    </dgm:pt>
    <dgm:pt modelId="{B4438C2B-C150-409B-BD39-351CB62AB20A}" type="sibTrans" cxnId="{BC32461E-5BF4-4667-802F-EC984F993A37}">
      <dgm:prSet/>
      <dgm:spPr/>
      <dgm:t>
        <a:bodyPr/>
        <a:lstStyle/>
        <a:p>
          <a:endParaRPr lang="it-IT"/>
        </a:p>
      </dgm:t>
    </dgm:pt>
    <dgm:pt modelId="{E785A455-67AB-4F7F-B8A7-9D8E0CA673BB}">
      <dgm:prSet phldrT="[Testo]"/>
      <dgm:spPr/>
      <dgm:t>
        <a:bodyPr/>
        <a:lstStyle/>
        <a:p>
          <a:r>
            <a:rPr lang="it-IT" dirty="0"/>
            <a:t>Il mediatore certifica l’autenticità delle sottoscrizioni o l’impossibilità a sottoscrivere</a:t>
          </a:r>
        </a:p>
      </dgm:t>
    </dgm:pt>
    <dgm:pt modelId="{853794CF-68B1-4812-8C93-0E52C3F8801F}" type="parTrans" cxnId="{1BB2F02F-397B-4704-A96D-82CAE3B58D68}">
      <dgm:prSet/>
      <dgm:spPr/>
      <dgm:t>
        <a:bodyPr/>
        <a:lstStyle/>
        <a:p>
          <a:endParaRPr lang="it-IT"/>
        </a:p>
      </dgm:t>
    </dgm:pt>
    <dgm:pt modelId="{63793392-F48D-4D8D-932C-6C563B0C6FF5}" type="sibTrans" cxnId="{1BB2F02F-397B-4704-A96D-82CAE3B58D68}">
      <dgm:prSet/>
      <dgm:spPr/>
      <dgm:t>
        <a:bodyPr/>
        <a:lstStyle/>
        <a:p>
          <a:endParaRPr lang="it-IT"/>
        </a:p>
      </dgm:t>
    </dgm:pt>
    <dgm:pt modelId="{58B4C674-9E09-4BDC-B1B8-692CA490113B}">
      <dgm:prSet phldrT="[Testo]"/>
      <dgm:spPr/>
      <dgm:t>
        <a:bodyPr/>
        <a:lstStyle/>
        <a:p>
          <a:r>
            <a:rPr lang="it-IT" dirty="0"/>
            <a:t>Deposita in segreteria senza indugio il verbale</a:t>
          </a:r>
        </a:p>
      </dgm:t>
    </dgm:pt>
    <dgm:pt modelId="{1D819EC6-7A1A-4F45-8A25-019305DB6204}" type="parTrans" cxnId="{DA56353A-CE1C-46D0-8C10-6FE47107106C}">
      <dgm:prSet/>
      <dgm:spPr/>
      <dgm:t>
        <a:bodyPr/>
        <a:lstStyle/>
        <a:p>
          <a:endParaRPr lang="it-IT"/>
        </a:p>
      </dgm:t>
    </dgm:pt>
    <dgm:pt modelId="{EEA364C7-48B2-465E-80F7-535C679E34C6}" type="sibTrans" cxnId="{DA56353A-CE1C-46D0-8C10-6FE47107106C}">
      <dgm:prSet/>
      <dgm:spPr/>
      <dgm:t>
        <a:bodyPr/>
        <a:lstStyle/>
        <a:p>
          <a:endParaRPr lang="it-IT"/>
        </a:p>
      </dgm:t>
    </dgm:pt>
    <dgm:pt modelId="{CDFF837D-5DB9-40CB-9F8B-6564145BCBA9}">
      <dgm:prSet/>
      <dgm:spPr/>
      <dgm:t>
        <a:bodyPr/>
        <a:lstStyle/>
        <a:p>
          <a:endParaRPr lang="it-IT" dirty="0"/>
        </a:p>
      </dgm:t>
    </dgm:pt>
    <dgm:pt modelId="{D84DFC91-6504-4B67-9B5D-5D3B15A58173}" type="parTrans" cxnId="{DD43D495-52DF-4454-BC24-B9AAF1ACD4A3}">
      <dgm:prSet/>
      <dgm:spPr/>
      <dgm:t>
        <a:bodyPr/>
        <a:lstStyle/>
        <a:p>
          <a:endParaRPr lang="it-IT"/>
        </a:p>
      </dgm:t>
    </dgm:pt>
    <dgm:pt modelId="{7A57C6B1-572E-4B65-B38D-1F140BF11F3F}" type="sibTrans" cxnId="{DD43D495-52DF-4454-BC24-B9AAF1ACD4A3}">
      <dgm:prSet/>
      <dgm:spPr/>
      <dgm:t>
        <a:bodyPr/>
        <a:lstStyle/>
        <a:p>
          <a:endParaRPr lang="it-IT"/>
        </a:p>
      </dgm:t>
    </dgm:pt>
    <dgm:pt modelId="{F677CEE0-E51A-414F-B29C-D7F9B6C7B5B4}">
      <dgm:prSet/>
      <dgm:spPr/>
      <dgm:t>
        <a:bodyPr/>
        <a:lstStyle/>
        <a:p>
          <a:r>
            <a:rPr lang="it-IT" dirty="0"/>
            <a:t>2</a:t>
          </a:r>
        </a:p>
      </dgm:t>
    </dgm:pt>
    <dgm:pt modelId="{77272D0E-ED96-4F62-A6F8-7549EE82BE61}" type="parTrans" cxnId="{0617F494-82AF-4FEF-B300-701B6F9EC0F7}">
      <dgm:prSet/>
      <dgm:spPr/>
      <dgm:t>
        <a:bodyPr/>
        <a:lstStyle/>
        <a:p>
          <a:endParaRPr lang="it-IT"/>
        </a:p>
      </dgm:t>
    </dgm:pt>
    <dgm:pt modelId="{EA329F9A-4933-4B65-92DF-FDA9468BFCC3}" type="sibTrans" cxnId="{0617F494-82AF-4FEF-B300-701B6F9EC0F7}">
      <dgm:prSet/>
      <dgm:spPr/>
      <dgm:t>
        <a:bodyPr/>
        <a:lstStyle/>
        <a:p>
          <a:endParaRPr lang="it-IT"/>
        </a:p>
      </dgm:t>
    </dgm:pt>
    <dgm:pt modelId="{168C9F1B-2308-4B81-858C-070C798E779A}" type="pres">
      <dgm:prSet presAssocID="{C98A54A6-4608-4F34-A154-35CBB3207E86}" presName="linear" presStyleCnt="0">
        <dgm:presLayoutVars>
          <dgm:dir/>
          <dgm:animLvl val="lvl"/>
          <dgm:resizeHandles val="exact"/>
        </dgm:presLayoutVars>
      </dgm:prSet>
      <dgm:spPr/>
    </dgm:pt>
    <dgm:pt modelId="{FCC14EF3-0908-4B38-88FD-463F8A62F715}" type="pres">
      <dgm:prSet presAssocID="{0B1CE8FF-C8F7-4D4A-8EB8-9F335E8FEB81}" presName="parentLin" presStyleCnt="0"/>
      <dgm:spPr/>
    </dgm:pt>
    <dgm:pt modelId="{F00DDCB4-A337-4B53-9690-F98208DEA508}" type="pres">
      <dgm:prSet presAssocID="{0B1CE8FF-C8F7-4D4A-8EB8-9F335E8FEB81}" presName="parentLeftMargin" presStyleLbl="node1" presStyleIdx="0" presStyleCnt="3"/>
      <dgm:spPr/>
    </dgm:pt>
    <dgm:pt modelId="{3FA16CB8-62B1-44CB-B18D-71AC80318F43}" type="pres">
      <dgm:prSet presAssocID="{0B1CE8FF-C8F7-4D4A-8EB8-9F335E8FEB81}" presName="parentText" presStyleLbl="node1" presStyleIdx="0" presStyleCnt="3" custScaleX="89127" custScaleY="506237" custLinFactY="1708" custLinFactNeighborX="7507" custLinFactNeighborY="100000">
        <dgm:presLayoutVars>
          <dgm:chMax val="0"/>
          <dgm:bulletEnabled val="1"/>
        </dgm:presLayoutVars>
      </dgm:prSet>
      <dgm:spPr/>
    </dgm:pt>
    <dgm:pt modelId="{EDA4BFCB-1D5E-4A45-9B2D-C151A5041517}" type="pres">
      <dgm:prSet presAssocID="{0B1CE8FF-C8F7-4D4A-8EB8-9F335E8FEB81}" presName="negativeSpace" presStyleCnt="0"/>
      <dgm:spPr/>
    </dgm:pt>
    <dgm:pt modelId="{4225AEB1-0781-4BF0-B8DA-225A99D3F4AB}" type="pres">
      <dgm:prSet presAssocID="{0B1CE8FF-C8F7-4D4A-8EB8-9F335E8FEB81}" presName="childText" presStyleLbl="conFgAcc1" presStyleIdx="0" presStyleCnt="3" custLinFactY="-343379" custLinFactNeighborY="-400000">
        <dgm:presLayoutVars>
          <dgm:bulletEnabled val="1"/>
        </dgm:presLayoutVars>
      </dgm:prSet>
      <dgm:spPr/>
    </dgm:pt>
    <dgm:pt modelId="{0593621D-24F7-4084-B7D4-A2DAA89EB131}" type="pres">
      <dgm:prSet presAssocID="{B4438C2B-C150-409B-BD39-351CB62AB20A}" presName="spaceBetweenRectangles" presStyleCnt="0"/>
      <dgm:spPr/>
    </dgm:pt>
    <dgm:pt modelId="{2DFA37C5-C6CD-42D4-9D46-A5711BFDB6EE}" type="pres">
      <dgm:prSet presAssocID="{E785A455-67AB-4F7F-B8A7-9D8E0CA673BB}" presName="parentLin" presStyleCnt="0"/>
      <dgm:spPr/>
    </dgm:pt>
    <dgm:pt modelId="{4FF344CC-A936-45C8-9856-1D7DAE370A9D}" type="pres">
      <dgm:prSet presAssocID="{E785A455-67AB-4F7F-B8A7-9D8E0CA673BB}" presName="parentLeftMargin" presStyleLbl="node1" presStyleIdx="0" presStyleCnt="3"/>
      <dgm:spPr/>
    </dgm:pt>
    <dgm:pt modelId="{D00806E1-D993-43C6-BF20-F76B8B650319}" type="pres">
      <dgm:prSet presAssocID="{E785A455-67AB-4F7F-B8A7-9D8E0CA673BB}" presName="parentText" presStyleLbl="node1" presStyleIdx="1" presStyleCnt="3" custScaleX="137794" custLinFactY="8543" custLinFactNeighborX="25000" custLinFactNeighborY="100000">
        <dgm:presLayoutVars>
          <dgm:chMax val="0"/>
          <dgm:bulletEnabled val="1"/>
        </dgm:presLayoutVars>
      </dgm:prSet>
      <dgm:spPr/>
    </dgm:pt>
    <dgm:pt modelId="{A8A9A08A-A968-434D-BAF5-14783712C95D}" type="pres">
      <dgm:prSet presAssocID="{E785A455-67AB-4F7F-B8A7-9D8E0CA673BB}" presName="negativeSpace" presStyleCnt="0"/>
      <dgm:spPr/>
    </dgm:pt>
    <dgm:pt modelId="{239BA294-931D-456E-BF2D-EA999B20409A}" type="pres">
      <dgm:prSet presAssocID="{E785A455-67AB-4F7F-B8A7-9D8E0CA673BB}" presName="childText" presStyleLbl="conFgAcc1" presStyleIdx="1" presStyleCnt="3">
        <dgm:presLayoutVars>
          <dgm:bulletEnabled val="1"/>
        </dgm:presLayoutVars>
      </dgm:prSet>
      <dgm:spPr/>
    </dgm:pt>
    <dgm:pt modelId="{35C44EC4-919D-4DC2-B47A-AC290DB59FDE}" type="pres">
      <dgm:prSet presAssocID="{63793392-F48D-4D8D-932C-6C563B0C6FF5}" presName="spaceBetweenRectangles" presStyleCnt="0"/>
      <dgm:spPr/>
    </dgm:pt>
    <dgm:pt modelId="{5D6AD328-A313-4743-A136-7EDF3E2BD019}" type="pres">
      <dgm:prSet presAssocID="{58B4C674-9E09-4BDC-B1B8-692CA490113B}" presName="parentLin" presStyleCnt="0"/>
      <dgm:spPr/>
    </dgm:pt>
    <dgm:pt modelId="{36397EDC-765B-4567-8D65-716A0D032545}" type="pres">
      <dgm:prSet presAssocID="{58B4C674-9E09-4BDC-B1B8-692CA490113B}" presName="parentLeftMargin" presStyleLbl="node1" presStyleIdx="1" presStyleCnt="3"/>
      <dgm:spPr/>
    </dgm:pt>
    <dgm:pt modelId="{9AB51978-BCED-4FF3-A68C-07F8DD73C05A}" type="pres">
      <dgm:prSet presAssocID="{58B4C674-9E09-4BDC-B1B8-692CA490113B}" presName="parentText" presStyleLbl="node1" presStyleIdx="2" presStyleCnt="3" custScaleX="110384" custLinFactNeighborX="22500" custLinFactNeighborY="56543">
        <dgm:presLayoutVars>
          <dgm:chMax val="0"/>
          <dgm:bulletEnabled val="1"/>
        </dgm:presLayoutVars>
      </dgm:prSet>
      <dgm:spPr/>
    </dgm:pt>
    <dgm:pt modelId="{1BB4BF40-B913-4E4E-B49A-7008FA8E5BBB}" type="pres">
      <dgm:prSet presAssocID="{58B4C674-9E09-4BDC-B1B8-692CA490113B}" presName="negativeSpace" presStyleCnt="0"/>
      <dgm:spPr/>
    </dgm:pt>
    <dgm:pt modelId="{A4503CB5-7B5E-4B79-A355-5D79F10D4897}" type="pres">
      <dgm:prSet presAssocID="{58B4C674-9E09-4BDC-B1B8-692CA490113B}" presName="childText" presStyleLbl="conFgAcc1" presStyleIdx="2" presStyleCnt="3">
        <dgm:presLayoutVars>
          <dgm:bulletEnabled val="1"/>
        </dgm:presLayoutVars>
      </dgm:prSet>
      <dgm:spPr/>
    </dgm:pt>
  </dgm:ptLst>
  <dgm:cxnLst>
    <dgm:cxn modelId="{BC32461E-5BF4-4667-802F-EC984F993A37}" srcId="{C98A54A6-4608-4F34-A154-35CBB3207E86}" destId="{0B1CE8FF-C8F7-4D4A-8EB8-9F335E8FEB81}" srcOrd="0" destOrd="0" parTransId="{4C777F5B-3B19-4982-8001-EBD0507E257C}" sibTransId="{B4438C2B-C150-409B-BD39-351CB62AB20A}"/>
    <dgm:cxn modelId="{1BB2F02F-397B-4704-A96D-82CAE3B58D68}" srcId="{C98A54A6-4608-4F34-A154-35CBB3207E86}" destId="{E785A455-67AB-4F7F-B8A7-9D8E0CA673BB}" srcOrd="1" destOrd="0" parTransId="{853794CF-68B1-4812-8C93-0E52C3F8801F}" sibTransId="{63793392-F48D-4D8D-932C-6C563B0C6FF5}"/>
    <dgm:cxn modelId="{DA56353A-CE1C-46D0-8C10-6FE47107106C}" srcId="{C98A54A6-4608-4F34-A154-35CBB3207E86}" destId="{58B4C674-9E09-4BDC-B1B8-692CA490113B}" srcOrd="2" destOrd="0" parTransId="{1D819EC6-7A1A-4F45-8A25-019305DB6204}" sibTransId="{EEA364C7-48B2-465E-80F7-535C679E34C6}"/>
    <dgm:cxn modelId="{48B31549-7D13-4537-8148-D565C197DEC2}" type="presOf" srcId="{58B4C674-9E09-4BDC-B1B8-692CA490113B}" destId="{36397EDC-765B-4567-8D65-716A0D032545}" srcOrd="0" destOrd="0" presId="urn:microsoft.com/office/officeart/2005/8/layout/list1"/>
    <dgm:cxn modelId="{E08B274C-913E-42BF-B63A-671AE5D6D933}" type="presOf" srcId="{CDFF837D-5DB9-40CB-9F8B-6564145BCBA9}" destId="{4225AEB1-0781-4BF0-B8DA-225A99D3F4AB}" srcOrd="0" destOrd="0" presId="urn:microsoft.com/office/officeart/2005/8/layout/list1"/>
    <dgm:cxn modelId="{EC9BB571-DDA4-4ACE-8A63-40BFFA4E76E4}" type="presOf" srcId="{58B4C674-9E09-4BDC-B1B8-692CA490113B}" destId="{9AB51978-BCED-4FF3-A68C-07F8DD73C05A}" srcOrd="1" destOrd="0" presId="urn:microsoft.com/office/officeart/2005/8/layout/list1"/>
    <dgm:cxn modelId="{EB7DC852-3D32-4935-9923-DC19D8E09889}" type="presOf" srcId="{0B1CE8FF-C8F7-4D4A-8EB8-9F335E8FEB81}" destId="{3FA16CB8-62B1-44CB-B18D-71AC80318F43}" srcOrd="1" destOrd="0" presId="urn:microsoft.com/office/officeart/2005/8/layout/list1"/>
    <dgm:cxn modelId="{D29B2386-41FE-46B7-9513-CCEF2B3B6425}" type="presOf" srcId="{F677CEE0-E51A-414F-B29C-D7F9B6C7B5B4}" destId="{239BA294-931D-456E-BF2D-EA999B20409A}" srcOrd="0" destOrd="0" presId="urn:microsoft.com/office/officeart/2005/8/layout/list1"/>
    <dgm:cxn modelId="{3A423887-EFA5-461C-BC93-0031382207A2}" type="presOf" srcId="{C98A54A6-4608-4F34-A154-35CBB3207E86}" destId="{168C9F1B-2308-4B81-858C-070C798E779A}" srcOrd="0" destOrd="0" presId="urn:microsoft.com/office/officeart/2005/8/layout/list1"/>
    <dgm:cxn modelId="{0617F494-82AF-4FEF-B300-701B6F9EC0F7}" srcId="{E785A455-67AB-4F7F-B8A7-9D8E0CA673BB}" destId="{F677CEE0-E51A-414F-B29C-D7F9B6C7B5B4}" srcOrd="0" destOrd="0" parTransId="{77272D0E-ED96-4F62-A6F8-7549EE82BE61}" sibTransId="{EA329F9A-4933-4B65-92DF-FDA9468BFCC3}"/>
    <dgm:cxn modelId="{DD43D495-52DF-4454-BC24-B9AAF1ACD4A3}" srcId="{0B1CE8FF-C8F7-4D4A-8EB8-9F335E8FEB81}" destId="{CDFF837D-5DB9-40CB-9F8B-6564145BCBA9}" srcOrd="0" destOrd="0" parTransId="{D84DFC91-6504-4B67-9B5D-5D3B15A58173}" sibTransId="{7A57C6B1-572E-4B65-B38D-1F140BF11F3F}"/>
    <dgm:cxn modelId="{32161AA3-56CB-4683-9E9C-3DE7EA4CDE2F}" type="presOf" srcId="{0B1CE8FF-C8F7-4D4A-8EB8-9F335E8FEB81}" destId="{F00DDCB4-A337-4B53-9690-F98208DEA508}" srcOrd="0" destOrd="0" presId="urn:microsoft.com/office/officeart/2005/8/layout/list1"/>
    <dgm:cxn modelId="{D047CFDE-2FDE-4A72-98F8-366AB86C0A96}" type="presOf" srcId="{E785A455-67AB-4F7F-B8A7-9D8E0CA673BB}" destId="{D00806E1-D993-43C6-BF20-F76B8B650319}" srcOrd="1" destOrd="0" presId="urn:microsoft.com/office/officeart/2005/8/layout/list1"/>
    <dgm:cxn modelId="{AD710AF4-E84A-4664-BCC1-8A5C3B520F91}" type="presOf" srcId="{E785A455-67AB-4F7F-B8A7-9D8E0CA673BB}" destId="{4FF344CC-A936-45C8-9856-1D7DAE370A9D}" srcOrd="0" destOrd="0" presId="urn:microsoft.com/office/officeart/2005/8/layout/list1"/>
    <dgm:cxn modelId="{1757CAE5-A284-4896-912F-0DA23E5D1031}" type="presParOf" srcId="{168C9F1B-2308-4B81-858C-070C798E779A}" destId="{FCC14EF3-0908-4B38-88FD-463F8A62F715}" srcOrd="0" destOrd="0" presId="urn:microsoft.com/office/officeart/2005/8/layout/list1"/>
    <dgm:cxn modelId="{A23FBC79-4574-47B6-8D7B-34F53C579367}" type="presParOf" srcId="{FCC14EF3-0908-4B38-88FD-463F8A62F715}" destId="{F00DDCB4-A337-4B53-9690-F98208DEA508}" srcOrd="0" destOrd="0" presId="urn:microsoft.com/office/officeart/2005/8/layout/list1"/>
    <dgm:cxn modelId="{29F1D3C9-96A7-400F-8FBE-CF81C44525F3}" type="presParOf" srcId="{FCC14EF3-0908-4B38-88FD-463F8A62F715}" destId="{3FA16CB8-62B1-44CB-B18D-71AC80318F43}" srcOrd="1" destOrd="0" presId="urn:microsoft.com/office/officeart/2005/8/layout/list1"/>
    <dgm:cxn modelId="{A094DC38-6F43-4529-8A91-3528844436D5}" type="presParOf" srcId="{168C9F1B-2308-4B81-858C-070C798E779A}" destId="{EDA4BFCB-1D5E-4A45-9B2D-C151A5041517}" srcOrd="1" destOrd="0" presId="urn:microsoft.com/office/officeart/2005/8/layout/list1"/>
    <dgm:cxn modelId="{611E8208-6792-45CE-A7DC-F4A274CC5924}" type="presParOf" srcId="{168C9F1B-2308-4B81-858C-070C798E779A}" destId="{4225AEB1-0781-4BF0-B8DA-225A99D3F4AB}" srcOrd="2" destOrd="0" presId="urn:microsoft.com/office/officeart/2005/8/layout/list1"/>
    <dgm:cxn modelId="{F384D2A7-A679-4344-A034-ECF2F602036D}" type="presParOf" srcId="{168C9F1B-2308-4B81-858C-070C798E779A}" destId="{0593621D-24F7-4084-B7D4-A2DAA89EB131}" srcOrd="3" destOrd="0" presId="urn:microsoft.com/office/officeart/2005/8/layout/list1"/>
    <dgm:cxn modelId="{4B01E268-AD85-4D57-B9C3-85C2A4E75558}" type="presParOf" srcId="{168C9F1B-2308-4B81-858C-070C798E779A}" destId="{2DFA37C5-C6CD-42D4-9D46-A5711BFDB6EE}" srcOrd="4" destOrd="0" presId="urn:microsoft.com/office/officeart/2005/8/layout/list1"/>
    <dgm:cxn modelId="{19267945-2CDD-4989-97BD-BF8F409D2BAF}" type="presParOf" srcId="{2DFA37C5-C6CD-42D4-9D46-A5711BFDB6EE}" destId="{4FF344CC-A936-45C8-9856-1D7DAE370A9D}" srcOrd="0" destOrd="0" presId="urn:microsoft.com/office/officeart/2005/8/layout/list1"/>
    <dgm:cxn modelId="{65D28B78-D079-4954-91ED-F497C3213D4F}" type="presParOf" srcId="{2DFA37C5-C6CD-42D4-9D46-A5711BFDB6EE}" destId="{D00806E1-D993-43C6-BF20-F76B8B650319}" srcOrd="1" destOrd="0" presId="urn:microsoft.com/office/officeart/2005/8/layout/list1"/>
    <dgm:cxn modelId="{754488CE-1385-424A-9B12-08633AD91C1C}" type="presParOf" srcId="{168C9F1B-2308-4B81-858C-070C798E779A}" destId="{A8A9A08A-A968-434D-BAF5-14783712C95D}" srcOrd="5" destOrd="0" presId="urn:microsoft.com/office/officeart/2005/8/layout/list1"/>
    <dgm:cxn modelId="{DC7EF57D-FA48-45DE-A711-98805A820748}" type="presParOf" srcId="{168C9F1B-2308-4B81-858C-070C798E779A}" destId="{239BA294-931D-456E-BF2D-EA999B20409A}" srcOrd="6" destOrd="0" presId="urn:microsoft.com/office/officeart/2005/8/layout/list1"/>
    <dgm:cxn modelId="{0C8F3DDB-CF0F-43DB-A011-832ABF8446CC}" type="presParOf" srcId="{168C9F1B-2308-4B81-858C-070C798E779A}" destId="{35C44EC4-919D-4DC2-B47A-AC290DB59FDE}" srcOrd="7" destOrd="0" presId="urn:microsoft.com/office/officeart/2005/8/layout/list1"/>
    <dgm:cxn modelId="{E6F90725-5AEA-4187-A0B7-DD9DD184F455}" type="presParOf" srcId="{168C9F1B-2308-4B81-858C-070C798E779A}" destId="{5D6AD328-A313-4743-A136-7EDF3E2BD019}" srcOrd="8" destOrd="0" presId="urn:microsoft.com/office/officeart/2005/8/layout/list1"/>
    <dgm:cxn modelId="{F711DCEA-6EC1-4CB6-BEE6-D9E92ACC257E}" type="presParOf" srcId="{5D6AD328-A313-4743-A136-7EDF3E2BD019}" destId="{36397EDC-765B-4567-8D65-716A0D032545}" srcOrd="0" destOrd="0" presId="urn:microsoft.com/office/officeart/2005/8/layout/list1"/>
    <dgm:cxn modelId="{F692406B-F91F-405B-B204-6871DB6B40D7}" type="presParOf" srcId="{5D6AD328-A313-4743-A136-7EDF3E2BD019}" destId="{9AB51978-BCED-4FF3-A68C-07F8DD73C05A}" srcOrd="1" destOrd="0" presId="urn:microsoft.com/office/officeart/2005/8/layout/list1"/>
    <dgm:cxn modelId="{516F8375-AC73-43F1-A834-F962309CF6D9}" type="presParOf" srcId="{168C9F1B-2308-4B81-858C-070C798E779A}" destId="{1BB4BF40-B913-4E4E-B49A-7008FA8E5BBB}" srcOrd="9" destOrd="0" presId="urn:microsoft.com/office/officeart/2005/8/layout/list1"/>
    <dgm:cxn modelId="{FF0EDC30-1C43-4528-A9DE-D8B90A414725}" type="presParOf" srcId="{168C9F1B-2308-4B81-858C-070C798E779A}" destId="{A4503CB5-7B5E-4B79-A355-5D79F10D489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C8F4B4-B058-4AF6-B70B-59FB041C818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4652BEF3-EC7E-4836-B998-2F163B3453B5}">
      <dgm:prSet phldrT="[Testo]"/>
      <dgm:spPr/>
      <dgm:t>
        <a:bodyPr/>
        <a:lstStyle/>
        <a:p>
          <a:r>
            <a:rPr lang="it-IT" dirty="0"/>
            <a:t>se è sottoscritto da tutte le parti</a:t>
          </a:r>
        </a:p>
      </dgm:t>
    </dgm:pt>
    <dgm:pt modelId="{908B5340-B5BA-4839-AF01-E0FA189E25C0}" type="parTrans" cxnId="{2D9383A7-6C66-4787-8AC6-DA470FEE8F17}">
      <dgm:prSet/>
      <dgm:spPr/>
      <dgm:t>
        <a:bodyPr/>
        <a:lstStyle/>
        <a:p>
          <a:endParaRPr lang="it-IT"/>
        </a:p>
      </dgm:t>
    </dgm:pt>
    <dgm:pt modelId="{54DA407B-5A8E-4DB9-A343-227260475B18}" type="sibTrans" cxnId="{2D9383A7-6C66-4787-8AC6-DA470FEE8F17}">
      <dgm:prSet/>
      <dgm:spPr/>
      <dgm:t>
        <a:bodyPr/>
        <a:lstStyle/>
        <a:p>
          <a:endParaRPr lang="it-IT"/>
        </a:p>
      </dgm:t>
    </dgm:pt>
    <dgm:pt modelId="{6A9A61F6-45FC-4E1D-86D2-C8B38566E44B}">
      <dgm:prSet phldrT="[Testo]"/>
      <dgm:spPr/>
      <dgm:t>
        <a:bodyPr/>
        <a:lstStyle/>
        <a:p>
          <a:r>
            <a:rPr lang="it-IT" dirty="0"/>
            <a:t>se le parti sono assistite da avvocati</a:t>
          </a:r>
        </a:p>
      </dgm:t>
    </dgm:pt>
    <dgm:pt modelId="{6E533C24-560D-4C6D-99DF-960F7A989666}" type="parTrans" cxnId="{F2686717-187A-48EF-99DE-2C76F911EA02}">
      <dgm:prSet/>
      <dgm:spPr/>
      <dgm:t>
        <a:bodyPr/>
        <a:lstStyle/>
        <a:p>
          <a:endParaRPr lang="it-IT"/>
        </a:p>
      </dgm:t>
    </dgm:pt>
    <dgm:pt modelId="{D21FE893-AF7F-4481-A5B5-E307B6A03DDE}" type="sibTrans" cxnId="{F2686717-187A-48EF-99DE-2C76F911EA02}">
      <dgm:prSet/>
      <dgm:spPr/>
      <dgm:t>
        <a:bodyPr/>
        <a:lstStyle/>
        <a:p>
          <a:endParaRPr lang="it-IT"/>
        </a:p>
      </dgm:t>
    </dgm:pt>
    <dgm:pt modelId="{FEB658AC-D4BB-4D2D-B006-F9C155212E59}">
      <dgm:prSet phldrT="[Testo]"/>
      <dgm:spPr/>
      <dgm:t>
        <a:bodyPr/>
        <a:lstStyle/>
        <a:p>
          <a:r>
            <a:rPr lang="it-IT" dirty="0"/>
            <a:t>se gli avvocati </a:t>
          </a:r>
          <a:r>
            <a:rPr lang="it-IT"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rPr>
            <a:t>attestano e certificano la conformità dell’accordo alle norme imperative e all’ordine pubblico</a:t>
          </a:r>
          <a:r>
            <a:rPr lang="it-IT" dirty="0"/>
            <a:t> </a:t>
          </a:r>
        </a:p>
      </dgm:t>
    </dgm:pt>
    <dgm:pt modelId="{FAE275F9-BEC7-4916-B3A5-B2538C8D18A7}" type="sibTrans" cxnId="{9151D32E-7004-4FDD-B293-3890596A2333}">
      <dgm:prSet/>
      <dgm:spPr/>
      <dgm:t>
        <a:bodyPr/>
        <a:lstStyle/>
        <a:p>
          <a:endParaRPr lang="it-IT"/>
        </a:p>
      </dgm:t>
    </dgm:pt>
    <dgm:pt modelId="{8702B1D5-40D6-4EC1-B188-5D26A05D684E}" type="parTrans" cxnId="{9151D32E-7004-4FDD-B293-3890596A2333}">
      <dgm:prSet/>
      <dgm:spPr/>
      <dgm:t>
        <a:bodyPr/>
        <a:lstStyle/>
        <a:p>
          <a:endParaRPr lang="it-IT"/>
        </a:p>
      </dgm:t>
    </dgm:pt>
    <dgm:pt modelId="{69A4E719-BDBC-453C-919D-221801D42980}">
      <dgm:prSet phldrT="[Testo]"/>
      <dgm:spPr/>
      <dgm:t>
        <a:bodyPr/>
        <a:lstStyle/>
        <a:p>
          <a:r>
            <a:rPr lang="it-IT" dirty="0"/>
            <a:t>L’accordo è titolo esecutivo e può essere trascritto nel precetto</a:t>
          </a:r>
        </a:p>
      </dgm:t>
    </dgm:pt>
    <dgm:pt modelId="{0EACB1EE-1699-4C7C-AF64-A3C2FC929AFD}" type="parTrans" cxnId="{C36273B3-688F-442C-84A5-41D6F502DF0F}">
      <dgm:prSet/>
      <dgm:spPr/>
      <dgm:t>
        <a:bodyPr/>
        <a:lstStyle/>
        <a:p>
          <a:endParaRPr lang="it-IT"/>
        </a:p>
      </dgm:t>
    </dgm:pt>
    <dgm:pt modelId="{81C075DB-6454-4D07-BF03-88CC8ADDF374}" type="sibTrans" cxnId="{C36273B3-688F-442C-84A5-41D6F502DF0F}">
      <dgm:prSet/>
      <dgm:spPr/>
      <dgm:t>
        <a:bodyPr/>
        <a:lstStyle/>
        <a:p>
          <a:endParaRPr lang="it-IT"/>
        </a:p>
      </dgm:t>
    </dgm:pt>
    <dgm:pt modelId="{1A33CE32-F0E1-494B-829B-A04281EAFF54}" type="pres">
      <dgm:prSet presAssocID="{FEC8F4B4-B058-4AF6-B70B-59FB041C8184}" presName="linearFlow" presStyleCnt="0">
        <dgm:presLayoutVars>
          <dgm:dir/>
          <dgm:resizeHandles val="exact"/>
        </dgm:presLayoutVars>
      </dgm:prSet>
      <dgm:spPr/>
    </dgm:pt>
    <dgm:pt modelId="{D462E4F2-5562-4110-A6F6-0FEF716713F6}" type="pres">
      <dgm:prSet presAssocID="{4652BEF3-EC7E-4836-B998-2F163B3453B5}" presName="composite" presStyleCnt="0"/>
      <dgm:spPr/>
    </dgm:pt>
    <dgm:pt modelId="{92E5D536-607D-43B5-ACE2-73FC62B3D55B}" type="pres">
      <dgm:prSet presAssocID="{4652BEF3-EC7E-4836-B998-2F163B3453B5}" presName="imgShp" presStyleLbl="fgImgPlace1" presStyleIdx="0" presStyleCnt="4"/>
      <dgm:spPr/>
    </dgm:pt>
    <dgm:pt modelId="{2CC322B9-46A4-4DC5-8B75-AC7C8765E314}" type="pres">
      <dgm:prSet presAssocID="{4652BEF3-EC7E-4836-B998-2F163B3453B5}" presName="txShp" presStyleLbl="node1" presStyleIdx="0" presStyleCnt="4">
        <dgm:presLayoutVars>
          <dgm:bulletEnabled val="1"/>
        </dgm:presLayoutVars>
      </dgm:prSet>
      <dgm:spPr/>
    </dgm:pt>
    <dgm:pt modelId="{6A77F18D-ECCF-4B87-9708-021745C9B387}" type="pres">
      <dgm:prSet presAssocID="{54DA407B-5A8E-4DB9-A343-227260475B18}" presName="spacing" presStyleCnt="0"/>
      <dgm:spPr/>
    </dgm:pt>
    <dgm:pt modelId="{9F9F27CA-708C-4DA1-B17D-BBF8595D1FEF}" type="pres">
      <dgm:prSet presAssocID="{6A9A61F6-45FC-4E1D-86D2-C8B38566E44B}" presName="composite" presStyleCnt="0"/>
      <dgm:spPr/>
    </dgm:pt>
    <dgm:pt modelId="{4C7768F3-5A3A-4198-83BC-D3A505E91D5F}" type="pres">
      <dgm:prSet presAssocID="{6A9A61F6-45FC-4E1D-86D2-C8B38566E44B}" presName="imgShp" presStyleLbl="fgImgPlace1" presStyleIdx="1" presStyleCnt="4"/>
      <dgm:spPr/>
    </dgm:pt>
    <dgm:pt modelId="{79F23DF6-5419-414A-ABFE-7ABBF00DB644}" type="pres">
      <dgm:prSet presAssocID="{6A9A61F6-45FC-4E1D-86D2-C8B38566E44B}" presName="txShp" presStyleLbl="node1" presStyleIdx="1" presStyleCnt="4">
        <dgm:presLayoutVars>
          <dgm:bulletEnabled val="1"/>
        </dgm:presLayoutVars>
      </dgm:prSet>
      <dgm:spPr/>
    </dgm:pt>
    <dgm:pt modelId="{3D40E3CD-1B98-444F-9699-90E1EB10E5EB}" type="pres">
      <dgm:prSet presAssocID="{D21FE893-AF7F-4481-A5B5-E307B6A03DDE}" presName="spacing" presStyleCnt="0"/>
      <dgm:spPr/>
    </dgm:pt>
    <dgm:pt modelId="{5AACE32B-F1D3-4024-877B-6C042DFA5917}" type="pres">
      <dgm:prSet presAssocID="{FEB658AC-D4BB-4D2D-B006-F9C155212E59}" presName="composite" presStyleCnt="0"/>
      <dgm:spPr/>
    </dgm:pt>
    <dgm:pt modelId="{1CC454CB-FD7C-4F7E-B5FA-0B3BC9DD5BF9}" type="pres">
      <dgm:prSet presAssocID="{FEB658AC-D4BB-4D2D-B006-F9C155212E59}" presName="imgShp" presStyleLbl="fgImgPlace1" presStyleIdx="2" presStyleCnt="4"/>
      <dgm:spPr/>
    </dgm:pt>
    <dgm:pt modelId="{033ACCB5-C888-4E6A-9D05-C3B7F8489243}" type="pres">
      <dgm:prSet presAssocID="{FEB658AC-D4BB-4D2D-B006-F9C155212E59}" presName="txShp" presStyleLbl="node1" presStyleIdx="2" presStyleCnt="4">
        <dgm:presLayoutVars>
          <dgm:bulletEnabled val="1"/>
        </dgm:presLayoutVars>
      </dgm:prSet>
      <dgm:spPr/>
    </dgm:pt>
    <dgm:pt modelId="{FDB4F04D-FD53-4BA4-95CF-4321E4509FD6}" type="pres">
      <dgm:prSet presAssocID="{FAE275F9-BEC7-4916-B3A5-B2538C8D18A7}" presName="spacing" presStyleCnt="0"/>
      <dgm:spPr/>
    </dgm:pt>
    <dgm:pt modelId="{90210366-27E1-473E-95F8-EAA6C5C22FE3}" type="pres">
      <dgm:prSet presAssocID="{69A4E719-BDBC-453C-919D-221801D42980}" presName="composite" presStyleCnt="0"/>
      <dgm:spPr/>
    </dgm:pt>
    <dgm:pt modelId="{4B2B5D95-00AC-4EB0-A440-A0DA6207B87A}" type="pres">
      <dgm:prSet presAssocID="{69A4E719-BDBC-453C-919D-221801D42980}" presName="imgShp" presStyleLbl="fgImgPlace1" presStyleIdx="3" presStyleCnt="4"/>
      <dgm:spPr/>
    </dgm:pt>
    <dgm:pt modelId="{5D2E7EFC-14DE-42D3-A649-14554EA9B3BF}" type="pres">
      <dgm:prSet presAssocID="{69A4E719-BDBC-453C-919D-221801D42980}" presName="txShp" presStyleLbl="node1" presStyleIdx="3" presStyleCnt="4">
        <dgm:presLayoutVars>
          <dgm:bulletEnabled val="1"/>
        </dgm:presLayoutVars>
      </dgm:prSet>
      <dgm:spPr/>
    </dgm:pt>
  </dgm:ptLst>
  <dgm:cxnLst>
    <dgm:cxn modelId="{F2686717-187A-48EF-99DE-2C76F911EA02}" srcId="{FEC8F4B4-B058-4AF6-B70B-59FB041C8184}" destId="{6A9A61F6-45FC-4E1D-86D2-C8B38566E44B}" srcOrd="1" destOrd="0" parTransId="{6E533C24-560D-4C6D-99DF-960F7A989666}" sibTransId="{D21FE893-AF7F-4481-A5B5-E307B6A03DDE}"/>
    <dgm:cxn modelId="{9151D32E-7004-4FDD-B293-3890596A2333}" srcId="{FEC8F4B4-B058-4AF6-B70B-59FB041C8184}" destId="{FEB658AC-D4BB-4D2D-B006-F9C155212E59}" srcOrd="2" destOrd="0" parTransId="{8702B1D5-40D6-4EC1-B188-5D26A05D684E}" sibTransId="{FAE275F9-BEC7-4916-B3A5-B2538C8D18A7}"/>
    <dgm:cxn modelId="{283EDD35-4EC7-4536-B32A-61F8063B60BE}" type="presOf" srcId="{FEB658AC-D4BB-4D2D-B006-F9C155212E59}" destId="{033ACCB5-C888-4E6A-9D05-C3B7F8489243}" srcOrd="0" destOrd="0" presId="urn:microsoft.com/office/officeart/2005/8/layout/vList3"/>
    <dgm:cxn modelId="{24E7A07D-3AA6-4BC0-8A4A-BF2B31F53FA0}" type="presOf" srcId="{69A4E719-BDBC-453C-919D-221801D42980}" destId="{5D2E7EFC-14DE-42D3-A649-14554EA9B3BF}" srcOrd="0" destOrd="0" presId="urn:microsoft.com/office/officeart/2005/8/layout/vList3"/>
    <dgm:cxn modelId="{E702D882-B459-4EF9-B731-98CEF06527DD}" type="presOf" srcId="{4652BEF3-EC7E-4836-B998-2F163B3453B5}" destId="{2CC322B9-46A4-4DC5-8B75-AC7C8765E314}" srcOrd="0" destOrd="0" presId="urn:microsoft.com/office/officeart/2005/8/layout/vList3"/>
    <dgm:cxn modelId="{2D9383A7-6C66-4787-8AC6-DA470FEE8F17}" srcId="{FEC8F4B4-B058-4AF6-B70B-59FB041C8184}" destId="{4652BEF3-EC7E-4836-B998-2F163B3453B5}" srcOrd="0" destOrd="0" parTransId="{908B5340-B5BA-4839-AF01-E0FA189E25C0}" sibTransId="{54DA407B-5A8E-4DB9-A343-227260475B18}"/>
    <dgm:cxn modelId="{C36273B3-688F-442C-84A5-41D6F502DF0F}" srcId="{FEC8F4B4-B058-4AF6-B70B-59FB041C8184}" destId="{69A4E719-BDBC-453C-919D-221801D42980}" srcOrd="3" destOrd="0" parTransId="{0EACB1EE-1699-4C7C-AF64-A3C2FC929AFD}" sibTransId="{81C075DB-6454-4D07-BF03-88CC8ADDF374}"/>
    <dgm:cxn modelId="{61DFA8BE-32C2-4B65-9F21-8A28A167BD63}" type="presOf" srcId="{6A9A61F6-45FC-4E1D-86D2-C8B38566E44B}" destId="{79F23DF6-5419-414A-ABFE-7ABBF00DB644}" srcOrd="0" destOrd="0" presId="urn:microsoft.com/office/officeart/2005/8/layout/vList3"/>
    <dgm:cxn modelId="{2F4BC0DB-2CA4-4890-A46B-191532FB1517}" type="presOf" srcId="{FEC8F4B4-B058-4AF6-B70B-59FB041C8184}" destId="{1A33CE32-F0E1-494B-829B-A04281EAFF54}" srcOrd="0" destOrd="0" presId="urn:microsoft.com/office/officeart/2005/8/layout/vList3"/>
    <dgm:cxn modelId="{462F1CDA-D398-42DA-B229-387ACD8AC8A5}" type="presParOf" srcId="{1A33CE32-F0E1-494B-829B-A04281EAFF54}" destId="{D462E4F2-5562-4110-A6F6-0FEF716713F6}" srcOrd="0" destOrd="0" presId="urn:microsoft.com/office/officeart/2005/8/layout/vList3"/>
    <dgm:cxn modelId="{D8A2E971-41FE-44F0-9C69-C65706673137}" type="presParOf" srcId="{D462E4F2-5562-4110-A6F6-0FEF716713F6}" destId="{92E5D536-607D-43B5-ACE2-73FC62B3D55B}" srcOrd="0" destOrd="0" presId="urn:microsoft.com/office/officeart/2005/8/layout/vList3"/>
    <dgm:cxn modelId="{37FBD2B8-DFCB-4B23-9DDB-6BC9574F7E23}" type="presParOf" srcId="{D462E4F2-5562-4110-A6F6-0FEF716713F6}" destId="{2CC322B9-46A4-4DC5-8B75-AC7C8765E314}" srcOrd="1" destOrd="0" presId="urn:microsoft.com/office/officeart/2005/8/layout/vList3"/>
    <dgm:cxn modelId="{D97097C8-7A11-4AF1-8395-C868FFCE800B}" type="presParOf" srcId="{1A33CE32-F0E1-494B-829B-A04281EAFF54}" destId="{6A77F18D-ECCF-4B87-9708-021745C9B387}" srcOrd="1" destOrd="0" presId="urn:microsoft.com/office/officeart/2005/8/layout/vList3"/>
    <dgm:cxn modelId="{29D4649C-7D99-4AA5-BAE3-B79AD685ED26}" type="presParOf" srcId="{1A33CE32-F0E1-494B-829B-A04281EAFF54}" destId="{9F9F27CA-708C-4DA1-B17D-BBF8595D1FEF}" srcOrd="2" destOrd="0" presId="urn:microsoft.com/office/officeart/2005/8/layout/vList3"/>
    <dgm:cxn modelId="{52B9FBE5-2B18-46A3-A9E2-025D0397ACD1}" type="presParOf" srcId="{9F9F27CA-708C-4DA1-B17D-BBF8595D1FEF}" destId="{4C7768F3-5A3A-4198-83BC-D3A505E91D5F}" srcOrd="0" destOrd="0" presId="urn:microsoft.com/office/officeart/2005/8/layout/vList3"/>
    <dgm:cxn modelId="{BDCE1A77-AAFA-421C-BD7D-FF2ADC6F21B1}" type="presParOf" srcId="{9F9F27CA-708C-4DA1-B17D-BBF8595D1FEF}" destId="{79F23DF6-5419-414A-ABFE-7ABBF00DB644}" srcOrd="1" destOrd="0" presId="urn:microsoft.com/office/officeart/2005/8/layout/vList3"/>
    <dgm:cxn modelId="{7E05DF64-5ED0-42E5-9E6F-C1D71264BEB0}" type="presParOf" srcId="{1A33CE32-F0E1-494B-829B-A04281EAFF54}" destId="{3D40E3CD-1B98-444F-9699-90E1EB10E5EB}" srcOrd="3" destOrd="0" presId="urn:microsoft.com/office/officeart/2005/8/layout/vList3"/>
    <dgm:cxn modelId="{4F802C4D-B660-4D6C-B7BE-1C92A3963781}" type="presParOf" srcId="{1A33CE32-F0E1-494B-829B-A04281EAFF54}" destId="{5AACE32B-F1D3-4024-877B-6C042DFA5917}" srcOrd="4" destOrd="0" presId="urn:microsoft.com/office/officeart/2005/8/layout/vList3"/>
    <dgm:cxn modelId="{F97CF7A8-9E26-440D-BD17-C7980DC89479}" type="presParOf" srcId="{5AACE32B-F1D3-4024-877B-6C042DFA5917}" destId="{1CC454CB-FD7C-4F7E-B5FA-0B3BC9DD5BF9}" srcOrd="0" destOrd="0" presId="urn:microsoft.com/office/officeart/2005/8/layout/vList3"/>
    <dgm:cxn modelId="{7509F817-E49C-424E-BEA2-574CB3F50189}" type="presParOf" srcId="{5AACE32B-F1D3-4024-877B-6C042DFA5917}" destId="{033ACCB5-C888-4E6A-9D05-C3B7F8489243}" srcOrd="1" destOrd="0" presId="urn:microsoft.com/office/officeart/2005/8/layout/vList3"/>
    <dgm:cxn modelId="{70383497-503B-48B5-8DE2-3C7AE61661D7}" type="presParOf" srcId="{1A33CE32-F0E1-494B-829B-A04281EAFF54}" destId="{FDB4F04D-FD53-4BA4-95CF-4321E4509FD6}" srcOrd="5" destOrd="0" presId="urn:microsoft.com/office/officeart/2005/8/layout/vList3"/>
    <dgm:cxn modelId="{9D5F609E-BC13-4C91-BC56-7688727979AC}" type="presParOf" srcId="{1A33CE32-F0E1-494B-829B-A04281EAFF54}" destId="{90210366-27E1-473E-95F8-EAA6C5C22FE3}" srcOrd="6" destOrd="0" presId="urn:microsoft.com/office/officeart/2005/8/layout/vList3"/>
    <dgm:cxn modelId="{CF9E1D87-2F07-46F1-BAA6-FAA484AB277C}" type="presParOf" srcId="{90210366-27E1-473E-95F8-EAA6C5C22FE3}" destId="{4B2B5D95-00AC-4EB0-A440-A0DA6207B87A}" srcOrd="0" destOrd="0" presId="urn:microsoft.com/office/officeart/2005/8/layout/vList3"/>
    <dgm:cxn modelId="{0F10CF5A-80A2-4701-A5BB-D65463091C33}" type="presParOf" srcId="{90210366-27E1-473E-95F8-EAA6C5C22FE3}" destId="{5D2E7EFC-14DE-42D3-A649-14554EA9B3BF}"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41C5D1-4BE9-4E47-98CD-6015BF0C38CA}"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F4BD7A49-1E5A-4905-875D-F9C0B25A1CDC}">
      <dgm:prSet custT="1"/>
      <dgm:spPr>
        <a:solidFill>
          <a:srgbClr val="799EBD"/>
        </a:solidFill>
      </dgm:spPr>
      <dgm:t>
        <a:bodyPr/>
        <a:lstStyle/>
        <a:p>
          <a:pPr algn="just"/>
          <a:r>
            <a:rPr lang="it-IT" sz="1800" b="0" dirty="0">
              <a:solidFill>
                <a:srgbClr val="002060"/>
              </a:solidFill>
              <a:latin typeface="Arial Nova" panose="020B0504020202020204" pitchFamily="34" charset="0"/>
            </a:rPr>
            <a:t>ART. 13 PRIMO COMMA </a:t>
          </a:r>
        </a:p>
        <a:p>
          <a:pPr algn="just"/>
          <a:r>
            <a:rPr lang="it-IT" sz="1800" b="0" dirty="0">
              <a:solidFill>
                <a:srgbClr val="002060"/>
              </a:solidFill>
              <a:latin typeface="Arial Nova" panose="020B0504020202020204" pitchFamily="34" charset="0"/>
            </a:rPr>
            <a:t>-provvedimento che definisce il giudizio corrispondente interamente al contenuto della proposta – </a:t>
          </a:r>
          <a:endParaRPr lang="en-US" sz="1800" b="0" dirty="0">
            <a:solidFill>
              <a:srgbClr val="002060"/>
            </a:solidFill>
            <a:latin typeface="Arial Nova" panose="020B0504020202020204" pitchFamily="34" charset="0"/>
          </a:endParaRPr>
        </a:p>
      </dgm:t>
    </dgm:pt>
    <dgm:pt modelId="{526836D2-5CB8-4FE2-956F-7DDE14C36EB5}" type="parTrans" cxnId="{60B065A6-120F-444D-911F-4F3AE8F48EC0}">
      <dgm:prSet/>
      <dgm:spPr/>
      <dgm:t>
        <a:bodyPr/>
        <a:lstStyle/>
        <a:p>
          <a:endParaRPr lang="en-US"/>
        </a:p>
      </dgm:t>
    </dgm:pt>
    <dgm:pt modelId="{F006095B-AA93-4304-9C52-1D11570F369C}" type="sibTrans" cxnId="{60B065A6-120F-444D-911F-4F3AE8F48EC0}">
      <dgm:prSet/>
      <dgm:spPr>
        <a:solidFill>
          <a:srgbClr val="CBD1FB">
            <a:alpha val="89804"/>
          </a:srgbClr>
        </a:solidFill>
      </dgm:spPr>
      <dgm:t>
        <a:bodyPr/>
        <a:lstStyle/>
        <a:p>
          <a:endParaRPr lang="en-US"/>
        </a:p>
      </dgm:t>
    </dgm:pt>
    <dgm:pt modelId="{20489699-8268-4A50-A893-E72CC937060C}">
      <dgm:prSet/>
      <dgm:spPr>
        <a:solidFill>
          <a:srgbClr val="6699FF"/>
        </a:solidFill>
      </dgm:spPr>
      <dgm:t>
        <a:bodyPr/>
        <a:lstStyle/>
        <a:p>
          <a:pPr algn="just"/>
          <a:r>
            <a:rPr lang="it-IT" b="0" dirty="0">
              <a:solidFill>
                <a:srgbClr val="002060"/>
              </a:solidFill>
              <a:latin typeface="Arial Nova" panose="020B0504020202020204" pitchFamily="34" charset="0"/>
            </a:rPr>
            <a:t>escluso il rimborso delle spese sostenute dalla parte vincitrice che ha rifiutato la proposta, riferibili al periodo successivo alla formulazione della stessa, oltre al rimborso delle spese sostenute dalla parte soccombente relative allo stesso periodo, oltre al versamento allo Stato di somma pari al contributo unificato dovuto. Resta l’applicabilità degli art. 92 e 96, commi I, II,III</a:t>
          </a:r>
          <a:endParaRPr lang="it-IT" dirty="0"/>
        </a:p>
      </dgm:t>
    </dgm:pt>
    <dgm:pt modelId="{E4EDE7FF-5A39-49C3-96CD-C9A998C6AA16}" type="parTrans" cxnId="{66CC3CA7-7FD6-4A20-BDDF-A6FE4B8077E7}">
      <dgm:prSet/>
      <dgm:spPr/>
      <dgm:t>
        <a:bodyPr/>
        <a:lstStyle/>
        <a:p>
          <a:endParaRPr lang="it-IT"/>
        </a:p>
      </dgm:t>
    </dgm:pt>
    <dgm:pt modelId="{96A70E5E-59DF-4C66-B5AC-B7F82B24D91C}" type="sibTrans" cxnId="{66CC3CA7-7FD6-4A20-BDDF-A6FE4B8077E7}">
      <dgm:prSet/>
      <dgm:spPr/>
      <dgm:t>
        <a:bodyPr/>
        <a:lstStyle/>
        <a:p>
          <a:endParaRPr lang="it-IT"/>
        </a:p>
      </dgm:t>
    </dgm:pt>
    <dgm:pt modelId="{A5EE740E-C962-4DEF-9947-FDBBF5C776AF}" type="pres">
      <dgm:prSet presAssocID="{8641C5D1-4BE9-4E47-98CD-6015BF0C38CA}" presName="outerComposite" presStyleCnt="0">
        <dgm:presLayoutVars>
          <dgm:chMax val="5"/>
          <dgm:dir/>
          <dgm:resizeHandles val="exact"/>
        </dgm:presLayoutVars>
      </dgm:prSet>
      <dgm:spPr/>
    </dgm:pt>
    <dgm:pt modelId="{79CDD63C-564E-4B98-8CCE-63EFD73AD454}" type="pres">
      <dgm:prSet presAssocID="{8641C5D1-4BE9-4E47-98CD-6015BF0C38CA}" presName="dummyMaxCanvas" presStyleCnt="0">
        <dgm:presLayoutVars/>
      </dgm:prSet>
      <dgm:spPr/>
    </dgm:pt>
    <dgm:pt modelId="{80A68E1A-5FD0-4D53-81AB-1B3161FBC345}" type="pres">
      <dgm:prSet presAssocID="{8641C5D1-4BE9-4E47-98CD-6015BF0C38CA}" presName="TwoNodes_1" presStyleLbl="node1" presStyleIdx="0" presStyleCnt="2">
        <dgm:presLayoutVars>
          <dgm:bulletEnabled val="1"/>
        </dgm:presLayoutVars>
      </dgm:prSet>
      <dgm:spPr/>
    </dgm:pt>
    <dgm:pt modelId="{AA7AE470-18AA-4878-9F65-B49BD637DA25}" type="pres">
      <dgm:prSet presAssocID="{8641C5D1-4BE9-4E47-98CD-6015BF0C38CA}" presName="TwoNodes_2" presStyleLbl="node1" presStyleIdx="1" presStyleCnt="2">
        <dgm:presLayoutVars>
          <dgm:bulletEnabled val="1"/>
        </dgm:presLayoutVars>
      </dgm:prSet>
      <dgm:spPr/>
    </dgm:pt>
    <dgm:pt modelId="{F14D119F-014E-4520-A321-0076E74E9E52}" type="pres">
      <dgm:prSet presAssocID="{8641C5D1-4BE9-4E47-98CD-6015BF0C38CA}" presName="TwoConn_1-2" presStyleLbl="fgAccFollowNode1" presStyleIdx="0" presStyleCnt="1">
        <dgm:presLayoutVars>
          <dgm:bulletEnabled val="1"/>
        </dgm:presLayoutVars>
      </dgm:prSet>
      <dgm:spPr/>
    </dgm:pt>
    <dgm:pt modelId="{2FFE4F0D-7607-4C62-AADA-07586758E70F}" type="pres">
      <dgm:prSet presAssocID="{8641C5D1-4BE9-4E47-98CD-6015BF0C38CA}" presName="TwoNodes_1_text" presStyleLbl="node1" presStyleIdx="1" presStyleCnt="2">
        <dgm:presLayoutVars>
          <dgm:bulletEnabled val="1"/>
        </dgm:presLayoutVars>
      </dgm:prSet>
      <dgm:spPr/>
    </dgm:pt>
    <dgm:pt modelId="{F8B6407F-74AC-41B1-A075-C9FF5FA3ECCA}" type="pres">
      <dgm:prSet presAssocID="{8641C5D1-4BE9-4E47-98CD-6015BF0C38CA}" presName="TwoNodes_2_text" presStyleLbl="node1" presStyleIdx="1" presStyleCnt="2">
        <dgm:presLayoutVars>
          <dgm:bulletEnabled val="1"/>
        </dgm:presLayoutVars>
      </dgm:prSet>
      <dgm:spPr/>
    </dgm:pt>
  </dgm:ptLst>
  <dgm:cxnLst>
    <dgm:cxn modelId="{C8C7EA0C-EF72-4F46-85F4-6300DE08A3E5}" type="presOf" srcId="{20489699-8268-4A50-A893-E72CC937060C}" destId="{AA7AE470-18AA-4878-9F65-B49BD637DA25}" srcOrd="0" destOrd="0" presId="urn:microsoft.com/office/officeart/2005/8/layout/vProcess5"/>
    <dgm:cxn modelId="{C354A17A-132A-4971-8AD2-142120C8ADC1}" type="presOf" srcId="{20489699-8268-4A50-A893-E72CC937060C}" destId="{F8B6407F-74AC-41B1-A075-C9FF5FA3ECCA}" srcOrd="1" destOrd="0" presId="urn:microsoft.com/office/officeart/2005/8/layout/vProcess5"/>
    <dgm:cxn modelId="{C2255C88-0B86-46D0-AD7C-7656E56954EC}" type="presOf" srcId="{F006095B-AA93-4304-9C52-1D11570F369C}" destId="{F14D119F-014E-4520-A321-0076E74E9E52}" srcOrd="0" destOrd="0" presId="urn:microsoft.com/office/officeart/2005/8/layout/vProcess5"/>
    <dgm:cxn modelId="{B132E58F-95D2-40C3-AEB6-5CD99D06E973}" type="presOf" srcId="{F4BD7A49-1E5A-4905-875D-F9C0B25A1CDC}" destId="{80A68E1A-5FD0-4D53-81AB-1B3161FBC345}" srcOrd="0" destOrd="0" presId="urn:microsoft.com/office/officeart/2005/8/layout/vProcess5"/>
    <dgm:cxn modelId="{B0844195-8717-40D2-AF51-C7B7255B63FA}" type="presOf" srcId="{8641C5D1-4BE9-4E47-98CD-6015BF0C38CA}" destId="{A5EE740E-C962-4DEF-9947-FDBBF5C776AF}" srcOrd="0" destOrd="0" presId="urn:microsoft.com/office/officeart/2005/8/layout/vProcess5"/>
    <dgm:cxn modelId="{60B065A6-120F-444D-911F-4F3AE8F48EC0}" srcId="{8641C5D1-4BE9-4E47-98CD-6015BF0C38CA}" destId="{F4BD7A49-1E5A-4905-875D-F9C0B25A1CDC}" srcOrd="0" destOrd="0" parTransId="{526836D2-5CB8-4FE2-956F-7DDE14C36EB5}" sibTransId="{F006095B-AA93-4304-9C52-1D11570F369C}"/>
    <dgm:cxn modelId="{66CC3CA7-7FD6-4A20-BDDF-A6FE4B8077E7}" srcId="{8641C5D1-4BE9-4E47-98CD-6015BF0C38CA}" destId="{20489699-8268-4A50-A893-E72CC937060C}" srcOrd="1" destOrd="0" parTransId="{E4EDE7FF-5A39-49C3-96CD-C9A998C6AA16}" sibTransId="{96A70E5E-59DF-4C66-B5AC-B7F82B24D91C}"/>
    <dgm:cxn modelId="{F17376E8-20C8-4264-8D36-C1548E35D9F2}" type="presOf" srcId="{F4BD7A49-1E5A-4905-875D-F9C0B25A1CDC}" destId="{2FFE4F0D-7607-4C62-AADA-07586758E70F}" srcOrd="1" destOrd="0" presId="urn:microsoft.com/office/officeart/2005/8/layout/vProcess5"/>
    <dgm:cxn modelId="{072A1093-A5FE-454B-8308-9A7E3FDBAAA1}" type="presParOf" srcId="{A5EE740E-C962-4DEF-9947-FDBBF5C776AF}" destId="{79CDD63C-564E-4B98-8CCE-63EFD73AD454}" srcOrd="0" destOrd="0" presId="urn:microsoft.com/office/officeart/2005/8/layout/vProcess5"/>
    <dgm:cxn modelId="{FC1748CB-27E8-48E8-882D-585C27BCA760}" type="presParOf" srcId="{A5EE740E-C962-4DEF-9947-FDBBF5C776AF}" destId="{80A68E1A-5FD0-4D53-81AB-1B3161FBC345}" srcOrd="1" destOrd="0" presId="urn:microsoft.com/office/officeart/2005/8/layout/vProcess5"/>
    <dgm:cxn modelId="{89A9050F-8321-44C2-925C-F7F437E07096}" type="presParOf" srcId="{A5EE740E-C962-4DEF-9947-FDBBF5C776AF}" destId="{AA7AE470-18AA-4878-9F65-B49BD637DA25}" srcOrd="2" destOrd="0" presId="urn:microsoft.com/office/officeart/2005/8/layout/vProcess5"/>
    <dgm:cxn modelId="{8B0B1D89-CCB3-412B-9BE2-60256EC4296C}" type="presParOf" srcId="{A5EE740E-C962-4DEF-9947-FDBBF5C776AF}" destId="{F14D119F-014E-4520-A321-0076E74E9E52}" srcOrd="3" destOrd="0" presId="urn:microsoft.com/office/officeart/2005/8/layout/vProcess5"/>
    <dgm:cxn modelId="{F056F58A-C45A-44EF-BABD-F46947B0C56C}" type="presParOf" srcId="{A5EE740E-C962-4DEF-9947-FDBBF5C776AF}" destId="{2FFE4F0D-7607-4C62-AADA-07586758E70F}" srcOrd="4" destOrd="0" presId="urn:microsoft.com/office/officeart/2005/8/layout/vProcess5"/>
    <dgm:cxn modelId="{A3259131-DA7B-4FA8-B1C7-1D925A025401}" type="presParOf" srcId="{A5EE740E-C962-4DEF-9947-FDBBF5C776AF}" destId="{F8B6407F-74AC-41B1-A075-C9FF5FA3ECCA}"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41C5D1-4BE9-4E47-98CD-6015BF0C38CA}"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F4BD7A49-1E5A-4905-875D-F9C0B25A1CDC}">
      <dgm:prSet custT="1"/>
      <dgm:spPr>
        <a:solidFill>
          <a:srgbClr val="799EBD"/>
        </a:solidFill>
      </dgm:spPr>
      <dgm:t>
        <a:bodyPr/>
        <a:lstStyle/>
        <a:p>
          <a:pPr algn="just"/>
          <a:r>
            <a:rPr lang="it-IT" sz="1800" b="0" dirty="0">
              <a:solidFill>
                <a:srgbClr val="002060"/>
              </a:solidFill>
              <a:latin typeface="Arial Nova" panose="020B0504020202020204" pitchFamily="34" charset="0"/>
            </a:rPr>
            <a:t>ART. 13 SECONDO COMMA provvedimento che definisce il giudizio coincidente solo in parte con la proposta– </a:t>
          </a:r>
          <a:endParaRPr lang="en-US" sz="1800" b="0" dirty="0">
            <a:solidFill>
              <a:srgbClr val="002060"/>
            </a:solidFill>
            <a:latin typeface="Arial Nova" panose="020B0504020202020204" pitchFamily="34" charset="0"/>
          </a:endParaRPr>
        </a:p>
      </dgm:t>
    </dgm:pt>
    <dgm:pt modelId="{526836D2-5CB8-4FE2-956F-7DDE14C36EB5}" type="parTrans" cxnId="{60B065A6-120F-444D-911F-4F3AE8F48EC0}">
      <dgm:prSet/>
      <dgm:spPr/>
      <dgm:t>
        <a:bodyPr/>
        <a:lstStyle/>
        <a:p>
          <a:endParaRPr lang="en-US"/>
        </a:p>
      </dgm:t>
    </dgm:pt>
    <dgm:pt modelId="{F006095B-AA93-4304-9C52-1D11570F369C}" type="sibTrans" cxnId="{60B065A6-120F-444D-911F-4F3AE8F48EC0}">
      <dgm:prSet/>
      <dgm:spPr>
        <a:solidFill>
          <a:srgbClr val="CBD1FB">
            <a:alpha val="89804"/>
          </a:srgbClr>
        </a:solidFill>
      </dgm:spPr>
      <dgm:t>
        <a:bodyPr/>
        <a:lstStyle/>
        <a:p>
          <a:endParaRPr lang="en-US"/>
        </a:p>
      </dgm:t>
    </dgm:pt>
    <dgm:pt modelId="{20489699-8268-4A50-A893-E72CC937060C}">
      <dgm:prSet/>
      <dgm:spPr>
        <a:solidFill>
          <a:srgbClr val="6699FF"/>
        </a:solidFill>
      </dgm:spPr>
      <dgm:t>
        <a:bodyPr/>
        <a:lstStyle/>
        <a:p>
          <a:pPr algn="just"/>
          <a:r>
            <a:rPr lang="it-IT" b="0" dirty="0">
              <a:solidFill>
                <a:srgbClr val="002060"/>
              </a:solidFill>
              <a:latin typeface="Arial Nova" panose="020B0504020202020204" pitchFamily="34" charset="0"/>
            </a:rPr>
            <a:t>In questo caso, se ricorrono gravi ed eccezionali ragioni, il giudice può escludere il rimborso  delle spese  sostenute dalla parte vincitrice per l’indennità corrisposta al mediatore e per l’esperto  di cui all’art. 8, comma 4. Il giudice deve indicare esplicitamente, nella motivazione, le ragioni del provvedimento sulle spese.</a:t>
          </a:r>
          <a:endParaRPr lang="it-IT" dirty="0"/>
        </a:p>
      </dgm:t>
    </dgm:pt>
    <dgm:pt modelId="{E4EDE7FF-5A39-49C3-96CD-C9A998C6AA16}" type="parTrans" cxnId="{66CC3CA7-7FD6-4A20-BDDF-A6FE4B8077E7}">
      <dgm:prSet/>
      <dgm:spPr/>
      <dgm:t>
        <a:bodyPr/>
        <a:lstStyle/>
        <a:p>
          <a:endParaRPr lang="it-IT"/>
        </a:p>
      </dgm:t>
    </dgm:pt>
    <dgm:pt modelId="{96A70E5E-59DF-4C66-B5AC-B7F82B24D91C}" type="sibTrans" cxnId="{66CC3CA7-7FD6-4A20-BDDF-A6FE4B8077E7}">
      <dgm:prSet/>
      <dgm:spPr/>
      <dgm:t>
        <a:bodyPr/>
        <a:lstStyle/>
        <a:p>
          <a:endParaRPr lang="it-IT"/>
        </a:p>
      </dgm:t>
    </dgm:pt>
    <dgm:pt modelId="{A5EE740E-C962-4DEF-9947-FDBBF5C776AF}" type="pres">
      <dgm:prSet presAssocID="{8641C5D1-4BE9-4E47-98CD-6015BF0C38CA}" presName="outerComposite" presStyleCnt="0">
        <dgm:presLayoutVars>
          <dgm:chMax val="5"/>
          <dgm:dir/>
          <dgm:resizeHandles val="exact"/>
        </dgm:presLayoutVars>
      </dgm:prSet>
      <dgm:spPr/>
    </dgm:pt>
    <dgm:pt modelId="{79CDD63C-564E-4B98-8CCE-63EFD73AD454}" type="pres">
      <dgm:prSet presAssocID="{8641C5D1-4BE9-4E47-98CD-6015BF0C38CA}" presName="dummyMaxCanvas" presStyleCnt="0">
        <dgm:presLayoutVars/>
      </dgm:prSet>
      <dgm:spPr/>
    </dgm:pt>
    <dgm:pt modelId="{80A68E1A-5FD0-4D53-81AB-1B3161FBC345}" type="pres">
      <dgm:prSet presAssocID="{8641C5D1-4BE9-4E47-98CD-6015BF0C38CA}" presName="TwoNodes_1" presStyleLbl="node1" presStyleIdx="0" presStyleCnt="2">
        <dgm:presLayoutVars>
          <dgm:bulletEnabled val="1"/>
        </dgm:presLayoutVars>
      </dgm:prSet>
      <dgm:spPr/>
    </dgm:pt>
    <dgm:pt modelId="{AA7AE470-18AA-4878-9F65-B49BD637DA25}" type="pres">
      <dgm:prSet presAssocID="{8641C5D1-4BE9-4E47-98CD-6015BF0C38CA}" presName="TwoNodes_2" presStyleLbl="node1" presStyleIdx="1" presStyleCnt="2">
        <dgm:presLayoutVars>
          <dgm:bulletEnabled val="1"/>
        </dgm:presLayoutVars>
      </dgm:prSet>
      <dgm:spPr/>
    </dgm:pt>
    <dgm:pt modelId="{F14D119F-014E-4520-A321-0076E74E9E52}" type="pres">
      <dgm:prSet presAssocID="{8641C5D1-4BE9-4E47-98CD-6015BF0C38CA}" presName="TwoConn_1-2" presStyleLbl="fgAccFollowNode1" presStyleIdx="0" presStyleCnt="1">
        <dgm:presLayoutVars>
          <dgm:bulletEnabled val="1"/>
        </dgm:presLayoutVars>
      </dgm:prSet>
      <dgm:spPr/>
    </dgm:pt>
    <dgm:pt modelId="{2FFE4F0D-7607-4C62-AADA-07586758E70F}" type="pres">
      <dgm:prSet presAssocID="{8641C5D1-4BE9-4E47-98CD-6015BF0C38CA}" presName="TwoNodes_1_text" presStyleLbl="node1" presStyleIdx="1" presStyleCnt="2">
        <dgm:presLayoutVars>
          <dgm:bulletEnabled val="1"/>
        </dgm:presLayoutVars>
      </dgm:prSet>
      <dgm:spPr/>
    </dgm:pt>
    <dgm:pt modelId="{F8B6407F-74AC-41B1-A075-C9FF5FA3ECCA}" type="pres">
      <dgm:prSet presAssocID="{8641C5D1-4BE9-4E47-98CD-6015BF0C38CA}" presName="TwoNodes_2_text" presStyleLbl="node1" presStyleIdx="1" presStyleCnt="2">
        <dgm:presLayoutVars>
          <dgm:bulletEnabled val="1"/>
        </dgm:presLayoutVars>
      </dgm:prSet>
      <dgm:spPr/>
    </dgm:pt>
  </dgm:ptLst>
  <dgm:cxnLst>
    <dgm:cxn modelId="{C8C7EA0C-EF72-4F46-85F4-6300DE08A3E5}" type="presOf" srcId="{20489699-8268-4A50-A893-E72CC937060C}" destId="{AA7AE470-18AA-4878-9F65-B49BD637DA25}" srcOrd="0" destOrd="0" presId="urn:microsoft.com/office/officeart/2005/8/layout/vProcess5"/>
    <dgm:cxn modelId="{C354A17A-132A-4971-8AD2-142120C8ADC1}" type="presOf" srcId="{20489699-8268-4A50-A893-E72CC937060C}" destId="{F8B6407F-74AC-41B1-A075-C9FF5FA3ECCA}" srcOrd="1" destOrd="0" presId="urn:microsoft.com/office/officeart/2005/8/layout/vProcess5"/>
    <dgm:cxn modelId="{C2255C88-0B86-46D0-AD7C-7656E56954EC}" type="presOf" srcId="{F006095B-AA93-4304-9C52-1D11570F369C}" destId="{F14D119F-014E-4520-A321-0076E74E9E52}" srcOrd="0" destOrd="0" presId="urn:microsoft.com/office/officeart/2005/8/layout/vProcess5"/>
    <dgm:cxn modelId="{B132E58F-95D2-40C3-AEB6-5CD99D06E973}" type="presOf" srcId="{F4BD7A49-1E5A-4905-875D-F9C0B25A1CDC}" destId="{80A68E1A-5FD0-4D53-81AB-1B3161FBC345}" srcOrd="0" destOrd="0" presId="urn:microsoft.com/office/officeart/2005/8/layout/vProcess5"/>
    <dgm:cxn modelId="{B0844195-8717-40D2-AF51-C7B7255B63FA}" type="presOf" srcId="{8641C5D1-4BE9-4E47-98CD-6015BF0C38CA}" destId="{A5EE740E-C962-4DEF-9947-FDBBF5C776AF}" srcOrd="0" destOrd="0" presId="urn:microsoft.com/office/officeart/2005/8/layout/vProcess5"/>
    <dgm:cxn modelId="{60B065A6-120F-444D-911F-4F3AE8F48EC0}" srcId="{8641C5D1-4BE9-4E47-98CD-6015BF0C38CA}" destId="{F4BD7A49-1E5A-4905-875D-F9C0B25A1CDC}" srcOrd="0" destOrd="0" parTransId="{526836D2-5CB8-4FE2-956F-7DDE14C36EB5}" sibTransId="{F006095B-AA93-4304-9C52-1D11570F369C}"/>
    <dgm:cxn modelId="{66CC3CA7-7FD6-4A20-BDDF-A6FE4B8077E7}" srcId="{8641C5D1-4BE9-4E47-98CD-6015BF0C38CA}" destId="{20489699-8268-4A50-A893-E72CC937060C}" srcOrd="1" destOrd="0" parTransId="{E4EDE7FF-5A39-49C3-96CD-C9A998C6AA16}" sibTransId="{96A70E5E-59DF-4C66-B5AC-B7F82B24D91C}"/>
    <dgm:cxn modelId="{F17376E8-20C8-4264-8D36-C1548E35D9F2}" type="presOf" srcId="{F4BD7A49-1E5A-4905-875D-F9C0B25A1CDC}" destId="{2FFE4F0D-7607-4C62-AADA-07586758E70F}" srcOrd="1" destOrd="0" presId="urn:microsoft.com/office/officeart/2005/8/layout/vProcess5"/>
    <dgm:cxn modelId="{072A1093-A5FE-454B-8308-9A7E3FDBAAA1}" type="presParOf" srcId="{A5EE740E-C962-4DEF-9947-FDBBF5C776AF}" destId="{79CDD63C-564E-4B98-8CCE-63EFD73AD454}" srcOrd="0" destOrd="0" presId="urn:microsoft.com/office/officeart/2005/8/layout/vProcess5"/>
    <dgm:cxn modelId="{FC1748CB-27E8-48E8-882D-585C27BCA760}" type="presParOf" srcId="{A5EE740E-C962-4DEF-9947-FDBBF5C776AF}" destId="{80A68E1A-5FD0-4D53-81AB-1B3161FBC345}" srcOrd="1" destOrd="0" presId="urn:microsoft.com/office/officeart/2005/8/layout/vProcess5"/>
    <dgm:cxn modelId="{89A9050F-8321-44C2-925C-F7F437E07096}" type="presParOf" srcId="{A5EE740E-C962-4DEF-9947-FDBBF5C776AF}" destId="{AA7AE470-18AA-4878-9F65-B49BD637DA25}" srcOrd="2" destOrd="0" presId="urn:microsoft.com/office/officeart/2005/8/layout/vProcess5"/>
    <dgm:cxn modelId="{8B0B1D89-CCB3-412B-9BE2-60256EC4296C}" type="presParOf" srcId="{A5EE740E-C962-4DEF-9947-FDBBF5C776AF}" destId="{F14D119F-014E-4520-A321-0076E74E9E52}" srcOrd="3" destOrd="0" presId="urn:microsoft.com/office/officeart/2005/8/layout/vProcess5"/>
    <dgm:cxn modelId="{F056F58A-C45A-44EF-BABD-F46947B0C56C}" type="presParOf" srcId="{A5EE740E-C962-4DEF-9947-FDBBF5C776AF}" destId="{2FFE4F0D-7607-4C62-AADA-07586758E70F}" srcOrd="4" destOrd="0" presId="urn:microsoft.com/office/officeart/2005/8/layout/vProcess5"/>
    <dgm:cxn modelId="{A3259131-DA7B-4FA8-B1C7-1D925A025401}" type="presParOf" srcId="{A5EE740E-C962-4DEF-9947-FDBBF5C776AF}" destId="{F8B6407F-74AC-41B1-A075-C9FF5FA3ECCA}"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9CF5CB-5F49-476C-ACC0-EBCE8F92353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A7CC172-EFC1-44CE-837B-A69C73AFCD0B}">
      <dgm:prSet/>
      <dgm:spPr>
        <a:solidFill>
          <a:srgbClr val="FFFFFF"/>
        </a:solidFill>
      </dgm:spPr>
      <dgm:t>
        <a:bodyPr/>
        <a:lstStyle/>
        <a:p>
          <a:r>
            <a:rPr lang="it-IT" dirty="0">
              <a:solidFill>
                <a:srgbClr val="002060"/>
              </a:solidFill>
              <a:latin typeface="Arial Nova" panose="020B0504020202020204" pitchFamily="34" charset="0"/>
            </a:rPr>
            <a:t>L’art. 7, lett. b)  sancisce che il regolamento dell’organismo può prevedere che la proposta</a:t>
          </a:r>
          <a:endParaRPr lang="en-US" dirty="0">
            <a:solidFill>
              <a:srgbClr val="002060"/>
            </a:solidFill>
            <a:latin typeface="Arial Nova" panose="020B0504020202020204" pitchFamily="34" charset="0"/>
          </a:endParaRPr>
        </a:p>
      </dgm:t>
    </dgm:pt>
    <dgm:pt modelId="{AB896D44-8FE4-448B-8BD4-2CCFDFB2B55C}" type="parTrans" cxnId="{32D30165-33B5-4BFE-B42E-1B412B0AB207}">
      <dgm:prSet/>
      <dgm:spPr/>
      <dgm:t>
        <a:bodyPr/>
        <a:lstStyle/>
        <a:p>
          <a:endParaRPr lang="en-US"/>
        </a:p>
      </dgm:t>
    </dgm:pt>
    <dgm:pt modelId="{B4BE3BCA-35AD-453E-B3BF-472934F4EDE2}" type="sibTrans" cxnId="{32D30165-33B5-4BFE-B42E-1B412B0AB207}">
      <dgm:prSet/>
      <dgm:spPr/>
      <dgm:t>
        <a:bodyPr/>
        <a:lstStyle/>
        <a:p>
          <a:endParaRPr lang="en-US"/>
        </a:p>
      </dgm:t>
    </dgm:pt>
    <dgm:pt modelId="{F9262733-A7C5-4848-B09F-5E3AA5BF9101}">
      <dgm:prSet/>
      <dgm:spPr>
        <a:solidFill>
          <a:srgbClr val="0070C0"/>
        </a:solidFill>
      </dgm:spPr>
      <dgm:t>
        <a:bodyPr/>
        <a:lstStyle/>
        <a:p>
          <a:pPr algn="just"/>
          <a:r>
            <a:rPr lang="it-IT" dirty="0">
              <a:latin typeface="Arial Nova" panose="020B0504020202020204" pitchFamily="34" charset="0"/>
            </a:rPr>
            <a:t>- Provenga da un mediatore diverso da quello che sino a quel momento ha condotto la mediazione e sulla base delle sole informazioni che le parti stesse intendono offrire al mediatore proponente</a:t>
          </a:r>
          <a:endParaRPr lang="en-US" dirty="0">
            <a:latin typeface="Arial Nova" panose="020B0504020202020204" pitchFamily="34" charset="0"/>
          </a:endParaRPr>
        </a:p>
      </dgm:t>
    </dgm:pt>
    <dgm:pt modelId="{BDA52347-013C-45BC-AA26-6F05EE710320}" type="parTrans" cxnId="{2F3524CC-7AFE-471C-A61B-726831CF9511}">
      <dgm:prSet/>
      <dgm:spPr/>
      <dgm:t>
        <a:bodyPr/>
        <a:lstStyle/>
        <a:p>
          <a:endParaRPr lang="en-US"/>
        </a:p>
      </dgm:t>
    </dgm:pt>
    <dgm:pt modelId="{13F4CC7D-7484-4667-88D2-DEC345B46FE0}" type="sibTrans" cxnId="{2F3524CC-7AFE-471C-A61B-726831CF9511}">
      <dgm:prSet/>
      <dgm:spPr/>
      <dgm:t>
        <a:bodyPr/>
        <a:lstStyle/>
        <a:p>
          <a:endParaRPr lang="en-US"/>
        </a:p>
      </dgm:t>
    </dgm:pt>
    <dgm:pt modelId="{AADDA0FF-C460-4BD3-B9FD-0F147C6BC7B8}">
      <dgm:prSet/>
      <dgm:spPr>
        <a:solidFill>
          <a:srgbClr val="002060"/>
        </a:solidFill>
      </dgm:spPr>
      <dgm:t>
        <a:bodyPr/>
        <a:lstStyle/>
        <a:p>
          <a:pPr algn="just"/>
          <a:r>
            <a:rPr lang="it-IT" dirty="0">
              <a:latin typeface="Arial Nova" panose="020B0504020202020204" pitchFamily="34" charset="0"/>
            </a:rPr>
            <a:t>- Sia formulata dal mediatore anche in caso di mancata partecipazione di una o più parti al procedimento di mediazione</a:t>
          </a:r>
          <a:endParaRPr lang="en-US" dirty="0">
            <a:latin typeface="Arial Nova" panose="020B0504020202020204" pitchFamily="34" charset="0"/>
          </a:endParaRPr>
        </a:p>
      </dgm:t>
    </dgm:pt>
    <dgm:pt modelId="{6B10CC37-75AD-4034-A5E0-11972CE2FF40}" type="parTrans" cxnId="{94A8A8DC-0780-4BC9-8460-7BEEE8120746}">
      <dgm:prSet/>
      <dgm:spPr/>
      <dgm:t>
        <a:bodyPr/>
        <a:lstStyle/>
        <a:p>
          <a:endParaRPr lang="en-US"/>
        </a:p>
      </dgm:t>
    </dgm:pt>
    <dgm:pt modelId="{DAE9BA12-0455-4CF2-9B17-E927E17F42D6}" type="sibTrans" cxnId="{94A8A8DC-0780-4BC9-8460-7BEEE8120746}">
      <dgm:prSet/>
      <dgm:spPr/>
      <dgm:t>
        <a:bodyPr/>
        <a:lstStyle/>
        <a:p>
          <a:endParaRPr lang="en-US"/>
        </a:p>
      </dgm:t>
    </dgm:pt>
    <dgm:pt modelId="{387DA86A-B7E9-4E82-BA57-9B030C9A9E66}" type="pres">
      <dgm:prSet presAssocID="{609CF5CB-5F49-476C-ACC0-EBCE8F923532}" presName="linear" presStyleCnt="0">
        <dgm:presLayoutVars>
          <dgm:animLvl val="lvl"/>
          <dgm:resizeHandles val="exact"/>
        </dgm:presLayoutVars>
      </dgm:prSet>
      <dgm:spPr/>
    </dgm:pt>
    <dgm:pt modelId="{7F597475-DDD6-4998-90D0-504E1A77BDF2}" type="pres">
      <dgm:prSet presAssocID="{4A7CC172-EFC1-44CE-837B-A69C73AFCD0B}" presName="parentText" presStyleLbl="node1" presStyleIdx="0" presStyleCnt="3" custScaleX="95848" custScaleY="130806" custLinFactY="-25329" custLinFactNeighborX="1241" custLinFactNeighborY="-100000">
        <dgm:presLayoutVars>
          <dgm:chMax val="0"/>
          <dgm:bulletEnabled val="1"/>
        </dgm:presLayoutVars>
      </dgm:prSet>
      <dgm:spPr/>
    </dgm:pt>
    <dgm:pt modelId="{0A917C2D-7CEC-4E51-8FC2-0EA85AF9BDB8}" type="pres">
      <dgm:prSet presAssocID="{B4BE3BCA-35AD-453E-B3BF-472934F4EDE2}" presName="spacer" presStyleCnt="0"/>
      <dgm:spPr/>
    </dgm:pt>
    <dgm:pt modelId="{2A32BEC3-1EC4-417C-B831-C987B7AF15B0}" type="pres">
      <dgm:prSet presAssocID="{F9262733-A7C5-4848-B09F-5E3AA5BF9101}" presName="parentText" presStyleLbl="node1" presStyleIdx="1" presStyleCnt="3">
        <dgm:presLayoutVars>
          <dgm:chMax val="0"/>
          <dgm:bulletEnabled val="1"/>
        </dgm:presLayoutVars>
      </dgm:prSet>
      <dgm:spPr/>
    </dgm:pt>
    <dgm:pt modelId="{8ED54BF6-2CC3-4A7A-A94B-D178E5D1B121}" type="pres">
      <dgm:prSet presAssocID="{13F4CC7D-7484-4667-88D2-DEC345B46FE0}" presName="spacer" presStyleCnt="0"/>
      <dgm:spPr/>
    </dgm:pt>
    <dgm:pt modelId="{F5D4F1FE-3233-4F00-89FF-E0682412DCAF}" type="pres">
      <dgm:prSet presAssocID="{AADDA0FF-C460-4BD3-B9FD-0F147C6BC7B8}" presName="parentText" presStyleLbl="node1" presStyleIdx="2" presStyleCnt="3">
        <dgm:presLayoutVars>
          <dgm:chMax val="0"/>
          <dgm:bulletEnabled val="1"/>
        </dgm:presLayoutVars>
      </dgm:prSet>
      <dgm:spPr/>
    </dgm:pt>
  </dgm:ptLst>
  <dgm:cxnLst>
    <dgm:cxn modelId="{B98A2F1C-4295-4A93-B194-F5158598EF9C}" type="presOf" srcId="{609CF5CB-5F49-476C-ACC0-EBCE8F923532}" destId="{387DA86A-B7E9-4E82-BA57-9B030C9A9E66}" srcOrd="0" destOrd="0" presId="urn:microsoft.com/office/officeart/2005/8/layout/vList2"/>
    <dgm:cxn modelId="{AB606421-EB7F-46B2-A6E4-A9FF21A7882C}" type="presOf" srcId="{4A7CC172-EFC1-44CE-837B-A69C73AFCD0B}" destId="{7F597475-DDD6-4998-90D0-504E1A77BDF2}" srcOrd="0" destOrd="0" presId="urn:microsoft.com/office/officeart/2005/8/layout/vList2"/>
    <dgm:cxn modelId="{3FAF8628-4CCB-4C41-BF20-DD3ABAAA43D7}" type="presOf" srcId="{F9262733-A7C5-4848-B09F-5E3AA5BF9101}" destId="{2A32BEC3-1EC4-417C-B831-C987B7AF15B0}" srcOrd="0" destOrd="0" presId="urn:microsoft.com/office/officeart/2005/8/layout/vList2"/>
    <dgm:cxn modelId="{32D30165-33B5-4BFE-B42E-1B412B0AB207}" srcId="{609CF5CB-5F49-476C-ACC0-EBCE8F923532}" destId="{4A7CC172-EFC1-44CE-837B-A69C73AFCD0B}" srcOrd="0" destOrd="0" parTransId="{AB896D44-8FE4-448B-8BD4-2CCFDFB2B55C}" sibTransId="{B4BE3BCA-35AD-453E-B3BF-472934F4EDE2}"/>
    <dgm:cxn modelId="{2F3524CC-7AFE-471C-A61B-726831CF9511}" srcId="{609CF5CB-5F49-476C-ACC0-EBCE8F923532}" destId="{F9262733-A7C5-4848-B09F-5E3AA5BF9101}" srcOrd="1" destOrd="0" parTransId="{BDA52347-013C-45BC-AA26-6F05EE710320}" sibTransId="{13F4CC7D-7484-4667-88D2-DEC345B46FE0}"/>
    <dgm:cxn modelId="{94A8A8DC-0780-4BC9-8460-7BEEE8120746}" srcId="{609CF5CB-5F49-476C-ACC0-EBCE8F923532}" destId="{AADDA0FF-C460-4BD3-B9FD-0F147C6BC7B8}" srcOrd="2" destOrd="0" parTransId="{6B10CC37-75AD-4034-A5E0-11972CE2FF40}" sibTransId="{DAE9BA12-0455-4CF2-9B17-E927E17F42D6}"/>
    <dgm:cxn modelId="{50D1B5F1-9B36-47B2-9D45-4F0C78A8D59E}" type="presOf" srcId="{AADDA0FF-C460-4BD3-B9FD-0F147C6BC7B8}" destId="{F5D4F1FE-3233-4F00-89FF-E0682412DCAF}" srcOrd="0" destOrd="0" presId="urn:microsoft.com/office/officeart/2005/8/layout/vList2"/>
    <dgm:cxn modelId="{EDB7E5D3-5F56-4214-993C-0EF17D5E3A61}" type="presParOf" srcId="{387DA86A-B7E9-4E82-BA57-9B030C9A9E66}" destId="{7F597475-DDD6-4998-90D0-504E1A77BDF2}" srcOrd="0" destOrd="0" presId="urn:microsoft.com/office/officeart/2005/8/layout/vList2"/>
    <dgm:cxn modelId="{603C921A-B7B1-40DA-BD78-13CD298C01EE}" type="presParOf" srcId="{387DA86A-B7E9-4E82-BA57-9B030C9A9E66}" destId="{0A917C2D-7CEC-4E51-8FC2-0EA85AF9BDB8}" srcOrd="1" destOrd="0" presId="urn:microsoft.com/office/officeart/2005/8/layout/vList2"/>
    <dgm:cxn modelId="{4C2AED74-4F01-4CBB-8E40-FC75CE24D659}" type="presParOf" srcId="{387DA86A-B7E9-4E82-BA57-9B030C9A9E66}" destId="{2A32BEC3-1EC4-417C-B831-C987B7AF15B0}" srcOrd="2" destOrd="0" presId="urn:microsoft.com/office/officeart/2005/8/layout/vList2"/>
    <dgm:cxn modelId="{DB5C19F2-9BD8-4FFD-BAAB-396A3368F771}" type="presParOf" srcId="{387DA86A-B7E9-4E82-BA57-9B030C9A9E66}" destId="{8ED54BF6-2CC3-4A7A-A94B-D178E5D1B121}" srcOrd="3" destOrd="0" presId="urn:microsoft.com/office/officeart/2005/8/layout/vList2"/>
    <dgm:cxn modelId="{C36A080F-3AD1-458D-9FF1-D403E459B5F1}" type="presParOf" srcId="{387DA86A-B7E9-4E82-BA57-9B030C9A9E66}" destId="{F5D4F1FE-3233-4F00-89FF-E0682412DCA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50CF3-33FA-4AC1-8AA6-E8D5D5DE2E10}">
      <dsp:nvSpPr>
        <dsp:cNvPr id="0" name=""/>
        <dsp:cNvSpPr/>
      </dsp:nvSpPr>
      <dsp:spPr>
        <a:xfrm>
          <a:off x="2359566" y="263541"/>
          <a:ext cx="3408866" cy="15315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it-IT" sz="3100" kern="1200" dirty="0"/>
            <a:t>Come si conclude la mediazione?</a:t>
          </a:r>
        </a:p>
      </dsp:txBody>
      <dsp:txXfrm>
        <a:off x="2434329" y="338304"/>
        <a:ext cx="3259340" cy="1381996"/>
      </dsp:txXfrm>
    </dsp:sp>
    <dsp:sp modelId="{11C0D659-6B8E-4E91-B8DC-105D98E01373}">
      <dsp:nvSpPr>
        <dsp:cNvPr id="0" name=""/>
        <dsp:cNvSpPr/>
      </dsp:nvSpPr>
      <dsp:spPr>
        <a:xfrm rot="8046730">
          <a:off x="2594166" y="2103006"/>
          <a:ext cx="857802" cy="0"/>
        </a:xfrm>
        <a:custGeom>
          <a:avLst/>
          <a:gdLst/>
          <a:ahLst/>
          <a:cxnLst/>
          <a:rect l="0" t="0" r="0" b="0"/>
          <a:pathLst>
            <a:path>
              <a:moveTo>
                <a:pt x="0" y="0"/>
              </a:moveTo>
              <a:lnTo>
                <a:pt x="85780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77B7B0-DB5A-4DBB-8819-59744A1115F1}">
      <dsp:nvSpPr>
        <dsp:cNvPr id="0" name=""/>
        <dsp:cNvSpPr/>
      </dsp:nvSpPr>
      <dsp:spPr>
        <a:xfrm>
          <a:off x="1080044" y="2410947"/>
          <a:ext cx="2445443" cy="8700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it-IT" sz="2500" kern="1200" dirty="0"/>
            <a:t>Mancato accordo</a:t>
          </a:r>
        </a:p>
      </dsp:txBody>
      <dsp:txXfrm>
        <a:off x="1122517" y="2453420"/>
        <a:ext cx="2360497" cy="785126"/>
      </dsp:txXfrm>
    </dsp:sp>
    <dsp:sp modelId="{4A0F7A34-201C-4C8B-8CDB-83CDBC69243C}">
      <dsp:nvSpPr>
        <dsp:cNvPr id="0" name=""/>
        <dsp:cNvSpPr/>
      </dsp:nvSpPr>
      <dsp:spPr>
        <a:xfrm rot="2636457">
          <a:off x="4747407" y="2070699"/>
          <a:ext cx="794434" cy="0"/>
        </a:xfrm>
        <a:custGeom>
          <a:avLst/>
          <a:gdLst/>
          <a:ahLst/>
          <a:cxnLst/>
          <a:rect l="0" t="0" r="0" b="0"/>
          <a:pathLst>
            <a:path>
              <a:moveTo>
                <a:pt x="0" y="0"/>
              </a:moveTo>
              <a:lnTo>
                <a:pt x="79443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5EF9DE-33E8-4DF3-87F4-ABABB256C0AA}">
      <dsp:nvSpPr>
        <dsp:cNvPr id="0" name=""/>
        <dsp:cNvSpPr/>
      </dsp:nvSpPr>
      <dsp:spPr>
        <a:xfrm>
          <a:off x="4996554" y="2346335"/>
          <a:ext cx="1771023" cy="8700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it-IT" sz="3200" kern="1200" dirty="0"/>
            <a:t>Accordo</a:t>
          </a:r>
        </a:p>
      </dsp:txBody>
      <dsp:txXfrm>
        <a:off x="5039027" y="2388808"/>
        <a:ext cx="1686077" cy="7851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5AEB1-0781-4BF0-B8DA-225A99D3F4AB}">
      <dsp:nvSpPr>
        <dsp:cNvPr id="0" name=""/>
        <dsp:cNvSpPr/>
      </dsp:nvSpPr>
      <dsp:spPr>
        <a:xfrm>
          <a:off x="0" y="439993"/>
          <a:ext cx="81280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333248" rIns="630823" bIns="113792" numCol="1" spcCol="1270" anchor="t" anchorCtr="0">
          <a:noAutofit/>
        </a:bodyPr>
        <a:lstStyle/>
        <a:p>
          <a:pPr marL="171450" lvl="1" indent="-171450" algn="l" defTabSz="711200">
            <a:lnSpc>
              <a:spcPct val="90000"/>
            </a:lnSpc>
            <a:spcBef>
              <a:spcPct val="0"/>
            </a:spcBef>
            <a:spcAft>
              <a:spcPct val="15000"/>
            </a:spcAft>
            <a:buChar char="•"/>
          </a:pPr>
          <a:endParaRPr lang="it-IT" sz="1600" kern="1200" dirty="0"/>
        </a:p>
      </dsp:txBody>
      <dsp:txXfrm>
        <a:off x="0" y="439993"/>
        <a:ext cx="8128000" cy="403200"/>
      </dsp:txXfrm>
    </dsp:sp>
    <dsp:sp modelId="{3FA16CB8-62B1-44CB-B18D-71AC80318F43}">
      <dsp:nvSpPr>
        <dsp:cNvPr id="0" name=""/>
        <dsp:cNvSpPr/>
      </dsp:nvSpPr>
      <dsp:spPr>
        <a:xfrm>
          <a:off x="436481" y="495586"/>
          <a:ext cx="5066017" cy="23910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577850">
            <a:lnSpc>
              <a:spcPct val="90000"/>
            </a:lnSpc>
            <a:spcBef>
              <a:spcPct val="0"/>
            </a:spcBef>
            <a:spcAft>
              <a:spcPct val="35000"/>
            </a:spcAft>
            <a:buNone/>
          </a:pPr>
          <a:endParaRPr lang="it-IT" sz="1300" strike="noStrike" kern="1200" dirty="0"/>
        </a:p>
        <a:p>
          <a:pPr marL="0" lvl="0" indent="0" algn="l" defTabSz="577850">
            <a:lnSpc>
              <a:spcPct val="90000"/>
            </a:lnSpc>
            <a:spcBef>
              <a:spcPct val="0"/>
            </a:spcBef>
            <a:spcAft>
              <a:spcPct val="35000"/>
            </a:spcAft>
            <a:buNone/>
          </a:pPr>
          <a:r>
            <a:rPr lang="it-IT" sz="1600" strike="noStrike" kern="1200" dirty="0"/>
            <a:t>La sottoscrizione: </a:t>
          </a:r>
        </a:p>
        <a:p>
          <a:pPr marL="0" lvl="0" indent="0" algn="l" defTabSz="577850">
            <a:lnSpc>
              <a:spcPct val="90000"/>
            </a:lnSpc>
            <a:spcBef>
              <a:spcPct val="0"/>
            </a:spcBef>
            <a:spcAft>
              <a:spcPct val="35000"/>
            </a:spcAft>
            <a:buNone/>
          </a:pPr>
          <a:r>
            <a:rPr lang="it-IT" sz="1600" strike="noStrike" kern="1200" dirty="0"/>
            <a:t>1. parti, </a:t>
          </a:r>
        </a:p>
        <a:p>
          <a:pPr marL="0" lvl="0" indent="0" algn="l" defTabSz="577850">
            <a:lnSpc>
              <a:spcPct val="90000"/>
            </a:lnSpc>
            <a:spcBef>
              <a:spcPct val="0"/>
            </a:spcBef>
            <a:spcAft>
              <a:spcPct val="35000"/>
            </a:spcAft>
            <a:buNone/>
          </a:pPr>
          <a:r>
            <a:rPr lang="it-IT" sz="1600" kern="1200" dirty="0"/>
            <a:t>2. Mediatore</a:t>
          </a:r>
        </a:p>
        <a:p>
          <a:pPr marL="0" lvl="0" indent="0" algn="l" defTabSz="577850">
            <a:lnSpc>
              <a:spcPct val="90000"/>
            </a:lnSpc>
            <a:spcBef>
              <a:spcPct val="0"/>
            </a:spcBef>
            <a:spcAft>
              <a:spcPct val="35000"/>
            </a:spcAft>
            <a:buNone/>
          </a:pPr>
          <a:r>
            <a:rPr lang="it-IT" sz="1600" b="1" kern="1200" dirty="0"/>
            <a:t>3. AVVOCATI </a:t>
          </a:r>
        </a:p>
        <a:p>
          <a:pPr marL="0" lvl="0" indent="0" algn="l" defTabSz="577850">
            <a:lnSpc>
              <a:spcPct val="90000"/>
            </a:lnSpc>
            <a:spcBef>
              <a:spcPct val="0"/>
            </a:spcBef>
            <a:spcAft>
              <a:spcPct val="35000"/>
            </a:spcAft>
            <a:buNone/>
          </a:pPr>
          <a:r>
            <a:rPr lang="it-IT" sz="1600" b="1" kern="1200" dirty="0"/>
            <a:t>4. ALTRI PARTECIPANTI alla procedura</a:t>
          </a:r>
          <a:endParaRPr lang="it-IT" sz="1300" b="1" kern="1200" dirty="0"/>
        </a:p>
        <a:p>
          <a:pPr marL="0" lvl="0" indent="0" algn="l" defTabSz="577850">
            <a:lnSpc>
              <a:spcPct val="90000"/>
            </a:lnSpc>
            <a:spcBef>
              <a:spcPct val="0"/>
            </a:spcBef>
            <a:spcAft>
              <a:spcPct val="35000"/>
            </a:spcAft>
            <a:buNone/>
          </a:pPr>
          <a:endParaRPr lang="it-IT" sz="3600" kern="1200" dirty="0"/>
        </a:p>
      </dsp:txBody>
      <dsp:txXfrm>
        <a:off x="553203" y="612308"/>
        <a:ext cx="4832573" cy="2157614"/>
      </dsp:txXfrm>
    </dsp:sp>
    <dsp:sp modelId="{239BA294-931D-456E-BF2D-EA999B20409A}">
      <dsp:nvSpPr>
        <dsp:cNvPr id="0" name=""/>
        <dsp:cNvSpPr/>
      </dsp:nvSpPr>
      <dsp:spPr>
        <a:xfrm>
          <a:off x="0" y="2895857"/>
          <a:ext cx="8128000" cy="667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333248" rIns="630823" bIns="113792" numCol="1" spcCol="1270" anchor="t" anchorCtr="0">
          <a:noAutofit/>
        </a:bodyPr>
        <a:lstStyle/>
        <a:p>
          <a:pPr marL="171450" lvl="1" indent="-171450" algn="l" defTabSz="711200">
            <a:lnSpc>
              <a:spcPct val="90000"/>
            </a:lnSpc>
            <a:spcBef>
              <a:spcPct val="0"/>
            </a:spcBef>
            <a:spcAft>
              <a:spcPct val="15000"/>
            </a:spcAft>
            <a:buChar char="•"/>
          </a:pPr>
          <a:r>
            <a:rPr lang="it-IT" sz="1600" kern="1200" dirty="0"/>
            <a:t>2</a:t>
          </a:r>
        </a:p>
      </dsp:txBody>
      <dsp:txXfrm>
        <a:off x="0" y="2895857"/>
        <a:ext cx="8128000" cy="667800"/>
      </dsp:txXfrm>
    </dsp:sp>
    <dsp:sp modelId="{D00806E1-D993-43C6-BF20-F76B8B650319}">
      <dsp:nvSpPr>
        <dsp:cNvPr id="0" name=""/>
        <dsp:cNvSpPr/>
      </dsp:nvSpPr>
      <dsp:spPr>
        <a:xfrm>
          <a:off x="402915" y="3172368"/>
          <a:ext cx="7725084"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it-IT" sz="1600" kern="1200" dirty="0"/>
            <a:t>Il mediatore certifica l’autenticità delle sottoscrizioni o l’impossibilità a sottoscrivere</a:t>
          </a:r>
        </a:p>
      </dsp:txBody>
      <dsp:txXfrm>
        <a:off x="425972" y="3195425"/>
        <a:ext cx="7678970" cy="426206"/>
      </dsp:txXfrm>
    </dsp:sp>
    <dsp:sp modelId="{A4503CB5-7B5E-4B79-A355-5D79F10D4897}">
      <dsp:nvSpPr>
        <dsp:cNvPr id="0" name=""/>
        <dsp:cNvSpPr/>
      </dsp:nvSpPr>
      <dsp:spPr>
        <a:xfrm>
          <a:off x="0" y="3886217"/>
          <a:ext cx="81280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B51978-BCED-4FF3-A68C-07F8DD73C05A}">
      <dsp:nvSpPr>
        <dsp:cNvPr id="0" name=""/>
        <dsp:cNvSpPr/>
      </dsp:nvSpPr>
      <dsp:spPr>
        <a:xfrm>
          <a:off x="497840" y="3832297"/>
          <a:ext cx="6280408"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it-IT" sz="1600" kern="1200" dirty="0"/>
            <a:t>Deposita in segreteria senza indugio il verbale</a:t>
          </a:r>
        </a:p>
      </dsp:txBody>
      <dsp:txXfrm>
        <a:off x="520897" y="3855354"/>
        <a:ext cx="6234294"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322B9-46A4-4DC5-8B75-AC7C8765E314}">
      <dsp:nvSpPr>
        <dsp:cNvPr id="0" name=""/>
        <dsp:cNvSpPr/>
      </dsp:nvSpPr>
      <dsp:spPr>
        <a:xfrm rot="10800000">
          <a:off x="1824393" y="3553"/>
          <a:ext cx="6325757" cy="92425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7571" tIns="68580" rIns="128016" bIns="68580" numCol="1" spcCol="1270" anchor="ctr" anchorCtr="0">
          <a:noAutofit/>
        </a:bodyPr>
        <a:lstStyle/>
        <a:p>
          <a:pPr marL="0" lvl="0" indent="0" algn="ctr" defTabSz="800100">
            <a:lnSpc>
              <a:spcPct val="90000"/>
            </a:lnSpc>
            <a:spcBef>
              <a:spcPct val="0"/>
            </a:spcBef>
            <a:spcAft>
              <a:spcPct val="35000"/>
            </a:spcAft>
            <a:buNone/>
          </a:pPr>
          <a:r>
            <a:rPr lang="it-IT" sz="1800" kern="1200" dirty="0"/>
            <a:t>se è sottoscritto da tutte le parti</a:t>
          </a:r>
        </a:p>
      </dsp:txBody>
      <dsp:txXfrm rot="10800000">
        <a:off x="2055457" y="3553"/>
        <a:ext cx="6094693" cy="924255"/>
      </dsp:txXfrm>
    </dsp:sp>
    <dsp:sp modelId="{92E5D536-607D-43B5-ACE2-73FC62B3D55B}">
      <dsp:nvSpPr>
        <dsp:cNvPr id="0" name=""/>
        <dsp:cNvSpPr/>
      </dsp:nvSpPr>
      <dsp:spPr>
        <a:xfrm>
          <a:off x="1362265" y="3553"/>
          <a:ext cx="924255" cy="924255"/>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F23DF6-5419-414A-ABFE-7ABBF00DB644}">
      <dsp:nvSpPr>
        <dsp:cNvPr id="0" name=""/>
        <dsp:cNvSpPr/>
      </dsp:nvSpPr>
      <dsp:spPr>
        <a:xfrm rot="10800000">
          <a:off x="1824393" y="1203706"/>
          <a:ext cx="6325757" cy="92425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7571" tIns="68580" rIns="128016" bIns="68580" numCol="1" spcCol="1270" anchor="ctr" anchorCtr="0">
          <a:noAutofit/>
        </a:bodyPr>
        <a:lstStyle/>
        <a:p>
          <a:pPr marL="0" lvl="0" indent="0" algn="ctr" defTabSz="800100">
            <a:lnSpc>
              <a:spcPct val="90000"/>
            </a:lnSpc>
            <a:spcBef>
              <a:spcPct val="0"/>
            </a:spcBef>
            <a:spcAft>
              <a:spcPct val="35000"/>
            </a:spcAft>
            <a:buNone/>
          </a:pPr>
          <a:r>
            <a:rPr lang="it-IT" sz="1800" kern="1200" dirty="0"/>
            <a:t>se le parti sono assistite da avvocati</a:t>
          </a:r>
        </a:p>
      </dsp:txBody>
      <dsp:txXfrm rot="10800000">
        <a:off x="2055457" y="1203706"/>
        <a:ext cx="6094693" cy="924255"/>
      </dsp:txXfrm>
    </dsp:sp>
    <dsp:sp modelId="{4C7768F3-5A3A-4198-83BC-D3A505E91D5F}">
      <dsp:nvSpPr>
        <dsp:cNvPr id="0" name=""/>
        <dsp:cNvSpPr/>
      </dsp:nvSpPr>
      <dsp:spPr>
        <a:xfrm>
          <a:off x="1362265" y="1203706"/>
          <a:ext cx="924255" cy="924255"/>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3ACCB5-C888-4E6A-9D05-C3B7F8489243}">
      <dsp:nvSpPr>
        <dsp:cNvPr id="0" name=""/>
        <dsp:cNvSpPr/>
      </dsp:nvSpPr>
      <dsp:spPr>
        <a:xfrm rot="10800000">
          <a:off x="1824393" y="2403859"/>
          <a:ext cx="6325757" cy="92425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7571" tIns="68580" rIns="128016" bIns="68580" numCol="1" spcCol="1270" anchor="ctr" anchorCtr="0">
          <a:noAutofit/>
        </a:bodyPr>
        <a:lstStyle/>
        <a:p>
          <a:pPr marL="0" lvl="0" indent="0" algn="ctr" defTabSz="800100">
            <a:lnSpc>
              <a:spcPct val="90000"/>
            </a:lnSpc>
            <a:spcBef>
              <a:spcPct val="0"/>
            </a:spcBef>
            <a:spcAft>
              <a:spcPct val="35000"/>
            </a:spcAft>
            <a:buNone/>
          </a:pPr>
          <a:r>
            <a:rPr lang="it-IT" sz="1800" kern="1200" dirty="0"/>
            <a:t>se gli avvocati </a:t>
          </a:r>
          <a:r>
            <a:rPr lang="it-IT" sz="1800" kern="1200"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rPr>
            <a:t>attestano e certificano la conformità dell’accordo alle norme imperative e all’ordine pubblico</a:t>
          </a:r>
          <a:r>
            <a:rPr lang="it-IT" sz="1800" kern="1200" dirty="0"/>
            <a:t> </a:t>
          </a:r>
        </a:p>
      </dsp:txBody>
      <dsp:txXfrm rot="10800000">
        <a:off x="2055457" y="2403859"/>
        <a:ext cx="6094693" cy="924255"/>
      </dsp:txXfrm>
    </dsp:sp>
    <dsp:sp modelId="{1CC454CB-FD7C-4F7E-B5FA-0B3BC9DD5BF9}">
      <dsp:nvSpPr>
        <dsp:cNvPr id="0" name=""/>
        <dsp:cNvSpPr/>
      </dsp:nvSpPr>
      <dsp:spPr>
        <a:xfrm>
          <a:off x="1362265" y="2403859"/>
          <a:ext cx="924255" cy="924255"/>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2E7EFC-14DE-42D3-A649-14554EA9B3BF}">
      <dsp:nvSpPr>
        <dsp:cNvPr id="0" name=""/>
        <dsp:cNvSpPr/>
      </dsp:nvSpPr>
      <dsp:spPr>
        <a:xfrm rot="10800000">
          <a:off x="1824393" y="3604012"/>
          <a:ext cx="6325757" cy="92425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7571" tIns="68580" rIns="128016" bIns="68580" numCol="1" spcCol="1270" anchor="ctr" anchorCtr="0">
          <a:noAutofit/>
        </a:bodyPr>
        <a:lstStyle/>
        <a:p>
          <a:pPr marL="0" lvl="0" indent="0" algn="ctr" defTabSz="800100">
            <a:lnSpc>
              <a:spcPct val="90000"/>
            </a:lnSpc>
            <a:spcBef>
              <a:spcPct val="0"/>
            </a:spcBef>
            <a:spcAft>
              <a:spcPct val="35000"/>
            </a:spcAft>
            <a:buNone/>
          </a:pPr>
          <a:r>
            <a:rPr lang="it-IT" sz="1800" kern="1200" dirty="0"/>
            <a:t>L’accordo è titolo esecutivo e può essere trascritto nel precetto</a:t>
          </a:r>
        </a:p>
      </dsp:txBody>
      <dsp:txXfrm rot="10800000">
        <a:off x="2055457" y="3604012"/>
        <a:ext cx="6094693" cy="924255"/>
      </dsp:txXfrm>
    </dsp:sp>
    <dsp:sp modelId="{4B2B5D95-00AC-4EB0-A440-A0DA6207B87A}">
      <dsp:nvSpPr>
        <dsp:cNvPr id="0" name=""/>
        <dsp:cNvSpPr/>
      </dsp:nvSpPr>
      <dsp:spPr>
        <a:xfrm>
          <a:off x="1362265" y="3604012"/>
          <a:ext cx="924255" cy="924255"/>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68E1A-5FD0-4D53-81AB-1B3161FBC345}">
      <dsp:nvSpPr>
        <dsp:cNvPr id="0" name=""/>
        <dsp:cNvSpPr/>
      </dsp:nvSpPr>
      <dsp:spPr>
        <a:xfrm>
          <a:off x="0" y="0"/>
          <a:ext cx="8262222" cy="2506240"/>
        </a:xfrm>
        <a:prstGeom prst="roundRect">
          <a:avLst>
            <a:gd name="adj" fmla="val 10000"/>
          </a:avLst>
        </a:prstGeom>
        <a:solidFill>
          <a:srgbClr val="799EBD"/>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it-IT" sz="1800" b="0" kern="1200" dirty="0">
              <a:solidFill>
                <a:srgbClr val="002060"/>
              </a:solidFill>
              <a:latin typeface="Arial Nova" panose="020B0504020202020204" pitchFamily="34" charset="0"/>
            </a:rPr>
            <a:t>ART. 13 PRIMO COMMA </a:t>
          </a:r>
        </a:p>
        <a:p>
          <a:pPr marL="0" lvl="0" indent="0" algn="just" defTabSz="800100">
            <a:lnSpc>
              <a:spcPct val="90000"/>
            </a:lnSpc>
            <a:spcBef>
              <a:spcPct val="0"/>
            </a:spcBef>
            <a:spcAft>
              <a:spcPct val="35000"/>
            </a:spcAft>
            <a:buNone/>
          </a:pPr>
          <a:r>
            <a:rPr lang="it-IT" sz="1800" b="0" kern="1200" dirty="0">
              <a:solidFill>
                <a:srgbClr val="002060"/>
              </a:solidFill>
              <a:latin typeface="Arial Nova" panose="020B0504020202020204" pitchFamily="34" charset="0"/>
            </a:rPr>
            <a:t>-provvedimento che definisce il giudizio corrispondente interamente al contenuto della proposta – </a:t>
          </a:r>
          <a:endParaRPr lang="en-US" sz="1800" b="0" kern="1200" dirty="0">
            <a:solidFill>
              <a:srgbClr val="002060"/>
            </a:solidFill>
            <a:latin typeface="Arial Nova" panose="020B0504020202020204" pitchFamily="34" charset="0"/>
          </a:endParaRPr>
        </a:p>
      </dsp:txBody>
      <dsp:txXfrm>
        <a:off x="73405" y="73405"/>
        <a:ext cx="5671828" cy="2359430"/>
      </dsp:txXfrm>
    </dsp:sp>
    <dsp:sp modelId="{AA7AE470-18AA-4878-9F65-B49BD637DA25}">
      <dsp:nvSpPr>
        <dsp:cNvPr id="0" name=""/>
        <dsp:cNvSpPr/>
      </dsp:nvSpPr>
      <dsp:spPr>
        <a:xfrm>
          <a:off x="1458039" y="3063182"/>
          <a:ext cx="8262222" cy="2506240"/>
        </a:xfrm>
        <a:prstGeom prst="roundRect">
          <a:avLst>
            <a:gd name="adj" fmla="val 10000"/>
          </a:avLst>
        </a:prstGeom>
        <a:solidFill>
          <a:srgbClr val="6699F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it-IT" sz="1800" b="0" kern="1200" dirty="0">
              <a:solidFill>
                <a:srgbClr val="002060"/>
              </a:solidFill>
              <a:latin typeface="Arial Nova" panose="020B0504020202020204" pitchFamily="34" charset="0"/>
            </a:rPr>
            <a:t>escluso il rimborso delle spese sostenute dalla parte vincitrice che ha rifiutato la proposta, riferibili al periodo successivo alla formulazione della stessa, oltre al rimborso delle spese sostenute dalla parte soccombente relative allo stesso periodo, oltre al versamento allo Stato di somma pari al contributo unificato dovuto. Resta l’applicabilità degli art. 92 e 96, commi I, II,III</a:t>
          </a:r>
          <a:endParaRPr lang="it-IT" sz="1800" kern="1200" dirty="0"/>
        </a:p>
      </dsp:txBody>
      <dsp:txXfrm>
        <a:off x="1531444" y="3136587"/>
        <a:ext cx="5028317" cy="2359430"/>
      </dsp:txXfrm>
    </dsp:sp>
    <dsp:sp modelId="{F14D119F-014E-4520-A321-0076E74E9E52}">
      <dsp:nvSpPr>
        <dsp:cNvPr id="0" name=""/>
        <dsp:cNvSpPr/>
      </dsp:nvSpPr>
      <dsp:spPr>
        <a:xfrm>
          <a:off x="6633166" y="1970183"/>
          <a:ext cx="1629056" cy="1629056"/>
        </a:xfrm>
        <a:prstGeom prst="downArrow">
          <a:avLst>
            <a:gd name="adj1" fmla="val 55000"/>
            <a:gd name="adj2" fmla="val 45000"/>
          </a:avLst>
        </a:prstGeom>
        <a:solidFill>
          <a:srgbClr val="CBD1FB">
            <a:alpha val="89804"/>
          </a:srgb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999704" y="1970183"/>
        <a:ext cx="895980" cy="12258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68E1A-5FD0-4D53-81AB-1B3161FBC345}">
      <dsp:nvSpPr>
        <dsp:cNvPr id="0" name=""/>
        <dsp:cNvSpPr/>
      </dsp:nvSpPr>
      <dsp:spPr>
        <a:xfrm>
          <a:off x="0" y="0"/>
          <a:ext cx="8262222" cy="2506240"/>
        </a:xfrm>
        <a:prstGeom prst="roundRect">
          <a:avLst>
            <a:gd name="adj" fmla="val 10000"/>
          </a:avLst>
        </a:prstGeom>
        <a:solidFill>
          <a:srgbClr val="799EBD"/>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it-IT" sz="1800" b="0" kern="1200" dirty="0">
              <a:solidFill>
                <a:srgbClr val="002060"/>
              </a:solidFill>
              <a:latin typeface="Arial Nova" panose="020B0504020202020204" pitchFamily="34" charset="0"/>
            </a:rPr>
            <a:t>ART. 13 SECONDO COMMA provvedimento che definisce il giudizio coincidente solo in parte con la proposta– </a:t>
          </a:r>
          <a:endParaRPr lang="en-US" sz="1800" b="0" kern="1200" dirty="0">
            <a:solidFill>
              <a:srgbClr val="002060"/>
            </a:solidFill>
            <a:latin typeface="Arial Nova" panose="020B0504020202020204" pitchFamily="34" charset="0"/>
          </a:endParaRPr>
        </a:p>
      </dsp:txBody>
      <dsp:txXfrm>
        <a:off x="73405" y="73405"/>
        <a:ext cx="5671828" cy="2359430"/>
      </dsp:txXfrm>
    </dsp:sp>
    <dsp:sp modelId="{AA7AE470-18AA-4878-9F65-B49BD637DA25}">
      <dsp:nvSpPr>
        <dsp:cNvPr id="0" name=""/>
        <dsp:cNvSpPr/>
      </dsp:nvSpPr>
      <dsp:spPr>
        <a:xfrm>
          <a:off x="1458039" y="3063182"/>
          <a:ext cx="8262222" cy="2506240"/>
        </a:xfrm>
        <a:prstGeom prst="roundRect">
          <a:avLst>
            <a:gd name="adj" fmla="val 10000"/>
          </a:avLst>
        </a:prstGeom>
        <a:solidFill>
          <a:srgbClr val="6699F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it-IT" sz="1900" b="0" kern="1200" dirty="0">
              <a:solidFill>
                <a:srgbClr val="002060"/>
              </a:solidFill>
              <a:latin typeface="Arial Nova" panose="020B0504020202020204" pitchFamily="34" charset="0"/>
            </a:rPr>
            <a:t>In questo caso, se ricorrono gravi ed eccezionali ragioni, il giudice può escludere il rimborso  delle spese  sostenute dalla parte vincitrice per l’indennità corrisposta al mediatore e per l’esperto  di cui all’art. 8, comma 4. Il giudice deve indicare esplicitamente, nella motivazione, le ragioni del provvedimento sulle spese.</a:t>
          </a:r>
          <a:endParaRPr lang="it-IT" sz="1900" kern="1200" dirty="0"/>
        </a:p>
      </dsp:txBody>
      <dsp:txXfrm>
        <a:off x="1531444" y="3136587"/>
        <a:ext cx="5028317" cy="2359430"/>
      </dsp:txXfrm>
    </dsp:sp>
    <dsp:sp modelId="{F14D119F-014E-4520-A321-0076E74E9E52}">
      <dsp:nvSpPr>
        <dsp:cNvPr id="0" name=""/>
        <dsp:cNvSpPr/>
      </dsp:nvSpPr>
      <dsp:spPr>
        <a:xfrm>
          <a:off x="6633166" y="1970183"/>
          <a:ext cx="1629056" cy="1629056"/>
        </a:xfrm>
        <a:prstGeom prst="downArrow">
          <a:avLst>
            <a:gd name="adj1" fmla="val 55000"/>
            <a:gd name="adj2" fmla="val 45000"/>
          </a:avLst>
        </a:prstGeom>
        <a:solidFill>
          <a:srgbClr val="CBD1FB">
            <a:alpha val="89804"/>
          </a:srgb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999704" y="1970183"/>
        <a:ext cx="895980" cy="12258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97475-DDD6-4998-90D0-504E1A77BDF2}">
      <dsp:nvSpPr>
        <dsp:cNvPr id="0" name=""/>
        <dsp:cNvSpPr/>
      </dsp:nvSpPr>
      <dsp:spPr>
        <a:xfrm>
          <a:off x="322414" y="0"/>
          <a:ext cx="9316493" cy="1502499"/>
        </a:xfrm>
        <a:prstGeom prst="roundRect">
          <a:avLst/>
        </a:prstGeom>
        <a:solidFill>
          <a:srgbClr val="FFFFF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t-IT" sz="2100" kern="1200" dirty="0">
              <a:solidFill>
                <a:srgbClr val="002060"/>
              </a:solidFill>
              <a:latin typeface="Arial Nova" panose="020B0504020202020204" pitchFamily="34" charset="0"/>
            </a:rPr>
            <a:t>L’art. 7, lett. b)  sancisce che il regolamento dell’organismo può prevedere che la proposta</a:t>
          </a:r>
          <a:endParaRPr lang="en-US" sz="2100" kern="1200" dirty="0">
            <a:solidFill>
              <a:srgbClr val="002060"/>
            </a:solidFill>
            <a:latin typeface="Arial Nova" panose="020B0504020202020204" pitchFamily="34" charset="0"/>
          </a:endParaRPr>
        </a:p>
      </dsp:txBody>
      <dsp:txXfrm>
        <a:off x="395760" y="73346"/>
        <a:ext cx="9169801" cy="1355807"/>
      </dsp:txXfrm>
    </dsp:sp>
    <dsp:sp modelId="{2A32BEC3-1EC4-417C-B831-C987B7AF15B0}">
      <dsp:nvSpPr>
        <dsp:cNvPr id="0" name=""/>
        <dsp:cNvSpPr/>
      </dsp:nvSpPr>
      <dsp:spPr>
        <a:xfrm>
          <a:off x="0" y="1614282"/>
          <a:ext cx="9720071" cy="1148647"/>
        </a:xfrm>
        <a:prstGeom prst="round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it-IT" sz="2100" kern="1200" dirty="0">
              <a:latin typeface="Arial Nova" panose="020B0504020202020204" pitchFamily="34" charset="0"/>
            </a:rPr>
            <a:t>- Provenga da un mediatore diverso da quello che sino a quel momento ha condotto la mediazione e sulla base delle sole informazioni che le parti stesse intendono offrire al mediatore proponente</a:t>
          </a:r>
          <a:endParaRPr lang="en-US" sz="2100" kern="1200" dirty="0">
            <a:latin typeface="Arial Nova" panose="020B0504020202020204" pitchFamily="34" charset="0"/>
          </a:endParaRPr>
        </a:p>
      </dsp:txBody>
      <dsp:txXfrm>
        <a:off x="56072" y="1670354"/>
        <a:ext cx="9607927" cy="1036503"/>
      </dsp:txXfrm>
    </dsp:sp>
    <dsp:sp modelId="{F5D4F1FE-3233-4F00-89FF-E0682412DCAF}">
      <dsp:nvSpPr>
        <dsp:cNvPr id="0" name=""/>
        <dsp:cNvSpPr/>
      </dsp:nvSpPr>
      <dsp:spPr>
        <a:xfrm>
          <a:off x="0" y="2823409"/>
          <a:ext cx="9720071" cy="1148647"/>
        </a:xfrm>
        <a:prstGeom prst="roundRect">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it-IT" sz="2100" kern="1200" dirty="0">
              <a:latin typeface="Arial Nova" panose="020B0504020202020204" pitchFamily="34" charset="0"/>
            </a:rPr>
            <a:t>- Sia formulata dal mediatore anche in caso di mancata partecipazione di una o più parti al procedimento di mediazione</a:t>
          </a:r>
          <a:endParaRPr lang="en-US" sz="2100" kern="1200" dirty="0">
            <a:latin typeface="Arial Nova" panose="020B0504020202020204" pitchFamily="34" charset="0"/>
          </a:endParaRPr>
        </a:p>
      </dsp:txBody>
      <dsp:txXfrm>
        <a:off x="56072" y="2879481"/>
        <a:ext cx="9607927" cy="1036503"/>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EC2574-92F8-4F8A-ADAA-FE0A0469F564}" type="datetimeFigureOut">
              <a:rPr lang="it-IT" smtClean="0"/>
              <a:t>11/04/2023</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933B7E-52CC-405D-B72B-D69738948EE3}" type="slidenum">
              <a:rPr lang="it-IT" smtClean="0"/>
              <a:t>‹N›</a:t>
            </a:fld>
            <a:endParaRPr lang="it-IT" dirty="0"/>
          </a:p>
        </p:txBody>
      </p:sp>
    </p:spTree>
    <p:extLst>
      <p:ext uri="{BB962C8B-B14F-4D97-AF65-F5344CB8AC3E}">
        <p14:creationId xmlns:p14="http://schemas.microsoft.com/office/powerpoint/2010/main" val="1789650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869989-EB00-4EE7-BCB5-25BDC5BB29F8}" type="slidenum">
              <a:rPr kumimoji="0" lang="it-IT" sz="1200" b="0" i="0" u="none" strike="noStrike" kern="1200" cap="none" spc="0" normalizeH="0" baseline="0" noProof="0" smtClean="0">
                <a:ln>
                  <a:noFill/>
                </a:ln>
                <a:solidFill>
                  <a:srgbClr val="2D2E2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dirty="0">
              <a:ln>
                <a:noFill/>
              </a:ln>
              <a:solidFill>
                <a:srgbClr val="2D2E2D"/>
              </a:solidFill>
              <a:effectLst/>
              <a:uLnTx/>
              <a:uFillTx/>
              <a:latin typeface="Arial"/>
              <a:ea typeface="+mn-ea"/>
              <a:cs typeface="+mn-cs"/>
            </a:endParaRPr>
          </a:p>
        </p:txBody>
      </p:sp>
    </p:spTree>
    <p:extLst>
      <p:ext uri="{BB962C8B-B14F-4D97-AF65-F5344CB8AC3E}">
        <p14:creationId xmlns:p14="http://schemas.microsoft.com/office/powerpoint/2010/main" val="3666613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869989-EB00-4EE7-BCB5-25BDC5BB29F8}" type="slidenum">
              <a:rPr kumimoji="0" lang="it-IT" sz="1200" b="0" i="0" u="none" strike="noStrike" kern="1200" cap="none" spc="0" normalizeH="0" baseline="0" noProof="0" smtClean="0">
                <a:ln>
                  <a:noFill/>
                </a:ln>
                <a:solidFill>
                  <a:srgbClr val="2D2E2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dirty="0">
              <a:ln>
                <a:noFill/>
              </a:ln>
              <a:solidFill>
                <a:srgbClr val="2D2E2D"/>
              </a:solidFill>
              <a:effectLst/>
              <a:uLnTx/>
              <a:uFillTx/>
              <a:latin typeface="Arial"/>
              <a:ea typeface="+mn-ea"/>
              <a:cs typeface="+mn-cs"/>
            </a:endParaRPr>
          </a:p>
        </p:txBody>
      </p:sp>
    </p:spTree>
    <p:extLst>
      <p:ext uri="{BB962C8B-B14F-4D97-AF65-F5344CB8AC3E}">
        <p14:creationId xmlns:p14="http://schemas.microsoft.com/office/powerpoint/2010/main" val="232283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869989-EB00-4EE7-BCB5-25BDC5BB29F8}" type="slidenum">
              <a:rPr kumimoji="0" lang="it-IT" sz="1200" b="0" i="0" u="none" strike="noStrike" kern="1200" cap="none" spc="0" normalizeH="0" baseline="0" noProof="0" smtClean="0">
                <a:ln>
                  <a:noFill/>
                </a:ln>
                <a:solidFill>
                  <a:srgbClr val="2D2E2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it-IT" sz="1200" b="0" i="0" u="none" strike="noStrike" kern="1200" cap="none" spc="0" normalizeH="0" baseline="0" noProof="0" dirty="0">
              <a:ln>
                <a:noFill/>
              </a:ln>
              <a:solidFill>
                <a:srgbClr val="2D2E2D"/>
              </a:solidFill>
              <a:effectLst/>
              <a:uLnTx/>
              <a:uFillTx/>
              <a:latin typeface="Arial"/>
              <a:ea typeface="+mn-ea"/>
              <a:cs typeface="+mn-cs"/>
            </a:endParaRPr>
          </a:p>
        </p:txBody>
      </p:sp>
    </p:spTree>
    <p:extLst>
      <p:ext uri="{BB962C8B-B14F-4D97-AF65-F5344CB8AC3E}">
        <p14:creationId xmlns:p14="http://schemas.microsoft.com/office/powerpoint/2010/main" val="2460991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869989-EB00-4EE7-BCB5-25BDC5BB29F8}" type="slidenum">
              <a:rPr kumimoji="0" lang="it-IT" sz="1200" b="0" i="0" u="none" strike="noStrike" kern="1200" cap="none" spc="0" normalizeH="0" baseline="0" noProof="0" smtClean="0">
                <a:ln>
                  <a:noFill/>
                </a:ln>
                <a:solidFill>
                  <a:srgbClr val="2D2E2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it-IT" sz="1200" b="0" i="0" u="none" strike="noStrike" kern="1200" cap="none" spc="0" normalizeH="0" baseline="0" noProof="0" dirty="0">
              <a:ln>
                <a:noFill/>
              </a:ln>
              <a:solidFill>
                <a:srgbClr val="2D2E2D"/>
              </a:solidFill>
              <a:effectLst/>
              <a:uLnTx/>
              <a:uFillTx/>
              <a:latin typeface="Arial"/>
              <a:ea typeface="+mn-ea"/>
              <a:cs typeface="+mn-cs"/>
            </a:endParaRPr>
          </a:p>
        </p:txBody>
      </p:sp>
    </p:spTree>
    <p:extLst>
      <p:ext uri="{BB962C8B-B14F-4D97-AF65-F5344CB8AC3E}">
        <p14:creationId xmlns:p14="http://schemas.microsoft.com/office/powerpoint/2010/main" val="1196486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5" name="Gruppo 4"/>
          <p:cNvGrpSpPr/>
          <p:nvPr userDrawn="1"/>
        </p:nvGrpSpPr>
        <p:grpSpPr bwMode="hidden">
          <a:xfrm>
            <a:off x="-1" y="0"/>
            <a:ext cx="12192002" cy="6858000"/>
            <a:chOff x="-1" y="0"/>
            <a:chExt cx="12192002" cy="6858000"/>
          </a:xfrm>
        </p:grpSpPr>
        <p:cxnSp>
          <p:nvCxnSpPr>
            <p:cNvPr id="6" name="Connettore diritto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Connettore diritto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Connettore diritto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Connettore diritto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Connettore diritto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Connettore diritto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Connettore diritto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Connettore diritto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Connettore diritto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Connettore diritto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Connettore diritto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Connettore diritto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Connettore diritto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Connettore diritto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Connettore diritto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Gruppo 22"/>
            <p:cNvGrpSpPr/>
            <p:nvPr userDrawn="1"/>
          </p:nvGrpSpPr>
          <p:grpSpPr bwMode="hidden">
            <a:xfrm>
              <a:off x="-1" y="0"/>
              <a:ext cx="12192001" cy="6858000"/>
              <a:chOff x="-1" y="0"/>
              <a:chExt cx="12192001" cy="6858000"/>
            </a:xfrm>
          </p:grpSpPr>
          <p:cxnSp>
            <p:nvCxnSpPr>
              <p:cNvPr id="41" name="Connettore diritto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Connettore diritto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Connettore diritto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Connettore diritto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Connettore diritto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Gruppo 45"/>
              <p:cNvGrpSpPr/>
              <p:nvPr/>
            </p:nvGrpSpPr>
            <p:grpSpPr bwMode="hidden">
              <a:xfrm>
                <a:off x="6327885" y="0"/>
                <a:ext cx="5864115" cy="5898673"/>
                <a:chOff x="6327885" y="0"/>
                <a:chExt cx="5864115" cy="5898673"/>
              </a:xfrm>
            </p:grpSpPr>
            <p:cxnSp>
              <p:nvCxnSpPr>
                <p:cNvPr id="52" name="Connettore diritto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Connettore diritto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Connettore diritto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Connettore diritto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Connettore diritto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Connettore diritto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Connettore diritto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Connettore diritto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Connettore diritto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Connettore diritto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uppo 23"/>
            <p:cNvGrpSpPr/>
            <p:nvPr userDrawn="1"/>
          </p:nvGrpSpPr>
          <p:grpSpPr bwMode="hidden">
            <a:xfrm flipH="1">
              <a:off x="0" y="0"/>
              <a:ext cx="12192001" cy="6858000"/>
              <a:chOff x="-1" y="0"/>
              <a:chExt cx="12192001" cy="6858000"/>
            </a:xfrm>
          </p:grpSpPr>
          <p:cxnSp>
            <p:nvCxnSpPr>
              <p:cNvPr id="25" name="Connettore diritto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Connettore diritto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Connettore diritto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Connettore diritto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Connettore diritto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Gruppo 29"/>
              <p:cNvGrpSpPr/>
              <p:nvPr/>
            </p:nvGrpSpPr>
            <p:grpSpPr bwMode="hidden">
              <a:xfrm>
                <a:off x="6327885" y="0"/>
                <a:ext cx="5864115" cy="5898673"/>
                <a:chOff x="6327885" y="0"/>
                <a:chExt cx="5864115" cy="5898673"/>
              </a:xfrm>
            </p:grpSpPr>
            <p:cxnSp>
              <p:nvCxnSpPr>
                <p:cNvPr id="36" name="Connettore diritto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Connettore diritto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Connettore diritto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Connettore diritto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Connettore diritto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Connettore diritto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Connettore diritto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Connettore diritto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Connettore diritto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Connettore diritto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olo 1"/>
          <p:cNvSpPr>
            <a:spLocks noGrp="1"/>
          </p:cNvSpPr>
          <p:nvPr>
            <p:ph type="ctrTitle"/>
          </p:nvPr>
        </p:nvSpPr>
        <p:spPr>
          <a:xfrm>
            <a:off x="1293845" y="1296063"/>
            <a:ext cx="9604310" cy="3996563"/>
          </a:xfrm>
        </p:spPr>
        <p:txBody>
          <a:bodyPr rtlCol="0" anchor="b">
            <a:normAutofit/>
          </a:bodyPr>
          <a:lstStyle>
            <a:lvl1pPr algn="l">
              <a:lnSpc>
                <a:spcPct val="76000"/>
              </a:lnSpc>
              <a:defRPr sz="8000" cap="none" baseline="0">
                <a:solidFill>
                  <a:schemeClr val="tx1"/>
                </a:solidFill>
              </a:defRPr>
            </a:lvl1pPr>
          </a:lstStyle>
          <a:p>
            <a:pPr rtl="0"/>
            <a:r>
              <a:rPr lang="it-IT"/>
              <a:t>Fare clic per modificare lo stile del titolo dello schema</a:t>
            </a:r>
            <a:endParaRPr lang="it-IT" dirty="0"/>
          </a:p>
        </p:txBody>
      </p:sp>
      <p:sp>
        <p:nvSpPr>
          <p:cNvPr id="3" name="Sottotitolo 2"/>
          <p:cNvSpPr>
            <a:spLocks noGrp="1"/>
          </p:cNvSpPr>
          <p:nvPr>
            <p:ph type="subTitle" idx="1"/>
          </p:nvPr>
        </p:nvSpPr>
        <p:spPr>
          <a:xfrm>
            <a:off x="1293845" y="5432564"/>
            <a:ext cx="9604310" cy="457200"/>
          </a:xfrm>
        </p:spPr>
        <p:txBody>
          <a:bodyPr rtlCol="0">
            <a:normAutofit/>
          </a:bodyPr>
          <a:lstStyle>
            <a:lvl1pPr marL="0" indent="0" algn="l">
              <a:spcBef>
                <a:spcPts val="0"/>
              </a:spcBef>
              <a:buNone/>
              <a:defRPr sz="2000" b="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a:t>Fare clic per modificare lo stile del sottotitolo dello schema</a:t>
            </a:r>
            <a:endParaRPr lang="it-IT" dirty="0"/>
          </a:p>
        </p:txBody>
      </p:sp>
      <p:cxnSp>
        <p:nvCxnSpPr>
          <p:cNvPr id="58" name="Connettore diritto 57"/>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24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testo verticale 2"/>
          <p:cNvSpPr>
            <a:spLocks noGrp="1"/>
          </p:cNvSpPr>
          <p:nvPr>
            <p:ph type="body" orient="vert" idx="1"/>
          </p:nvPr>
        </p:nvSpPr>
        <p:spPr/>
        <p:txBody>
          <a:bodyPr vert="eaVert"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piè di pagina 4"/>
          <p:cNvSpPr>
            <a:spLocks noGrp="1"/>
          </p:cNvSpPr>
          <p:nvPr>
            <p:ph type="ftr" sz="quarter" idx="11"/>
          </p:nvPr>
        </p:nvSpPr>
        <p:spPr/>
        <p:txBody>
          <a:bodyPr rtlCol="0"/>
          <a:lstStyle/>
          <a:p>
            <a:pPr rtl="0"/>
            <a:r>
              <a:rPr lang="it-IT" dirty="0"/>
              <a:t>Aggiungere un piè di pagina</a:t>
            </a:r>
          </a:p>
        </p:txBody>
      </p:sp>
      <p:sp>
        <p:nvSpPr>
          <p:cNvPr id="4" name="Segnaposto data 3"/>
          <p:cNvSpPr>
            <a:spLocks noGrp="1"/>
          </p:cNvSpPr>
          <p:nvPr>
            <p:ph type="dt" sz="half" idx="10"/>
          </p:nvPr>
        </p:nvSpPr>
        <p:spPr/>
        <p:txBody>
          <a:bodyPr rtlCol="0"/>
          <a:lstStyle>
            <a:lvl1pPr>
              <a:defRPr/>
            </a:lvl1pPr>
          </a:lstStyle>
          <a:p>
            <a:fld id="{924BEF41-437E-44AD-96F2-AA6321C74C9E}" type="datetime1">
              <a:rPr lang="it-IT" smtClean="0"/>
              <a:pPr/>
              <a:t>11/04/2023</a:t>
            </a:fld>
            <a:endParaRPr lang="it-IT" dirty="0"/>
          </a:p>
        </p:txBody>
      </p:sp>
      <p:sp>
        <p:nvSpPr>
          <p:cNvPr id="6" name="Segnaposto numero diapositiva 5"/>
          <p:cNvSpPr>
            <a:spLocks noGrp="1"/>
          </p:cNvSpPr>
          <p:nvPr>
            <p:ph type="sldNum" sz="quarter" idx="12"/>
          </p:nvPr>
        </p:nvSpPr>
        <p:spPr/>
        <p:txBody>
          <a:bodyPr rtlCol="0"/>
          <a:lstStyle/>
          <a:p>
            <a:pPr rtl="0"/>
            <a:fld id="{E31375A4-56A4-47D6-9801-1991572033F7}" type="slidenum">
              <a:rPr lang="it-IT" smtClean="0"/>
              <a:t>‹N›</a:t>
            </a:fld>
            <a:endParaRPr lang="it-IT" dirty="0"/>
          </a:p>
        </p:txBody>
      </p:sp>
    </p:spTree>
    <p:extLst>
      <p:ext uri="{BB962C8B-B14F-4D97-AF65-F5344CB8AC3E}">
        <p14:creationId xmlns:p14="http://schemas.microsoft.com/office/powerpoint/2010/main" val="309903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209314" y="489856"/>
            <a:ext cx="1687286" cy="5301343"/>
          </a:xfrm>
        </p:spPr>
        <p:txBody>
          <a:bodyPr vert="eaVert" rtlCol="0"/>
          <a:lstStyle/>
          <a:p>
            <a:pPr rtl="0"/>
            <a:r>
              <a:rPr lang="it-IT"/>
              <a:t>Fare clic per modificare lo stile del titolo dello schema</a:t>
            </a:r>
            <a:endParaRPr lang="it-IT" dirty="0"/>
          </a:p>
        </p:txBody>
      </p:sp>
      <p:sp>
        <p:nvSpPr>
          <p:cNvPr id="3" name="Segnaposto testo verticale 2"/>
          <p:cNvSpPr>
            <a:spLocks noGrp="1"/>
          </p:cNvSpPr>
          <p:nvPr>
            <p:ph type="body" orient="vert" idx="1"/>
          </p:nvPr>
        </p:nvSpPr>
        <p:spPr>
          <a:xfrm>
            <a:off x="1295399" y="489856"/>
            <a:ext cx="7587344" cy="5301343"/>
          </a:xfrm>
        </p:spPr>
        <p:txBody>
          <a:bodyPr vert="eaVert"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piè di pagina 4"/>
          <p:cNvSpPr>
            <a:spLocks noGrp="1"/>
          </p:cNvSpPr>
          <p:nvPr>
            <p:ph type="ftr" sz="quarter" idx="11"/>
          </p:nvPr>
        </p:nvSpPr>
        <p:spPr/>
        <p:txBody>
          <a:bodyPr rtlCol="0"/>
          <a:lstStyle/>
          <a:p>
            <a:pPr rtl="0"/>
            <a:r>
              <a:rPr lang="it-IT" dirty="0"/>
              <a:t>Aggiungere un piè di pagina</a:t>
            </a:r>
          </a:p>
        </p:txBody>
      </p:sp>
      <p:sp>
        <p:nvSpPr>
          <p:cNvPr id="4" name="Segnaposto data 3"/>
          <p:cNvSpPr>
            <a:spLocks noGrp="1"/>
          </p:cNvSpPr>
          <p:nvPr>
            <p:ph type="dt" sz="half" idx="10"/>
          </p:nvPr>
        </p:nvSpPr>
        <p:spPr/>
        <p:txBody>
          <a:bodyPr rtlCol="0"/>
          <a:lstStyle>
            <a:lvl1pPr>
              <a:defRPr/>
            </a:lvl1pPr>
          </a:lstStyle>
          <a:p>
            <a:fld id="{EF3B66FF-33B7-49ED-8C4C-3A439535B7E7}" type="datetime1">
              <a:rPr lang="it-IT" smtClean="0"/>
              <a:pPr/>
              <a:t>11/04/2023</a:t>
            </a:fld>
            <a:endParaRPr lang="it-IT" dirty="0"/>
          </a:p>
        </p:txBody>
      </p:sp>
      <p:sp>
        <p:nvSpPr>
          <p:cNvPr id="6" name="Segnaposto numero diapositiva 5"/>
          <p:cNvSpPr>
            <a:spLocks noGrp="1"/>
          </p:cNvSpPr>
          <p:nvPr>
            <p:ph type="sldNum" sz="quarter" idx="12"/>
          </p:nvPr>
        </p:nvSpPr>
        <p:spPr/>
        <p:txBody>
          <a:bodyPr rtlCol="0"/>
          <a:lstStyle/>
          <a:p>
            <a:pPr rtl="0"/>
            <a:fld id="{E31375A4-56A4-47D6-9801-1991572033F7}" type="slidenum">
              <a:rPr lang="it-IT" smtClean="0"/>
              <a:t>‹N›</a:t>
            </a:fld>
            <a:endParaRPr lang="it-IT" dirty="0"/>
          </a:p>
        </p:txBody>
      </p:sp>
    </p:spTree>
    <p:extLst>
      <p:ext uri="{BB962C8B-B14F-4D97-AF65-F5344CB8AC3E}">
        <p14:creationId xmlns:p14="http://schemas.microsoft.com/office/powerpoint/2010/main" val="245746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lgn="l">
              <a:defRPr/>
            </a:lvl1pPr>
          </a:lstStyle>
          <a:p>
            <a:fld id="{48A87A34-81AB-432B-8DAE-1953F412C126}" type="datetimeFigureOut">
              <a:rPr lang="en-US" smtClean="0"/>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2431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799524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337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588176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it-IT"/>
              <a:t>Fare clic per modificare gli stili del testo dello schema</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351380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937048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832056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t>4/11/2023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000290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contenuto 2"/>
          <p:cNvSpPr>
            <a:spLocks noGrp="1"/>
          </p:cNvSpPr>
          <p:nvPr>
            <p:ph idx="1"/>
          </p:nvPr>
        </p:nvSpPr>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piè di pagina 4"/>
          <p:cNvSpPr>
            <a:spLocks noGrp="1"/>
          </p:cNvSpPr>
          <p:nvPr>
            <p:ph type="ftr" sz="quarter" idx="11"/>
          </p:nvPr>
        </p:nvSpPr>
        <p:spPr/>
        <p:txBody>
          <a:bodyPr rtlCol="0"/>
          <a:lstStyle/>
          <a:p>
            <a:pPr rtl="0"/>
            <a:r>
              <a:rPr lang="it-IT" dirty="0"/>
              <a:t>Aggiungere un piè di pagina</a:t>
            </a:r>
          </a:p>
        </p:txBody>
      </p:sp>
      <p:sp>
        <p:nvSpPr>
          <p:cNvPr id="4" name="Segnaposto data 3"/>
          <p:cNvSpPr>
            <a:spLocks noGrp="1"/>
          </p:cNvSpPr>
          <p:nvPr>
            <p:ph type="dt" sz="half" idx="10"/>
          </p:nvPr>
        </p:nvSpPr>
        <p:spPr/>
        <p:txBody>
          <a:bodyPr rtlCol="0"/>
          <a:lstStyle>
            <a:lvl1pPr>
              <a:defRPr/>
            </a:lvl1pPr>
          </a:lstStyle>
          <a:p>
            <a:fld id="{9F4032A6-EBA4-4103-BD10-79955652D284}" type="datetime1">
              <a:rPr lang="it-IT" smtClean="0"/>
              <a:pPr/>
              <a:t>11/04/2023</a:t>
            </a:fld>
            <a:endParaRPr lang="it-IT" dirty="0"/>
          </a:p>
        </p:txBody>
      </p:sp>
      <p:sp>
        <p:nvSpPr>
          <p:cNvPr id="6" name="Segnaposto numero diapositiva 5"/>
          <p:cNvSpPr>
            <a:spLocks noGrp="1"/>
          </p:cNvSpPr>
          <p:nvPr>
            <p:ph type="sldNum" sz="quarter" idx="12"/>
          </p:nvPr>
        </p:nvSpPr>
        <p:spPr/>
        <p:txBody>
          <a:bodyPr rtlCol="0"/>
          <a:lstStyle/>
          <a:p>
            <a:pPr rtl="0"/>
            <a:fld id="{E31375A4-56A4-47D6-9801-1991572033F7}" type="slidenum">
              <a:rPr lang="it-IT" smtClean="0"/>
              <a:t>‹N›</a:t>
            </a:fld>
            <a:endParaRPr lang="it-IT" dirty="0"/>
          </a:p>
        </p:txBody>
      </p:sp>
    </p:spTree>
    <p:extLst>
      <p:ext uri="{BB962C8B-B14F-4D97-AF65-F5344CB8AC3E}">
        <p14:creationId xmlns:p14="http://schemas.microsoft.com/office/powerpoint/2010/main" val="300549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4/11/2023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9050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276948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147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uppo 6"/>
          <p:cNvGrpSpPr/>
          <p:nvPr userDrawn="1"/>
        </p:nvGrpSpPr>
        <p:grpSpPr bwMode="hidden">
          <a:xfrm>
            <a:off x="-1" y="0"/>
            <a:ext cx="12192002" cy="6858000"/>
            <a:chOff x="-1" y="0"/>
            <a:chExt cx="12192002" cy="6858000"/>
          </a:xfrm>
        </p:grpSpPr>
        <p:cxnSp>
          <p:nvCxnSpPr>
            <p:cNvPr id="8" name="Connettore diritto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Connettore diritto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Connettore diritto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Connettore diritto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Connettore diritto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Connettore diritto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Connettore diritto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Connettore diritto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Connettore diritto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Connettore diritto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Connettore diritto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Connettore diritto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Connettore diritto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Connettore diritto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Connettore diritto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uppo 23"/>
            <p:cNvGrpSpPr/>
            <p:nvPr userDrawn="1"/>
          </p:nvGrpSpPr>
          <p:grpSpPr bwMode="hidden">
            <a:xfrm>
              <a:off x="-1" y="0"/>
              <a:ext cx="12192001" cy="6858000"/>
              <a:chOff x="-1" y="0"/>
              <a:chExt cx="12192001" cy="6858000"/>
            </a:xfrm>
          </p:grpSpPr>
          <p:cxnSp>
            <p:nvCxnSpPr>
              <p:cNvPr id="42" name="Connettore diritto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Connettore diritto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Connettore diritto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Connettore diritto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Connettore diritto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uppo 46"/>
              <p:cNvGrpSpPr/>
              <p:nvPr/>
            </p:nvGrpSpPr>
            <p:grpSpPr bwMode="hidden">
              <a:xfrm>
                <a:off x="6327885" y="0"/>
                <a:ext cx="5864115" cy="5898673"/>
                <a:chOff x="6327885" y="0"/>
                <a:chExt cx="5864115" cy="5898673"/>
              </a:xfrm>
            </p:grpSpPr>
            <p:cxnSp>
              <p:nvCxnSpPr>
                <p:cNvPr id="53" name="Connettore diritto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Connettore diritto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Connettore diritto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Connettore diritto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Connettore diritto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Connettore diritto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Connettore diritto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Connettore diritto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Connettore diritto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Connettore diritto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uppo 24"/>
            <p:cNvGrpSpPr/>
            <p:nvPr userDrawn="1"/>
          </p:nvGrpSpPr>
          <p:grpSpPr bwMode="hidden">
            <a:xfrm flipH="1">
              <a:off x="0" y="0"/>
              <a:ext cx="12192001" cy="6858000"/>
              <a:chOff x="-1" y="0"/>
              <a:chExt cx="12192001" cy="6858000"/>
            </a:xfrm>
          </p:grpSpPr>
          <p:cxnSp>
            <p:nvCxnSpPr>
              <p:cNvPr id="26" name="Connettore diritto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Connettore diritto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Connettore diritto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Connettore diritto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Connettore diritto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uppo 30"/>
              <p:cNvGrpSpPr/>
              <p:nvPr/>
            </p:nvGrpSpPr>
            <p:grpSpPr bwMode="hidden">
              <a:xfrm>
                <a:off x="6327885" y="0"/>
                <a:ext cx="5864115" cy="5898673"/>
                <a:chOff x="6327885" y="0"/>
                <a:chExt cx="5864115" cy="5898673"/>
              </a:xfrm>
            </p:grpSpPr>
            <p:cxnSp>
              <p:nvCxnSpPr>
                <p:cNvPr id="37" name="Connettore diritto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Connettore diritto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Connettore diritto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Connettore diritto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Connettore diritto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Connettore diritto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Connettore diritto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Connettore diritto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Connettore diritto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Connettore diritto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olo 1"/>
          <p:cNvSpPr>
            <a:spLocks noGrp="1"/>
          </p:cNvSpPr>
          <p:nvPr>
            <p:ph type="title"/>
          </p:nvPr>
        </p:nvSpPr>
        <p:spPr>
          <a:xfrm>
            <a:off x="1295400" y="2541573"/>
            <a:ext cx="9601200" cy="2743200"/>
          </a:xfrm>
        </p:spPr>
        <p:txBody>
          <a:bodyPr rtlCol="0" anchor="b">
            <a:normAutofit/>
          </a:bodyPr>
          <a:lstStyle>
            <a:lvl1pPr>
              <a:lnSpc>
                <a:spcPct val="85000"/>
              </a:lnSpc>
              <a:defRPr sz="6000" cap="none" baseline="0">
                <a:solidFill>
                  <a:schemeClr val="tx1"/>
                </a:solidFill>
              </a:defRPr>
            </a:lvl1pPr>
          </a:lstStyle>
          <a:p>
            <a:pPr rtl="0"/>
            <a:r>
              <a:rPr lang="it-IT"/>
              <a:t>Fare clic per modificare lo stile del titolo dello schema</a:t>
            </a:r>
            <a:endParaRPr lang="it-IT" dirty="0"/>
          </a:p>
        </p:txBody>
      </p:sp>
      <p:sp>
        <p:nvSpPr>
          <p:cNvPr id="3" name="Segnaposto testo 2"/>
          <p:cNvSpPr>
            <a:spLocks noGrp="1"/>
          </p:cNvSpPr>
          <p:nvPr>
            <p:ph type="body" idx="1"/>
          </p:nvPr>
        </p:nvSpPr>
        <p:spPr>
          <a:xfrm>
            <a:off x="1295400" y="5431536"/>
            <a:ext cx="9601200" cy="457200"/>
          </a:xfrm>
        </p:spPr>
        <p:txBody>
          <a:bodyPr rtlCol="0">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it-IT"/>
              <a:t>Fare clic per modificare gli stili del testo dello schema</a:t>
            </a:r>
          </a:p>
        </p:txBody>
      </p:sp>
      <p:cxnSp>
        <p:nvCxnSpPr>
          <p:cNvPr id="58" name="Connettore diritto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9810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contenuto 2"/>
          <p:cNvSpPr>
            <a:spLocks noGrp="1"/>
          </p:cNvSpPr>
          <p:nvPr>
            <p:ph sz="half" idx="1"/>
          </p:nvPr>
        </p:nvSpPr>
        <p:spPr>
          <a:xfrm>
            <a:off x="1295400" y="1981199"/>
            <a:ext cx="4572000" cy="3810001"/>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contenuto 3"/>
          <p:cNvSpPr>
            <a:spLocks noGrp="1"/>
          </p:cNvSpPr>
          <p:nvPr>
            <p:ph sz="half" idx="2"/>
          </p:nvPr>
        </p:nvSpPr>
        <p:spPr>
          <a:xfrm>
            <a:off x="6324600" y="1981199"/>
            <a:ext cx="4572000" cy="3810001"/>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6" name="Segnaposto piè di pagina 5"/>
          <p:cNvSpPr>
            <a:spLocks noGrp="1"/>
          </p:cNvSpPr>
          <p:nvPr>
            <p:ph type="ftr" sz="quarter" idx="11"/>
          </p:nvPr>
        </p:nvSpPr>
        <p:spPr/>
        <p:txBody>
          <a:bodyPr rtlCol="0"/>
          <a:lstStyle/>
          <a:p>
            <a:pPr rtl="0"/>
            <a:r>
              <a:rPr lang="it-IT" dirty="0"/>
              <a:t>Aggiungere un piè di pagina</a:t>
            </a:r>
          </a:p>
        </p:txBody>
      </p:sp>
      <p:sp>
        <p:nvSpPr>
          <p:cNvPr id="5" name="Segnaposto data 4"/>
          <p:cNvSpPr>
            <a:spLocks noGrp="1"/>
          </p:cNvSpPr>
          <p:nvPr>
            <p:ph type="dt" sz="half" idx="10"/>
          </p:nvPr>
        </p:nvSpPr>
        <p:spPr/>
        <p:txBody>
          <a:bodyPr rtlCol="0"/>
          <a:lstStyle>
            <a:lvl1pPr>
              <a:defRPr/>
            </a:lvl1pPr>
          </a:lstStyle>
          <a:p>
            <a:fld id="{5F12D4B8-69ED-416E-86C5-1F8A8E952773}" type="datetime1">
              <a:rPr lang="it-IT" smtClean="0"/>
              <a:pPr/>
              <a:t>11/04/2023</a:t>
            </a:fld>
            <a:endParaRPr lang="it-IT" dirty="0"/>
          </a:p>
        </p:txBody>
      </p:sp>
      <p:sp>
        <p:nvSpPr>
          <p:cNvPr id="7" name="Segnaposto numero diapositiva 6"/>
          <p:cNvSpPr>
            <a:spLocks noGrp="1"/>
          </p:cNvSpPr>
          <p:nvPr>
            <p:ph type="sldNum" sz="quarter" idx="12"/>
          </p:nvPr>
        </p:nvSpPr>
        <p:spPr/>
        <p:txBody>
          <a:bodyPr rtlCol="0"/>
          <a:lstStyle/>
          <a:p>
            <a:pPr rtl="0"/>
            <a:fld id="{E31375A4-56A4-47D6-9801-1991572033F7}" type="slidenum">
              <a:rPr lang="it-IT" smtClean="0"/>
              <a:t>‹N›</a:t>
            </a:fld>
            <a:endParaRPr lang="it-IT" dirty="0"/>
          </a:p>
        </p:txBody>
      </p:sp>
    </p:spTree>
    <p:extLst>
      <p:ext uri="{BB962C8B-B14F-4D97-AF65-F5344CB8AC3E}">
        <p14:creationId xmlns:p14="http://schemas.microsoft.com/office/powerpoint/2010/main" val="54646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testo 2"/>
          <p:cNvSpPr>
            <a:spLocks noGrp="1"/>
          </p:cNvSpPr>
          <p:nvPr>
            <p:ph type="body" idx="1"/>
          </p:nvPr>
        </p:nvSpPr>
        <p:spPr>
          <a:xfrm>
            <a:off x="1295400" y="1818322"/>
            <a:ext cx="4572000" cy="641350"/>
          </a:xfrm>
        </p:spPr>
        <p:txBody>
          <a:bodyPr rtlCol="0"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4" name="Segnaposto contenuto 3"/>
          <p:cNvSpPr>
            <a:spLocks noGrp="1"/>
          </p:cNvSpPr>
          <p:nvPr>
            <p:ph sz="half" idx="2"/>
          </p:nvPr>
        </p:nvSpPr>
        <p:spPr>
          <a:xfrm>
            <a:off x="1295400" y="2503713"/>
            <a:ext cx="4572000" cy="3287487"/>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testo 4"/>
          <p:cNvSpPr>
            <a:spLocks noGrp="1"/>
          </p:cNvSpPr>
          <p:nvPr>
            <p:ph type="body" sz="quarter" idx="3"/>
          </p:nvPr>
        </p:nvSpPr>
        <p:spPr>
          <a:xfrm>
            <a:off x="6324600" y="1818322"/>
            <a:ext cx="4572000" cy="641350"/>
          </a:xfrm>
        </p:spPr>
        <p:txBody>
          <a:bodyPr rtlCol="0"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6" name="Segnaposto contenuto 5"/>
          <p:cNvSpPr>
            <a:spLocks noGrp="1"/>
          </p:cNvSpPr>
          <p:nvPr>
            <p:ph sz="quarter" idx="4"/>
          </p:nvPr>
        </p:nvSpPr>
        <p:spPr>
          <a:xfrm>
            <a:off x="6324600" y="2503713"/>
            <a:ext cx="4572000" cy="3287487"/>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8" name="Segnaposto piè di pagina 7"/>
          <p:cNvSpPr>
            <a:spLocks noGrp="1"/>
          </p:cNvSpPr>
          <p:nvPr>
            <p:ph type="ftr" sz="quarter" idx="11"/>
          </p:nvPr>
        </p:nvSpPr>
        <p:spPr/>
        <p:txBody>
          <a:bodyPr rtlCol="0"/>
          <a:lstStyle/>
          <a:p>
            <a:pPr rtl="0"/>
            <a:r>
              <a:rPr lang="it-IT" dirty="0"/>
              <a:t>Aggiungere un piè di pagina</a:t>
            </a:r>
          </a:p>
        </p:txBody>
      </p:sp>
      <p:sp>
        <p:nvSpPr>
          <p:cNvPr id="7" name="Segnaposto data 6"/>
          <p:cNvSpPr>
            <a:spLocks noGrp="1"/>
          </p:cNvSpPr>
          <p:nvPr>
            <p:ph type="dt" sz="half" idx="10"/>
          </p:nvPr>
        </p:nvSpPr>
        <p:spPr/>
        <p:txBody>
          <a:bodyPr rtlCol="0"/>
          <a:lstStyle>
            <a:lvl1pPr>
              <a:defRPr/>
            </a:lvl1pPr>
          </a:lstStyle>
          <a:p>
            <a:fld id="{1F6F7F1C-7A90-4330-9C10-94F917056A8D}" type="datetime1">
              <a:rPr lang="it-IT" smtClean="0"/>
              <a:pPr/>
              <a:t>11/04/2023</a:t>
            </a:fld>
            <a:endParaRPr lang="it-IT" dirty="0"/>
          </a:p>
        </p:txBody>
      </p:sp>
      <p:sp>
        <p:nvSpPr>
          <p:cNvPr id="9" name="Segnaposto numero diapositiva 8"/>
          <p:cNvSpPr>
            <a:spLocks noGrp="1"/>
          </p:cNvSpPr>
          <p:nvPr>
            <p:ph type="sldNum" sz="quarter" idx="12"/>
          </p:nvPr>
        </p:nvSpPr>
        <p:spPr/>
        <p:txBody>
          <a:bodyPr rtlCol="0"/>
          <a:lstStyle/>
          <a:p>
            <a:pPr rtl="0"/>
            <a:fld id="{E31375A4-56A4-47D6-9801-1991572033F7}" type="slidenum">
              <a:rPr lang="it-IT" smtClean="0"/>
              <a:t>‹N›</a:t>
            </a:fld>
            <a:endParaRPr lang="it-IT" dirty="0"/>
          </a:p>
        </p:txBody>
      </p:sp>
    </p:spTree>
    <p:extLst>
      <p:ext uri="{BB962C8B-B14F-4D97-AF65-F5344CB8AC3E}">
        <p14:creationId xmlns:p14="http://schemas.microsoft.com/office/powerpoint/2010/main" val="297362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4" name="Segnaposto piè di pagina 3"/>
          <p:cNvSpPr>
            <a:spLocks noGrp="1"/>
          </p:cNvSpPr>
          <p:nvPr>
            <p:ph type="ftr" sz="quarter" idx="11"/>
          </p:nvPr>
        </p:nvSpPr>
        <p:spPr/>
        <p:txBody>
          <a:bodyPr rtlCol="0"/>
          <a:lstStyle/>
          <a:p>
            <a:pPr rtl="0"/>
            <a:r>
              <a:rPr lang="it-IT" dirty="0"/>
              <a:t>Aggiungere un piè di pagina</a:t>
            </a:r>
          </a:p>
        </p:txBody>
      </p:sp>
      <p:sp>
        <p:nvSpPr>
          <p:cNvPr id="3" name="Segnaposto data 2"/>
          <p:cNvSpPr>
            <a:spLocks noGrp="1"/>
          </p:cNvSpPr>
          <p:nvPr>
            <p:ph type="dt" sz="half" idx="10"/>
          </p:nvPr>
        </p:nvSpPr>
        <p:spPr/>
        <p:txBody>
          <a:bodyPr rtlCol="0"/>
          <a:lstStyle>
            <a:lvl1pPr>
              <a:defRPr/>
            </a:lvl1pPr>
          </a:lstStyle>
          <a:p>
            <a:fld id="{366FFFEF-82E3-467B-B2B6-92D86A69C217}" type="datetime1">
              <a:rPr lang="it-IT" smtClean="0"/>
              <a:pPr/>
              <a:t>11/04/2023</a:t>
            </a:fld>
            <a:endParaRPr lang="it-IT" dirty="0"/>
          </a:p>
        </p:txBody>
      </p:sp>
      <p:sp>
        <p:nvSpPr>
          <p:cNvPr id="5" name="Segnaposto numero diapositiva 4"/>
          <p:cNvSpPr>
            <a:spLocks noGrp="1"/>
          </p:cNvSpPr>
          <p:nvPr>
            <p:ph type="sldNum" sz="quarter" idx="12"/>
          </p:nvPr>
        </p:nvSpPr>
        <p:spPr/>
        <p:txBody>
          <a:bodyPr rtlCol="0"/>
          <a:lstStyle/>
          <a:p>
            <a:pPr rtl="0"/>
            <a:fld id="{E31375A4-56A4-47D6-9801-1991572033F7}" type="slidenum">
              <a:rPr lang="it-IT" smtClean="0"/>
              <a:t>‹N›</a:t>
            </a:fld>
            <a:endParaRPr lang="it-IT" dirty="0"/>
          </a:p>
        </p:txBody>
      </p:sp>
    </p:spTree>
    <p:extLst>
      <p:ext uri="{BB962C8B-B14F-4D97-AF65-F5344CB8AC3E}">
        <p14:creationId xmlns:p14="http://schemas.microsoft.com/office/powerpoint/2010/main" val="415181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grpSp>
        <p:nvGrpSpPr>
          <p:cNvPr id="161" name="Gruppo 160"/>
          <p:cNvGrpSpPr/>
          <p:nvPr userDrawn="1"/>
        </p:nvGrpSpPr>
        <p:grpSpPr bwMode="hidden">
          <a:xfrm>
            <a:off x="-1" y="0"/>
            <a:ext cx="12192002" cy="6858000"/>
            <a:chOff x="-1" y="0"/>
            <a:chExt cx="12192002" cy="6858000"/>
          </a:xfrm>
        </p:grpSpPr>
        <p:cxnSp>
          <p:nvCxnSpPr>
            <p:cNvPr id="162" name="Connettore diritto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Connettore diritto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Connettore diritto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Connettore diritto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Connettore diritto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Connettore diritto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Connettore diritto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Connettore diritto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Connettore diritto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Connettore diritto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Connettore diritto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Connettore diritto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Connettore diritto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Connettore diritto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Connettore diritto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Connettore diritto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uppo 177"/>
            <p:cNvGrpSpPr/>
            <p:nvPr userDrawn="1"/>
          </p:nvGrpSpPr>
          <p:grpSpPr bwMode="hidden">
            <a:xfrm>
              <a:off x="-1" y="0"/>
              <a:ext cx="12192001" cy="6858000"/>
              <a:chOff x="-1" y="0"/>
              <a:chExt cx="12192001" cy="6858000"/>
            </a:xfrm>
          </p:grpSpPr>
          <p:cxnSp>
            <p:nvCxnSpPr>
              <p:cNvPr id="196" name="Connettore diritto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Connettore diritto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Connettore diritto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Connettore diritto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Connettore diritto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uppo 200"/>
              <p:cNvGrpSpPr/>
              <p:nvPr/>
            </p:nvGrpSpPr>
            <p:grpSpPr bwMode="hidden">
              <a:xfrm>
                <a:off x="6327885" y="0"/>
                <a:ext cx="5864115" cy="5898673"/>
                <a:chOff x="6327885" y="0"/>
                <a:chExt cx="5864115" cy="5898673"/>
              </a:xfrm>
            </p:grpSpPr>
            <p:cxnSp>
              <p:nvCxnSpPr>
                <p:cNvPr id="207" name="Connettore diritto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Connettore diritto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Connettore diritto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Connettore diritto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Connettore diritto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Connettore diritto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Connettore diritto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Connettore diritto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Connettore diritto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Connettore diritto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uppo 178"/>
            <p:cNvGrpSpPr/>
            <p:nvPr userDrawn="1"/>
          </p:nvGrpSpPr>
          <p:grpSpPr bwMode="hidden">
            <a:xfrm flipH="1">
              <a:off x="0" y="0"/>
              <a:ext cx="12192001" cy="6858000"/>
              <a:chOff x="-1" y="0"/>
              <a:chExt cx="12192001" cy="6858000"/>
            </a:xfrm>
          </p:grpSpPr>
          <p:cxnSp>
            <p:nvCxnSpPr>
              <p:cNvPr id="180" name="Connettore diritto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Connettore diritto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Connettore diritto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Connettore diritto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Connettore diritto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uppo 184"/>
              <p:cNvGrpSpPr/>
              <p:nvPr/>
            </p:nvGrpSpPr>
            <p:grpSpPr bwMode="hidden">
              <a:xfrm>
                <a:off x="6327885" y="0"/>
                <a:ext cx="5864115" cy="5898673"/>
                <a:chOff x="6327885" y="0"/>
                <a:chExt cx="5864115" cy="5898673"/>
              </a:xfrm>
            </p:grpSpPr>
            <p:cxnSp>
              <p:nvCxnSpPr>
                <p:cNvPr id="191" name="Connettore diritto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Connettore diritto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Connettore diritto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Connettore diritto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Connettore diritto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Connettore diritto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Connettore diritto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Connettore diritto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Connettore diritto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Connettore diritto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13" name="Segnaposto piè di pagina 212"/>
          <p:cNvSpPr>
            <a:spLocks noGrp="1"/>
          </p:cNvSpPr>
          <p:nvPr>
            <p:ph type="ftr" sz="quarter" idx="11"/>
          </p:nvPr>
        </p:nvSpPr>
        <p:spPr/>
        <p:txBody>
          <a:bodyPr rtlCol="0"/>
          <a:lstStyle/>
          <a:p>
            <a:pPr rtl="0"/>
            <a:r>
              <a:rPr lang="it-IT" dirty="0"/>
              <a:t>Aggiungere un piè di pagina</a:t>
            </a:r>
          </a:p>
        </p:txBody>
      </p:sp>
      <p:sp>
        <p:nvSpPr>
          <p:cNvPr id="212" name="Segnaposto data 211"/>
          <p:cNvSpPr>
            <a:spLocks noGrp="1"/>
          </p:cNvSpPr>
          <p:nvPr>
            <p:ph type="dt" sz="half" idx="10"/>
          </p:nvPr>
        </p:nvSpPr>
        <p:spPr/>
        <p:txBody>
          <a:bodyPr rtlCol="0"/>
          <a:lstStyle>
            <a:lvl1pPr>
              <a:defRPr/>
            </a:lvl1pPr>
          </a:lstStyle>
          <a:p>
            <a:fld id="{DFC928A1-9E1E-48FD-AB3C-09DD25247290}" type="datetime1">
              <a:rPr lang="it-IT" smtClean="0"/>
              <a:pPr/>
              <a:t>11/04/2023</a:t>
            </a:fld>
            <a:endParaRPr lang="it-IT" dirty="0"/>
          </a:p>
        </p:txBody>
      </p:sp>
      <p:sp>
        <p:nvSpPr>
          <p:cNvPr id="214" name="Segnaposto numero diapositiva 213"/>
          <p:cNvSpPr>
            <a:spLocks noGrp="1"/>
          </p:cNvSpPr>
          <p:nvPr>
            <p:ph type="sldNum" sz="quarter" idx="12"/>
          </p:nvPr>
        </p:nvSpPr>
        <p:spPr/>
        <p:txBody>
          <a:bodyPr rtlCol="0"/>
          <a:lstStyle/>
          <a:p>
            <a:pPr rtl="0"/>
            <a:fld id="{E31375A4-56A4-47D6-9801-1991572033F7}" type="slidenum">
              <a:rPr lang="it-IT" smtClean="0"/>
              <a:pPr/>
              <a:t>‹N›</a:t>
            </a:fld>
            <a:endParaRPr lang="it-IT" dirty="0"/>
          </a:p>
        </p:txBody>
      </p:sp>
    </p:spTree>
    <p:extLst>
      <p:ext uri="{BB962C8B-B14F-4D97-AF65-F5344CB8AC3E}">
        <p14:creationId xmlns:p14="http://schemas.microsoft.com/office/powerpoint/2010/main" val="274414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Gruppo 8"/>
          <p:cNvGrpSpPr/>
          <p:nvPr userDrawn="1"/>
        </p:nvGrpSpPr>
        <p:grpSpPr bwMode="hidden">
          <a:xfrm>
            <a:off x="-1" y="0"/>
            <a:ext cx="12192002" cy="6858000"/>
            <a:chOff x="-1" y="0"/>
            <a:chExt cx="12192002" cy="6858000"/>
          </a:xfrm>
        </p:grpSpPr>
        <p:cxnSp>
          <p:nvCxnSpPr>
            <p:cNvPr id="10" name="Connettore diritto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Connettore diritto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Connettore diritto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Connettore diritto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Connettore diritto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Connettore diritto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Connettore diritto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Connettore diritto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Connettore diritto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Connettore diritto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Connettore diritto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Connettore diritto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Connettore diritto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Connettore diritto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Connettore diritto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uppo 25"/>
            <p:cNvGrpSpPr/>
            <p:nvPr userDrawn="1"/>
          </p:nvGrpSpPr>
          <p:grpSpPr bwMode="hidden">
            <a:xfrm>
              <a:off x="-1" y="0"/>
              <a:ext cx="12192001" cy="6858000"/>
              <a:chOff x="-1" y="0"/>
              <a:chExt cx="12192001" cy="6858000"/>
            </a:xfrm>
          </p:grpSpPr>
          <p:cxnSp>
            <p:nvCxnSpPr>
              <p:cNvPr id="44" name="Connettore diritto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Connettore diritto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Connettore diritto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Connettore diritto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Connettore diritto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uppo 48"/>
              <p:cNvGrpSpPr/>
              <p:nvPr/>
            </p:nvGrpSpPr>
            <p:grpSpPr bwMode="hidden">
              <a:xfrm>
                <a:off x="6327885" y="0"/>
                <a:ext cx="5864115" cy="5898673"/>
                <a:chOff x="6327885" y="0"/>
                <a:chExt cx="5864115" cy="5898673"/>
              </a:xfrm>
            </p:grpSpPr>
            <p:cxnSp>
              <p:nvCxnSpPr>
                <p:cNvPr id="55" name="Connettore diritto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Connettore diritto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Connettore diritto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Connettore diritto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Connettore diritto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Connettore diritto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Connettore diritto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Connettore diritto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Connettore diritto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Connettore diritto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uppo 26"/>
            <p:cNvGrpSpPr/>
            <p:nvPr userDrawn="1"/>
          </p:nvGrpSpPr>
          <p:grpSpPr bwMode="hidden">
            <a:xfrm flipH="1">
              <a:off x="0" y="0"/>
              <a:ext cx="12192001" cy="6858000"/>
              <a:chOff x="-1" y="0"/>
              <a:chExt cx="12192001" cy="6858000"/>
            </a:xfrm>
          </p:grpSpPr>
          <p:cxnSp>
            <p:nvCxnSpPr>
              <p:cNvPr id="28" name="Connettore diritto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Connettore diritto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Connettore diritto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Connettore diritto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Connettore diritto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uppo 32"/>
              <p:cNvGrpSpPr/>
              <p:nvPr/>
            </p:nvGrpSpPr>
            <p:grpSpPr bwMode="hidden">
              <a:xfrm>
                <a:off x="6327885" y="0"/>
                <a:ext cx="5864115" cy="5898673"/>
                <a:chOff x="6327885" y="0"/>
                <a:chExt cx="5864115" cy="5898673"/>
              </a:xfrm>
            </p:grpSpPr>
            <p:cxnSp>
              <p:nvCxnSpPr>
                <p:cNvPr id="39" name="Connettore diritto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Connettore diritto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Connettore diritto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Connettore diritto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Connettore diritto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Connettore diritto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Connettore diritto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Connettore diritto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Connettore diritto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Connettore diritto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ttangolo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Titolo 1"/>
          <p:cNvSpPr>
            <a:spLocks noGrp="1"/>
          </p:cNvSpPr>
          <p:nvPr>
            <p:ph type="title"/>
          </p:nvPr>
        </p:nvSpPr>
        <p:spPr>
          <a:xfrm>
            <a:off x="7913152" y="571500"/>
            <a:ext cx="3657600" cy="2197100"/>
          </a:xfrm>
        </p:spPr>
        <p:txBody>
          <a:bodyPr rtlCol="0" anchor="b">
            <a:normAutofit/>
          </a:bodyPr>
          <a:lstStyle>
            <a:lvl1pPr>
              <a:defRPr sz="2600">
                <a:solidFill>
                  <a:schemeClr val="bg1"/>
                </a:solidFill>
              </a:defRPr>
            </a:lvl1pPr>
          </a:lstStyle>
          <a:p>
            <a:pPr rtl="0"/>
            <a:r>
              <a:rPr lang="it-IT"/>
              <a:t>Fare clic per modificare lo stile del titolo dello schema</a:t>
            </a:r>
            <a:endParaRPr lang="it-IT" dirty="0"/>
          </a:p>
        </p:txBody>
      </p:sp>
      <p:sp>
        <p:nvSpPr>
          <p:cNvPr id="3" name="Segnaposto contenuto 2"/>
          <p:cNvSpPr>
            <a:spLocks noGrp="1"/>
          </p:cNvSpPr>
          <p:nvPr>
            <p:ph idx="1"/>
          </p:nvPr>
        </p:nvSpPr>
        <p:spPr>
          <a:xfrm>
            <a:off x="543197" y="571500"/>
            <a:ext cx="6217920" cy="5715000"/>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testo 3"/>
          <p:cNvSpPr>
            <a:spLocks noGrp="1"/>
          </p:cNvSpPr>
          <p:nvPr>
            <p:ph type="body" sz="half" idx="2"/>
          </p:nvPr>
        </p:nvSpPr>
        <p:spPr>
          <a:xfrm>
            <a:off x="7913152" y="2995012"/>
            <a:ext cx="3657600" cy="2285950"/>
          </a:xfrm>
        </p:spPr>
        <p:txBody>
          <a:bodyPr rtlCol="0">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a:t>Fare clic per modificare gli stili del testo dello schema</a:t>
            </a:r>
          </a:p>
        </p:txBody>
      </p:sp>
      <p:cxnSp>
        <p:nvCxnSpPr>
          <p:cNvPr id="60" name="Connettore diritto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egnaposto piè di pagina 5"/>
          <p:cNvSpPr>
            <a:spLocks noGrp="1"/>
          </p:cNvSpPr>
          <p:nvPr>
            <p:ph type="ftr" sz="quarter" idx="11"/>
          </p:nvPr>
        </p:nvSpPr>
        <p:spPr/>
        <p:txBody>
          <a:bodyPr rtlCol="0"/>
          <a:lstStyle/>
          <a:p>
            <a:pPr rtl="0"/>
            <a:r>
              <a:rPr lang="it-IT" dirty="0"/>
              <a:t>Aggiungere un piè di pagina</a:t>
            </a:r>
          </a:p>
        </p:txBody>
      </p:sp>
      <p:sp>
        <p:nvSpPr>
          <p:cNvPr id="5" name="Segnaposto data 4"/>
          <p:cNvSpPr>
            <a:spLocks noGrp="1"/>
          </p:cNvSpPr>
          <p:nvPr>
            <p:ph type="dt" sz="half" idx="10"/>
          </p:nvPr>
        </p:nvSpPr>
        <p:spPr/>
        <p:txBody>
          <a:bodyPr rtlCol="0"/>
          <a:lstStyle>
            <a:lvl1pPr>
              <a:defRPr>
                <a:solidFill>
                  <a:schemeClr val="bg1"/>
                </a:solidFill>
              </a:defRPr>
            </a:lvl1pPr>
          </a:lstStyle>
          <a:p>
            <a:fld id="{9F1644F3-824F-48A5-8157-2BE66488F879}" type="datetime1">
              <a:rPr lang="it-IT" smtClean="0"/>
              <a:pPr/>
              <a:t>11/04/2023</a:t>
            </a:fld>
            <a:endParaRPr lang="it-IT" dirty="0"/>
          </a:p>
        </p:txBody>
      </p:sp>
      <p:sp>
        <p:nvSpPr>
          <p:cNvPr id="8" name="Segnaposto numero diapositiva 7"/>
          <p:cNvSpPr>
            <a:spLocks noGrp="1"/>
          </p:cNvSpPr>
          <p:nvPr>
            <p:ph type="sldNum" sz="quarter" idx="12"/>
          </p:nvPr>
        </p:nvSpPr>
        <p:spPr/>
        <p:txBody>
          <a:bodyPr rtlCol="0"/>
          <a:lstStyle>
            <a:lvl1pPr>
              <a:defRPr>
                <a:solidFill>
                  <a:schemeClr val="bg1"/>
                </a:solidFill>
              </a:defRPr>
            </a:lvl1pPr>
          </a:lstStyle>
          <a:p>
            <a:pPr rtl="0"/>
            <a:fld id="{E31375A4-56A4-47D6-9801-1991572033F7}" type="slidenum">
              <a:rPr lang="it-IT" smtClean="0"/>
              <a:pPr/>
              <a:t>‹N›</a:t>
            </a:fld>
            <a:endParaRPr lang="it-IT" dirty="0"/>
          </a:p>
        </p:txBody>
      </p:sp>
    </p:spTree>
    <p:extLst>
      <p:ext uri="{BB962C8B-B14F-4D97-AF65-F5344CB8AC3E}">
        <p14:creationId xmlns:p14="http://schemas.microsoft.com/office/powerpoint/2010/main" val="291063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Gruppo 7"/>
          <p:cNvGrpSpPr/>
          <p:nvPr/>
        </p:nvGrpSpPr>
        <p:grpSpPr bwMode="hidden">
          <a:xfrm>
            <a:off x="-1" y="0"/>
            <a:ext cx="12192002" cy="6858000"/>
            <a:chOff x="-1" y="0"/>
            <a:chExt cx="12192002" cy="6858000"/>
          </a:xfrm>
        </p:grpSpPr>
        <p:cxnSp>
          <p:nvCxnSpPr>
            <p:cNvPr id="9" name="Connettore diritto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Connettore diritto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Connettore diritto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Connettore diritto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Connettore diritto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Connettore diritto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Connettore diritto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Connettore diritto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Connettore diritto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Connettore diritto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Connettore diritto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Connettore diritto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Connettore diritto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Connettore diritto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Connettore diritto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uppo 24"/>
            <p:cNvGrpSpPr/>
            <p:nvPr/>
          </p:nvGrpSpPr>
          <p:grpSpPr bwMode="hidden">
            <a:xfrm>
              <a:off x="-1" y="0"/>
              <a:ext cx="12192001" cy="6858000"/>
              <a:chOff x="-1" y="0"/>
              <a:chExt cx="12192001" cy="6858000"/>
            </a:xfrm>
          </p:grpSpPr>
          <p:cxnSp>
            <p:nvCxnSpPr>
              <p:cNvPr id="43" name="Connettore diritto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Connettore diritto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Connettore diritto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Connettore diritto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Connettore diritto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uppo 47"/>
              <p:cNvGrpSpPr/>
              <p:nvPr/>
            </p:nvGrpSpPr>
            <p:grpSpPr bwMode="hidden">
              <a:xfrm>
                <a:off x="6327885" y="0"/>
                <a:ext cx="5864115" cy="5898673"/>
                <a:chOff x="6327885" y="0"/>
                <a:chExt cx="5864115" cy="5898673"/>
              </a:xfrm>
            </p:grpSpPr>
            <p:cxnSp>
              <p:nvCxnSpPr>
                <p:cNvPr id="54" name="Connettore diritto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Connettore diritto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Connettore diritto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Connettore diritto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Connettore diritto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Connettore diritto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Connettore diritto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Connettore diritto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Connettore diritto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Connettore diritto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uppo 25"/>
            <p:cNvGrpSpPr/>
            <p:nvPr/>
          </p:nvGrpSpPr>
          <p:grpSpPr bwMode="hidden">
            <a:xfrm flipH="1">
              <a:off x="0" y="0"/>
              <a:ext cx="12192001" cy="6858000"/>
              <a:chOff x="-1" y="0"/>
              <a:chExt cx="12192001" cy="6858000"/>
            </a:xfrm>
          </p:grpSpPr>
          <p:cxnSp>
            <p:nvCxnSpPr>
              <p:cNvPr id="27" name="Connettore diritto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Connettore diritto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Connettore diritto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Connettore diritto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Connettore diritto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uppo 31"/>
              <p:cNvGrpSpPr/>
              <p:nvPr/>
            </p:nvGrpSpPr>
            <p:grpSpPr bwMode="hidden">
              <a:xfrm>
                <a:off x="6327885" y="0"/>
                <a:ext cx="5864115" cy="5898673"/>
                <a:chOff x="6327885" y="0"/>
                <a:chExt cx="5864115" cy="5898673"/>
              </a:xfrm>
            </p:grpSpPr>
            <p:cxnSp>
              <p:nvCxnSpPr>
                <p:cNvPr id="38" name="Connettore diritto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Connettore diritto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Connettore diritto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Connettore diritto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Connettore diritto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Connettore diritto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Connettore diritto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Connettore diritto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Connettore diritto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Connettore diritto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ttangolo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cxnSp>
        <p:nvCxnSpPr>
          <p:cNvPr id="59" name="Connettore diritto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a:xfrm>
            <a:off x="7909560" y="576072"/>
            <a:ext cx="3657600" cy="2194560"/>
          </a:xfrm>
        </p:spPr>
        <p:txBody>
          <a:bodyPr rtlCol="0" anchor="b">
            <a:normAutofit/>
          </a:bodyPr>
          <a:lstStyle>
            <a:lvl1pPr>
              <a:defRPr sz="2600">
                <a:solidFill>
                  <a:schemeClr val="bg1"/>
                </a:solidFill>
              </a:defRPr>
            </a:lvl1pPr>
          </a:lstStyle>
          <a:p>
            <a:pPr rtl="0"/>
            <a:r>
              <a:rPr lang="it-IT"/>
              <a:t>Fare clic per modificare lo stile del titolo dello schema</a:t>
            </a:r>
            <a:endParaRPr lang="it-IT" dirty="0"/>
          </a:p>
        </p:txBody>
      </p:sp>
      <p:sp>
        <p:nvSpPr>
          <p:cNvPr id="3" name="Segnaposto immagine 2" descr="Segnaposto vuoto per aggiungere un'immagine. Fare clic sul segnaposto e selezionare l'immagine che si vuole aggiungere."/>
          <p:cNvSpPr>
            <a:spLocks noGrp="1"/>
          </p:cNvSpPr>
          <p:nvPr>
            <p:ph type="pic" idx="1"/>
          </p:nvPr>
        </p:nvSpPr>
        <p:spPr>
          <a:xfrm>
            <a:off x="4412" y="-159"/>
            <a:ext cx="7315200" cy="6858000"/>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dirty="0"/>
              <a:t>Fare clic sull'icona per inserire un'immagine</a:t>
            </a:r>
          </a:p>
        </p:txBody>
      </p:sp>
      <p:sp>
        <p:nvSpPr>
          <p:cNvPr id="4" name="Segnaposto testo 3"/>
          <p:cNvSpPr>
            <a:spLocks noGrp="1"/>
          </p:cNvSpPr>
          <p:nvPr>
            <p:ph type="body" sz="half" idx="2"/>
          </p:nvPr>
        </p:nvSpPr>
        <p:spPr>
          <a:xfrm>
            <a:off x="7909560" y="2999232"/>
            <a:ext cx="3657600" cy="2286000"/>
          </a:xfrm>
        </p:spPr>
        <p:txBody>
          <a:bodyPr rtlCol="0"/>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a:t>Fare clic per modificare gli stili del testo dello schema</a:t>
            </a:r>
          </a:p>
        </p:txBody>
      </p:sp>
    </p:spTree>
    <p:extLst>
      <p:ext uri="{BB962C8B-B14F-4D97-AF65-F5344CB8AC3E}">
        <p14:creationId xmlns:p14="http://schemas.microsoft.com/office/powerpoint/2010/main" val="79495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Gruppo 95"/>
          <p:cNvGrpSpPr/>
          <p:nvPr userDrawn="1"/>
        </p:nvGrpSpPr>
        <p:grpSpPr bwMode="hidden">
          <a:xfrm>
            <a:off x="-1" y="-195943"/>
            <a:ext cx="12192002" cy="6858000"/>
            <a:chOff x="-1" y="0"/>
            <a:chExt cx="12192002" cy="6858000"/>
          </a:xfrm>
        </p:grpSpPr>
        <p:cxnSp>
          <p:nvCxnSpPr>
            <p:cNvPr id="97" name="Connettore diritto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Connettore diritto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Connettore diritto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Connettore diritto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Connettore diritto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Connettore diritto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Connettore diritto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Connettore diritto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Connettore diritto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Connettore diritto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Connettore diritto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Connettore diritto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Connettore diritto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Connettore diritto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Connettore diritto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Connettore diritto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Gruppo 112"/>
            <p:cNvGrpSpPr/>
            <p:nvPr userDrawn="1"/>
          </p:nvGrpSpPr>
          <p:grpSpPr bwMode="hidden">
            <a:xfrm>
              <a:off x="-1" y="0"/>
              <a:ext cx="12192001" cy="6858000"/>
              <a:chOff x="-1" y="0"/>
              <a:chExt cx="12192001" cy="6858000"/>
            </a:xfrm>
          </p:grpSpPr>
          <p:cxnSp>
            <p:nvCxnSpPr>
              <p:cNvPr id="131" name="Connettore diritto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Connettore diritto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Connettore diritto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Connettore diritto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Connettore diritto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Gruppo 135"/>
              <p:cNvGrpSpPr/>
              <p:nvPr/>
            </p:nvGrpSpPr>
            <p:grpSpPr bwMode="hidden">
              <a:xfrm>
                <a:off x="6327885" y="0"/>
                <a:ext cx="5864115" cy="5898673"/>
                <a:chOff x="6327885" y="0"/>
                <a:chExt cx="5864115" cy="5898673"/>
              </a:xfrm>
            </p:grpSpPr>
            <p:cxnSp>
              <p:nvCxnSpPr>
                <p:cNvPr id="142" name="Connettore diritto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Connettore diritto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Connettore diritto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Connettore diritto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Connettore diritto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Connettore diritto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Connettore diritto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Connettore diritto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Connettore diritto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Connettore diritto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Gruppo 113"/>
            <p:cNvGrpSpPr/>
            <p:nvPr userDrawn="1"/>
          </p:nvGrpSpPr>
          <p:grpSpPr bwMode="hidden">
            <a:xfrm flipH="1">
              <a:off x="0" y="0"/>
              <a:ext cx="12192001" cy="6858000"/>
              <a:chOff x="-1" y="0"/>
              <a:chExt cx="12192001" cy="6858000"/>
            </a:xfrm>
          </p:grpSpPr>
          <p:cxnSp>
            <p:nvCxnSpPr>
              <p:cNvPr id="115" name="Connettore diritto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Connettore diritto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Connettore diritto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Connettore diritto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Connettore diritto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Gruppo 119"/>
              <p:cNvGrpSpPr/>
              <p:nvPr/>
            </p:nvGrpSpPr>
            <p:grpSpPr bwMode="hidden">
              <a:xfrm>
                <a:off x="6327885" y="0"/>
                <a:ext cx="5864115" cy="5898673"/>
                <a:chOff x="6327885" y="0"/>
                <a:chExt cx="5864115" cy="5898673"/>
              </a:xfrm>
            </p:grpSpPr>
            <p:cxnSp>
              <p:nvCxnSpPr>
                <p:cNvPr id="126" name="Connettore diritto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Connettore diritto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Connettore diritto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Connettore diritto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Connettore diritto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Connettore diritto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Connettore diritto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Connettore diritto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Connettore diritto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Connettore diritto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Segnaposto titolo 1"/>
          <p:cNvSpPr>
            <a:spLocks noGrp="1"/>
          </p:cNvSpPr>
          <p:nvPr>
            <p:ph type="title"/>
          </p:nvPr>
        </p:nvSpPr>
        <p:spPr>
          <a:xfrm>
            <a:off x="1295400" y="503853"/>
            <a:ext cx="9601200" cy="1142385"/>
          </a:xfrm>
          <a:prstGeom prst="rect">
            <a:avLst/>
          </a:prstGeom>
        </p:spPr>
        <p:txBody>
          <a:bodyPr vert="horz" lIns="91440" tIns="45720" rIns="91440" bIns="45720" rtlCol="0" anchor="b">
            <a:normAutofit/>
          </a:bodyPr>
          <a:lstStyle/>
          <a:p>
            <a:pPr rtl="0"/>
            <a:r>
              <a:rPr lang="it-IT" dirty="0"/>
              <a:t>Fare clic per modificare lo stile del titolo dello schema</a:t>
            </a:r>
          </a:p>
        </p:txBody>
      </p:sp>
      <p:sp>
        <p:nvSpPr>
          <p:cNvPr id="3" name="Segnaposto testo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rtl="0"/>
            <a:r>
              <a:rPr lang="it-IT" dirty="0"/>
              <a:t>Fare clic per modificare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cxnSp>
        <p:nvCxnSpPr>
          <p:cNvPr id="148" name="Connettore diritto 147"/>
          <p:cNvCxnSpPr/>
          <p:nvPr userDrawn="1"/>
        </p:nvCxnSpPr>
        <p:spPr>
          <a:xfrm>
            <a:off x="609600" y="617220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Segnaposto piè di pagina 4"/>
          <p:cNvSpPr>
            <a:spLocks noGrp="1"/>
          </p:cNvSpPr>
          <p:nvPr>
            <p:ph type="ftr" sz="quarter" idx="3"/>
          </p:nvPr>
        </p:nvSpPr>
        <p:spPr>
          <a:xfrm>
            <a:off x="609601" y="6289679"/>
            <a:ext cx="6128030" cy="222436"/>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pPr rtl="0"/>
            <a:r>
              <a:rPr lang="it-IT" dirty="0"/>
              <a:t>Aggiungere un piè di pagina</a:t>
            </a:r>
          </a:p>
        </p:txBody>
      </p:sp>
      <p:sp>
        <p:nvSpPr>
          <p:cNvPr id="4" name="Segnaposto data 3"/>
          <p:cNvSpPr>
            <a:spLocks noGrp="1"/>
          </p:cNvSpPr>
          <p:nvPr>
            <p:ph type="dt" sz="half" idx="2"/>
          </p:nvPr>
        </p:nvSpPr>
        <p:spPr>
          <a:xfrm>
            <a:off x="9294042" y="6289679"/>
            <a:ext cx="965946"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0EC1DB59-15F9-41A6-B135-7FC3368466C4}" type="datetime1">
              <a:rPr lang="it-IT" smtClean="0"/>
              <a:pPr/>
              <a:t>11/04/2023</a:t>
            </a:fld>
            <a:endParaRPr lang="it-IT" dirty="0"/>
          </a:p>
        </p:txBody>
      </p:sp>
      <p:sp>
        <p:nvSpPr>
          <p:cNvPr id="6" name="Segnaposto numero diapositiva 5"/>
          <p:cNvSpPr>
            <a:spLocks noGrp="1"/>
          </p:cNvSpPr>
          <p:nvPr>
            <p:ph type="sldNum" sz="quarter" idx="4"/>
          </p:nvPr>
        </p:nvSpPr>
        <p:spPr>
          <a:xfrm>
            <a:off x="10665311" y="6289679"/>
            <a:ext cx="918882"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pPr rtl="0"/>
            <a:fld id="{E31375A4-56A4-47D6-9801-1991572033F7}" type="slidenum">
              <a:rPr lang="it-IT" smtClean="0"/>
              <a:pPr/>
              <a:t>‹N›</a:t>
            </a:fld>
            <a:endParaRPr lang="it-IT" dirty="0"/>
          </a:p>
        </p:txBody>
      </p:sp>
    </p:spTree>
    <p:extLst>
      <p:ext uri="{BB962C8B-B14F-4D97-AF65-F5344CB8AC3E}">
        <p14:creationId xmlns:p14="http://schemas.microsoft.com/office/powerpoint/2010/main" val="3052606208"/>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8A87A34-81AB-432B-8DAE-1953F412C126}" type="datetimeFigureOut">
              <a:rPr lang="en-US" smtClean="0"/>
              <a:pPr/>
              <a:t>4/11/2023</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6D22F896-40B5-4ADD-8801-0D06FADFA095}" type="slidenum">
              <a:rPr lang="en-US" smtClean="0"/>
              <a:pPr/>
              <a:t>‹N›</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383811"/>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hyperlink" Target="https://www.normattiva.it/uri-res/N2Ls?urn:nir:stato:decreto.legislativo:2001-03-30;165~art1-com2"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hyperlink" Target="https://svgsilh.com/es/image/154998.html" TargetMode="External"/><Relationship Id="rId13" Type="http://schemas.openxmlformats.org/officeDocument/2006/relationships/hyperlink" Target="https://svgsilh.com/image/40007.html" TargetMode="External"/><Relationship Id="rId3" Type="http://schemas.openxmlformats.org/officeDocument/2006/relationships/diagramLayout" Target="../diagrams/layout3.xml"/><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openxmlformats.org/officeDocument/2006/relationships/hyperlink" Target="https://svgsilh.com/image/293963.html" TargetMode="External"/><Relationship Id="rId5" Type="http://schemas.openxmlformats.org/officeDocument/2006/relationships/diagramColors" Target="../diagrams/colors3.xml"/><Relationship Id="rId15" Type="http://schemas.openxmlformats.org/officeDocument/2006/relationships/hyperlink" Target="https://svgsilh.com/image/1970473.html" TargetMode="External"/><Relationship Id="rId10" Type="http://schemas.openxmlformats.org/officeDocument/2006/relationships/image" Target="../media/image7.svg"/><Relationship Id="rId4" Type="http://schemas.openxmlformats.org/officeDocument/2006/relationships/diagramQuickStyle" Target="../diagrams/quickStyle3.xml"/><Relationship Id="rId9" Type="http://schemas.openxmlformats.org/officeDocument/2006/relationships/image" Target="../media/image6.png"/><Relationship Id="rId1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mmagine che contiene testo&#10;&#10;Descrizione generata automaticamente">
            <a:extLst>
              <a:ext uri="{FF2B5EF4-FFF2-40B4-BE49-F238E27FC236}">
                <a16:creationId xmlns:a16="http://schemas.microsoft.com/office/drawing/2014/main" id="{1DE3F3A2-D153-D65D-4150-CFAA80DD5548}"/>
              </a:ext>
            </a:extLst>
          </p:cNvPr>
          <p:cNvPicPr>
            <a:picLocks noChangeAspect="1"/>
          </p:cNvPicPr>
          <p:nvPr/>
        </p:nvPicPr>
        <p:blipFill>
          <a:blip r:embed="rId2"/>
          <a:stretch>
            <a:fillRect/>
          </a:stretch>
        </p:blipFill>
        <p:spPr>
          <a:xfrm>
            <a:off x="3157978" y="0"/>
            <a:ext cx="5967167" cy="6858000"/>
          </a:xfrm>
          <a:prstGeom prst="rect">
            <a:avLst/>
          </a:prstGeom>
        </p:spPr>
      </p:pic>
    </p:spTree>
    <p:extLst>
      <p:ext uri="{BB962C8B-B14F-4D97-AF65-F5344CB8AC3E}">
        <p14:creationId xmlns:p14="http://schemas.microsoft.com/office/powerpoint/2010/main" val="153796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776F40-E031-40E9-850B-3B276D972505}"/>
              </a:ext>
            </a:extLst>
          </p:cNvPr>
          <p:cNvSpPr>
            <a:spLocks noGrp="1"/>
          </p:cNvSpPr>
          <p:nvPr>
            <p:ph type="title"/>
          </p:nvPr>
        </p:nvSpPr>
        <p:spPr>
          <a:xfrm>
            <a:off x="1295400" y="654166"/>
            <a:ext cx="9601200" cy="885115"/>
          </a:xfrm>
        </p:spPr>
        <p:txBody>
          <a:bodyPr>
            <a:normAutofit fontScale="90000"/>
          </a:bodyPr>
          <a:lstStyle/>
          <a:p>
            <a:r>
              <a:rPr lang="it-IT" dirty="0"/>
              <a:t>Il valore della procedura di mediazione</a:t>
            </a:r>
            <a:br>
              <a:rPr lang="it-IT" dirty="0"/>
            </a:br>
            <a:r>
              <a:rPr lang="it-IT" sz="1900" dirty="0">
                <a:ea typeface="Times New Roman" panose="02020603050405020304" pitchFamily="18" charset="0"/>
                <a:cs typeface="Times New Roman" panose="02020603050405020304" pitchFamily="18" charset="0"/>
              </a:rPr>
              <a:t>(Articolo 11 comma 3 Post Cartabia)</a:t>
            </a:r>
            <a:br>
              <a:rPr lang="it-IT" sz="1900" dirty="0">
                <a:ea typeface="Times New Roman" panose="02020603050405020304" pitchFamily="18" charset="0"/>
                <a:cs typeface="Times New Roman" panose="02020603050405020304" pitchFamily="18" charset="0"/>
              </a:rPr>
            </a:br>
            <a:endParaRPr lang="it-IT" sz="1900" dirty="0"/>
          </a:p>
        </p:txBody>
      </p:sp>
      <p:sp>
        <p:nvSpPr>
          <p:cNvPr id="4" name="Rettangolo 3">
            <a:extLst>
              <a:ext uri="{FF2B5EF4-FFF2-40B4-BE49-F238E27FC236}">
                <a16:creationId xmlns:a16="http://schemas.microsoft.com/office/drawing/2014/main" id="{CAE292FE-6D7C-40F1-9D23-86D6C743D39B}"/>
              </a:ext>
            </a:extLst>
          </p:cNvPr>
          <p:cNvSpPr/>
          <p:nvPr/>
        </p:nvSpPr>
        <p:spPr>
          <a:xfrm>
            <a:off x="1493430" y="1539281"/>
            <a:ext cx="9601200" cy="88511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just">
              <a:lnSpc>
                <a:spcPct val="107000"/>
              </a:lnSpc>
              <a:spcAft>
                <a:spcPts val="750"/>
              </a:spcAft>
              <a:tabLst>
                <a:tab pos="457200" algn="l"/>
              </a:tabLst>
            </a:pPr>
            <a:r>
              <a:rPr lang="it-IT" sz="2500" b="1"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rPr>
              <a:t>«</a:t>
            </a:r>
            <a:r>
              <a:rPr lang="it-IT" sz="2500" b="1" i="1"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rPr>
              <a:t>L’accordo di conciliazione contiene l’indicazione del relativo valore</a:t>
            </a:r>
            <a:r>
              <a:rPr lang="it-IT" sz="2500" b="1"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rPr>
              <a:t>.»</a:t>
            </a:r>
          </a:p>
        </p:txBody>
      </p:sp>
      <p:sp>
        <p:nvSpPr>
          <p:cNvPr id="5" name="Freccia in giù 4">
            <a:extLst>
              <a:ext uri="{FF2B5EF4-FFF2-40B4-BE49-F238E27FC236}">
                <a16:creationId xmlns:a16="http://schemas.microsoft.com/office/drawing/2014/main" id="{BCD00AC1-9D6D-4F8D-B532-DF0BC2A7F7C4}"/>
              </a:ext>
            </a:extLst>
          </p:cNvPr>
          <p:cNvSpPr/>
          <p:nvPr/>
        </p:nvSpPr>
        <p:spPr>
          <a:xfrm>
            <a:off x="3392871" y="3241259"/>
            <a:ext cx="484632" cy="71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CasellaDiTesto 6">
            <a:extLst>
              <a:ext uri="{FF2B5EF4-FFF2-40B4-BE49-F238E27FC236}">
                <a16:creationId xmlns:a16="http://schemas.microsoft.com/office/drawing/2014/main" id="{9A259224-BA69-4FFE-B953-A84F367F714C}"/>
              </a:ext>
            </a:extLst>
          </p:cNvPr>
          <p:cNvSpPr txBox="1"/>
          <p:nvPr/>
        </p:nvSpPr>
        <p:spPr>
          <a:xfrm>
            <a:off x="1111623" y="4028838"/>
            <a:ext cx="5047130" cy="203132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Tx/>
              <a:buChar char="-"/>
            </a:pPr>
            <a:r>
              <a:rPr lang="it-IT" dirty="0"/>
              <a:t>Veniva richiesta la dichiarazione di valore sia alla parte istante che alla parte chiamata </a:t>
            </a:r>
          </a:p>
          <a:p>
            <a:pPr marL="285750" indent="-285750">
              <a:buFontTx/>
              <a:buChar char="-"/>
            </a:pPr>
            <a:r>
              <a:rPr lang="it-IT" dirty="0"/>
              <a:t>In caso di mancanza di indicazione di valore al primo incontro il mediatore chiedeva alle parti di indicarlo</a:t>
            </a:r>
          </a:p>
          <a:p>
            <a:pPr marL="285750" indent="-285750">
              <a:buFontTx/>
              <a:buChar char="-"/>
            </a:pPr>
            <a:r>
              <a:rPr lang="it-IT" dirty="0"/>
              <a:t>in caso di mancata indicazione del valore l’Organismo decideva applicando CPC</a:t>
            </a:r>
          </a:p>
        </p:txBody>
      </p:sp>
      <p:sp>
        <p:nvSpPr>
          <p:cNvPr id="8" name="Freccia a destra 7">
            <a:extLst>
              <a:ext uri="{FF2B5EF4-FFF2-40B4-BE49-F238E27FC236}">
                <a16:creationId xmlns:a16="http://schemas.microsoft.com/office/drawing/2014/main" id="{F777AF97-34E5-4A93-AF47-BA82F64A9326}"/>
              </a:ext>
            </a:extLst>
          </p:cNvPr>
          <p:cNvSpPr/>
          <p:nvPr/>
        </p:nvSpPr>
        <p:spPr>
          <a:xfrm>
            <a:off x="6205111" y="4562279"/>
            <a:ext cx="86283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CasellaDiTesto 8">
            <a:extLst>
              <a:ext uri="{FF2B5EF4-FFF2-40B4-BE49-F238E27FC236}">
                <a16:creationId xmlns:a16="http://schemas.microsoft.com/office/drawing/2014/main" id="{BDD11643-374B-46E6-B744-FDF61FE0C50B}"/>
              </a:ext>
            </a:extLst>
          </p:cNvPr>
          <p:cNvSpPr txBox="1"/>
          <p:nvPr/>
        </p:nvSpPr>
        <p:spPr>
          <a:xfrm>
            <a:off x="7114302" y="4204431"/>
            <a:ext cx="44196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buAutoNum type="arabicPeriod"/>
            </a:pPr>
            <a:r>
              <a:rPr lang="it-IT" dirty="0"/>
              <a:t>Ai fini della determinazione dell’indennità dovuta all’Organismo</a:t>
            </a:r>
          </a:p>
          <a:p>
            <a:pPr marL="342900" indent="-342900">
              <a:buAutoNum type="arabicPeriod"/>
            </a:pPr>
            <a:r>
              <a:rPr lang="it-IT" dirty="0"/>
              <a:t>Ai fini del calcolo dell’esenzione fiscale</a:t>
            </a:r>
          </a:p>
        </p:txBody>
      </p:sp>
      <p:sp>
        <p:nvSpPr>
          <p:cNvPr id="10" name="Rettangolo con angoli arrotondati 9">
            <a:extLst>
              <a:ext uri="{FF2B5EF4-FFF2-40B4-BE49-F238E27FC236}">
                <a16:creationId xmlns:a16="http://schemas.microsoft.com/office/drawing/2014/main" id="{5F7EA225-AC5F-4D80-BE33-98FCFB327CA7}"/>
              </a:ext>
            </a:extLst>
          </p:cNvPr>
          <p:cNvSpPr/>
          <p:nvPr/>
        </p:nvSpPr>
        <p:spPr>
          <a:xfrm>
            <a:off x="1773667" y="2686523"/>
            <a:ext cx="372304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Articolo nuovo, prima inesistente </a:t>
            </a:r>
          </a:p>
          <a:p>
            <a:pPr algn="ctr"/>
            <a:r>
              <a:rPr lang="it-IT" dirty="0"/>
              <a:t>ma nella prassi</a:t>
            </a:r>
          </a:p>
        </p:txBody>
      </p:sp>
    </p:spTree>
    <p:extLst>
      <p:ext uri="{BB962C8B-B14F-4D97-AF65-F5344CB8AC3E}">
        <p14:creationId xmlns:p14="http://schemas.microsoft.com/office/powerpoint/2010/main" val="353867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3BD57C-A62D-42FE-84B6-1ED899A25F5F}"/>
              </a:ext>
            </a:extLst>
          </p:cNvPr>
          <p:cNvSpPr>
            <a:spLocks noGrp="1"/>
          </p:cNvSpPr>
          <p:nvPr>
            <p:ph type="title"/>
          </p:nvPr>
        </p:nvSpPr>
        <p:spPr/>
        <p:txBody>
          <a:bodyPr/>
          <a:lstStyle/>
          <a:p>
            <a:r>
              <a:rPr lang="it-IT" dirty="0"/>
              <a:t>Il verbale di accordo art. 11 </a:t>
            </a:r>
          </a:p>
        </p:txBody>
      </p:sp>
      <p:sp>
        <p:nvSpPr>
          <p:cNvPr id="3" name="Segnaposto testo 2">
            <a:extLst>
              <a:ext uri="{FF2B5EF4-FFF2-40B4-BE49-F238E27FC236}">
                <a16:creationId xmlns:a16="http://schemas.microsoft.com/office/drawing/2014/main" id="{DE5F13A6-6542-4E20-832A-12D87A8095F2}"/>
              </a:ext>
            </a:extLst>
          </p:cNvPr>
          <p:cNvSpPr>
            <a:spLocks noGrp="1"/>
          </p:cNvSpPr>
          <p:nvPr>
            <p:ph type="body" idx="1"/>
          </p:nvPr>
        </p:nvSpPr>
        <p:spPr>
          <a:xfrm>
            <a:off x="1295400" y="1818321"/>
            <a:ext cx="4572000" cy="685391"/>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it-IT" b="1" dirty="0">
                <a:solidFill>
                  <a:schemeClr val="tx1"/>
                </a:solidFill>
              </a:rPr>
              <a:t>Ante Riforma art. 11 comma 3</a:t>
            </a:r>
          </a:p>
        </p:txBody>
      </p:sp>
      <p:sp>
        <p:nvSpPr>
          <p:cNvPr id="4" name="Segnaposto contenuto 3">
            <a:extLst>
              <a:ext uri="{FF2B5EF4-FFF2-40B4-BE49-F238E27FC236}">
                <a16:creationId xmlns:a16="http://schemas.microsoft.com/office/drawing/2014/main" id="{4BFB3282-4AAC-4ADB-AE3B-C18A222C785E}"/>
              </a:ext>
            </a:extLst>
          </p:cNvPr>
          <p:cNvSpPr>
            <a:spLocks noGrp="1"/>
          </p:cNvSpPr>
          <p:nvPr>
            <p:ph sz="half" idx="2"/>
          </p:nvPr>
        </p:nvSpPr>
        <p:spPr>
          <a:xfrm>
            <a:off x="1295400" y="2503713"/>
            <a:ext cx="4572000" cy="3287487"/>
          </a:xfrm>
          <a:solidFill>
            <a:schemeClr val="accent1">
              <a:lumMod val="40000"/>
              <a:lumOff val="60000"/>
            </a:schemeClr>
          </a:solidFill>
          <a:ln w="12700">
            <a:solidFill>
              <a:schemeClr val="accent1"/>
            </a:solidFill>
          </a:ln>
        </p:spPr>
        <p:txBody>
          <a:bodyPr>
            <a:normAutofit fontScale="77500" lnSpcReduction="20000"/>
          </a:bodyPr>
          <a:lstStyle/>
          <a:p>
            <a:pPr>
              <a:lnSpc>
                <a:spcPct val="120000"/>
              </a:lnSpc>
            </a:pPr>
            <a:endParaRPr lang="it-IT" dirty="0"/>
          </a:p>
          <a:p>
            <a:pPr>
              <a:lnSpc>
                <a:spcPct val="120000"/>
              </a:lnSpc>
            </a:pPr>
            <a:r>
              <a:rPr lang="it-IT" dirty="0"/>
              <a:t>Se è raggiunto l’accordo amichevole di cui al comma 1 ovvero se tutte le parti aderiscono alla proposta del mediatore, si forma processo verbale che deve essere sottoscritto dalle parti e dal mediatore, il quale certifica l’autografia della sottoscrizione delle parti o la loro impossibilità di sottoscrivere.</a:t>
            </a:r>
          </a:p>
        </p:txBody>
      </p:sp>
      <p:sp>
        <p:nvSpPr>
          <p:cNvPr id="5" name="Segnaposto testo 4">
            <a:extLst>
              <a:ext uri="{FF2B5EF4-FFF2-40B4-BE49-F238E27FC236}">
                <a16:creationId xmlns:a16="http://schemas.microsoft.com/office/drawing/2014/main" id="{83FBB329-A7FA-4FEA-B38C-EBA38A871955}"/>
              </a:ext>
            </a:extLst>
          </p:cNvPr>
          <p:cNvSpPr>
            <a:spLocks noGrp="1"/>
          </p:cNvSpPr>
          <p:nvPr>
            <p:ph type="body" sz="quarter" idx="3"/>
          </p:nvPr>
        </p:nvSpPr>
        <p:spPr>
          <a:xfrm>
            <a:off x="6324600" y="1818322"/>
            <a:ext cx="4572000" cy="685390"/>
          </a:xfrm>
          <a:solidFill>
            <a:srgbClr val="FFC000"/>
          </a:solidFill>
          <a:ln w="12700">
            <a:solidFill>
              <a:srgbClr val="FFC000"/>
            </a:solidFill>
          </a:ln>
        </p:spPr>
        <p:txBody>
          <a:bodyPr/>
          <a:lstStyle/>
          <a:p>
            <a:pPr algn="ctr"/>
            <a:r>
              <a:rPr lang="it-IT" b="1" dirty="0">
                <a:solidFill>
                  <a:schemeClr val="tx1"/>
                </a:solidFill>
              </a:rPr>
              <a:t>Post Riforma art. 11 comma 4</a:t>
            </a:r>
          </a:p>
        </p:txBody>
      </p:sp>
      <p:sp>
        <p:nvSpPr>
          <p:cNvPr id="6" name="Segnaposto contenuto 5">
            <a:extLst>
              <a:ext uri="{FF2B5EF4-FFF2-40B4-BE49-F238E27FC236}">
                <a16:creationId xmlns:a16="http://schemas.microsoft.com/office/drawing/2014/main" id="{699521A1-01C4-4EAA-B776-647D0C0F069A}"/>
              </a:ext>
            </a:extLst>
          </p:cNvPr>
          <p:cNvSpPr>
            <a:spLocks noGrp="1"/>
          </p:cNvSpPr>
          <p:nvPr>
            <p:ph sz="quarter" idx="4"/>
          </p:nvPr>
        </p:nvSpPr>
        <p:spPr>
          <a:solidFill>
            <a:srgbClr val="FFE699"/>
          </a:solidFill>
          <a:ln w="12700">
            <a:solidFill>
              <a:srgbClr val="FFC000"/>
            </a:solidFill>
          </a:ln>
        </p:spPr>
        <p:txBody>
          <a:bodyPr>
            <a:normAutofit fontScale="77500" lnSpcReduction="20000"/>
          </a:bodyPr>
          <a:lstStyle/>
          <a:p>
            <a:endParaRPr lang="it-IT" b="1"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endParaRPr>
          </a:p>
          <a:p>
            <a:r>
              <a:rPr lang="it-IT" b="1"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rPr>
              <a:t>Il verbale conclusivo della mediazione, contenente l’eventuale accordo, è sottoscritto dalle parti, dai loro avvocati e dagli altri partecipanti alla procedura nonché dal mediatore, il quale certifica l’autografia della sottoscrizione delle parti o la loro impossibilità di sottoscrivere e, senza indugio, ne cura il deposito presso la segreteria dell’organismo. </a:t>
            </a:r>
          </a:p>
          <a:p>
            <a:r>
              <a:rPr lang="it-IT" b="1"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rPr>
              <a:t>Nel verbale il mediatore dà atto della presenza di coloro che hanno partecipato agli incontri e delle parti che, pur regolarmente invitate, sono rimaste assenti.</a:t>
            </a:r>
            <a:endParaRPr lang="it-IT" dirty="0">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250825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38E2D5-A22D-4C14-99DE-E366D76FD38B}"/>
              </a:ext>
            </a:extLst>
          </p:cNvPr>
          <p:cNvSpPr>
            <a:spLocks noGrp="1"/>
          </p:cNvSpPr>
          <p:nvPr>
            <p:ph type="title"/>
          </p:nvPr>
        </p:nvSpPr>
        <p:spPr>
          <a:xfrm>
            <a:off x="1295400" y="503853"/>
            <a:ext cx="9601200" cy="678995"/>
          </a:xfrm>
        </p:spPr>
        <p:txBody>
          <a:bodyPr>
            <a:normAutofit/>
          </a:bodyPr>
          <a:lstStyle/>
          <a:p>
            <a:r>
              <a:rPr lang="it-IT" sz="3000" dirty="0">
                <a:latin typeface="Arial" panose="020B0604020202020204" pitchFamily="34" charset="0"/>
                <a:cs typeface="Arial" panose="020B0604020202020204" pitchFamily="34" charset="0"/>
              </a:rPr>
              <a:t>Le novità del verbale di accordo (art. 11 comma 4)</a:t>
            </a:r>
          </a:p>
        </p:txBody>
      </p:sp>
      <p:graphicFrame>
        <p:nvGraphicFramePr>
          <p:cNvPr id="5" name="Diagramma 4">
            <a:extLst>
              <a:ext uri="{FF2B5EF4-FFF2-40B4-BE49-F238E27FC236}">
                <a16:creationId xmlns:a16="http://schemas.microsoft.com/office/drawing/2014/main" id="{F1E32AEB-77FF-482F-A97E-B72D4E61FE95}"/>
              </a:ext>
            </a:extLst>
          </p:cNvPr>
          <p:cNvGraphicFramePr/>
          <p:nvPr>
            <p:extLst>
              <p:ext uri="{D42A27DB-BD31-4B8C-83A1-F6EECF244321}">
                <p14:modId xmlns:p14="http://schemas.microsoft.com/office/powerpoint/2010/main" val="187017993"/>
              </p:ext>
            </p:extLst>
          </p:nvPr>
        </p:nvGraphicFramePr>
        <p:xfrm>
          <a:off x="838200" y="1735456"/>
          <a:ext cx="8128000" cy="4304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umetto: rettangolo 6">
            <a:extLst>
              <a:ext uri="{FF2B5EF4-FFF2-40B4-BE49-F238E27FC236}">
                <a16:creationId xmlns:a16="http://schemas.microsoft.com/office/drawing/2014/main" id="{6F59216A-7A43-49ED-8796-7BAFF657E972}"/>
              </a:ext>
            </a:extLst>
          </p:cNvPr>
          <p:cNvSpPr/>
          <p:nvPr/>
        </p:nvSpPr>
        <p:spPr>
          <a:xfrm>
            <a:off x="4534408" y="1689419"/>
            <a:ext cx="4191000" cy="1738312"/>
          </a:xfrm>
          <a:prstGeom prst="wedgeRectCallout">
            <a:avLst>
              <a:gd name="adj1" fmla="val -84951"/>
              <a:gd name="adj2" fmla="val 5611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rPr>
              <a:t>Vera novità della Riforma: far sottoscrivere tutti i partecipanti della procedura</a:t>
            </a:r>
          </a:p>
          <a:p>
            <a:pPr algn="ctr"/>
            <a:endParaRPr lang="it-IT" dirty="0">
              <a:solidFill>
                <a:schemeClr val="bg1"/>
              </a:solidFill>
            </a:endParaRPr>
          </a:p>
          <a:p>
            <a:pPr algn="ctr"/>
            <a:r>
              <a:rPr lang="it-IT" dirty="0">
                <a:solidFill>
                  <a:schemeClr val="bg1"/>
                </a:solidFill>
              </a:rPr>
              <a:t>Rafforzata la riservatezza </a:t>
            </a:r>
          </a:p>
        </p:txBody>
      </p:sp>
      <p:sp>
        <p:nvSpPr>
          <p:cNvPr id="8" name="Fumetto: rettangolo 7">
            <a:extLst>
              <a:ext uri="{FF2B5EF4-FFF2-40B4-BE49-F238E27FC236}">
                <a16:creationId xmlns:a16="http://schemas.microsoft.com/office/drawing/2014/main" id="{F4A8B540-66C2-4BFD-8B4E-C1423105370F}"/>
              </a:ext>
            </a:extLst>
          </p:cNvPr>
          <p:cNvSpPr/>
          <p:nvPr/>
        </p:nvSpPr>
        <p:spPr>
          <a:xfrm>
            <a:off x="9398000" y="2377440"/>
            <a:ext cx="2479040" cy="2468880"/>
          </a:xfrm>
          <a:prstGeom prst="wedgeRectCallout">
            <a:avLst>
              <a:gd name="adj1" fmla="val -84358"/>
              <a:gd name="adj2" fmla="val -366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Problema:</a:t>
            </a:r>
          </a:p>
          <a:p>
            <a:pPr algn="ctr"/>
            <a:r>
              <a:rPr lang="it-IT" dirty="0"/>
              <a:t>Far sottoscrivere anche al CTM?</a:t>
            </a:r>
          </a:p>
          <a:p>
            <a:pPr algn="ctr"/>
            <a:r>
              <a:rPr lang="it-IT" dirty="0"/>
              <a:t>Far sottoscrivere anche al delegato partecipato a uno dei primi incontri?</a:t>
            </a:r>
          </a:p>
        </p:txBody>
      </p:sp>
      <p:sp>
        <p:nvSpPr>
          <p:cNvPr id="9" name="Freccia a destra 8">
            <a:extLst>
              <a:ext uri="{FF2B5EF4-FFF2-40B4-BE49-F238E27FC236}">
                <a16:creationId xmlns:a16="http://schemas.microsoft.com/office/drawing/2014/main" id="{5D990898-DF92-4C46-9BF0-64AF45D37457}"/>
              </a:ext>
            </a:extLst>
          </p:cNvPr>
          <p:cNvSpPr/>
          <p:nvPr/>
        </p:nvSpPr>
        <p:spPr>
          <a:xfrm>
            <a:off x="4702188" y="2918215"/>
            <a:ext cx="566098" cy="428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76225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2CC4A1-3BD4-4074-2B4B-A9C4617D4D77}"/>
              </a:ext>
            </a:extLst>
          </p:cNvPr>
          <p:cNvSpPr>
            <a:spLocks noGrp="1"/>
          </p:cNvSpPr>
          <p:nvPr>
            <p:ph type="title"/>
          </p:nvPr>
        </p:nvSpPr>
        <p:spPr/>
        <p:txBody>
          <a:bodyPr>
            <a:normAutofit/>
          </a:bodyPr>
          <a:lstStyle/>
          <a:p>
            <a:pPr algn="ctr"/>
            <a:r>
              <a:rPr lang="it-IT" sz="3600" dirty="0"/>
              <a:t>Art.  11</a:t>
            </a:r>
            <a:br>
              <a:rPr lang="it-IT" sz="3600" dirty="0"/>
            </a:br>
            <a:r>
              <a:rPr lang="it-IT" sz="3600" dirty="0"/>
              <a:t>Conclusione del procedimento</a:t>
            </a:r>
          </a:p>
        </p:txBody>
      </p:sp>
      <p:sp>
        <p:nvSpPr>
          <p:cNvPr id="3" name="Segnaposto contenuto 2">
            <a:extLst>
              <a:ext uri="{FF2B5EF4-FFF2-40B4-BE49-F238E27FC236}">
                <a16:creationId xmlns:a16="http://schemas.microsoft.com/office/drawing/2014/main" id="{D373C866-7552-6446-DC09-0837930D582E}"/>
              </a:ext>
            </a:extLst>
          </p:cNvPr>
          <p:cNvSpPr>
            <a:spLocks noGrp="1"/>
          </p:cNvSpPr>
          <p:nvPr>
            <p:ph idx="1"/>
          </p:nvPr>
        </p:nvSpPr>
        <p:spPr>
          <a:xfrm>
            <a:off x="543197" y="571500"/>
            <a:ext cx="6217920" cy="5715000"/>
          </a:xfrm>
        </p:spPr>
        <p:txBody>
          <a:bodyPr>
            <a:normAutofit/>
          </a:bodyPr>
          <a:lstStyle/>
          <a:p>
            <a:pPr marL="342900" marR="0" lvl="0" indent="-342900" algn="just" defTabSz="914400" rtl="0" eaLnBrk="1" fontAlgn="auto" latinLnBrk="0" hangingPunct="1">
              <a:lnSpc>
                <a:spcPct val="107000"/>
              </a:lnSpc>
              <a:spcBef>
                <a:spcPts val="1000"/>
              </a:spcBef>
              <a:spcAft>
                <a:spcPts val="800"/>
              </a:spcAft>
              <a:buClrTx/>
              <a:buSzTx/>
              <a:buFont typeface="+mj-lt"/>
              <a:buAutoNum type="arabicPeriod" startAt="5"/>
              <a:tabLst>
                <a:tab pos="457200" algn="l"/>
              </a:tabLst>
              <a:defRPr/>
            </a:pPr>
            <a:endParaRPr kumimoji="0" lang="it-IT" sz="1800" b="1" i="0" u="none" strike="noStrike" kern="1200" cap="none" spc="0" normalizeH="0" baseline="0" noProof="0" dirty="0">
              <a:ln>
                <a:noFill/>
              </a:ln>
              <a:solidFill>
                <a:srgbClr val="222222"/>
              </a:solidFill>
              <a:effectLst/>
              <a:uLnTx/>
              <a:uFillTx/>
              <a:latin typeface="Arial Nova" panose="020B0504020202020204" pitchFamily="34" charset="0"/>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07000"/>
              </a:lnSpc>
              <a:spcBef>
                <a:spcPts val="1000"/>
              </a:spcBef>
              <a:spcAft>
                <a:spcPts val="800"/>
              </a:spcAft>
              <a:buClrTx/>
              <a:buSzTx/>
              <a:buFont typeface="+mj-lt"/>
              <a:buAutoNum type="arabicPeriod" startAt="5"/>
              <a:tabLst>
                <a:tab pos="457200" algn="l"/>
              </a:tabLst>
              <a:defRPr/>
            </a:pPr>
            <a:endParaRPr kumimoji="0" lang="it-IT" sz="1800" b="1" i="0" u="none" strike="noStrike" kern="1200" cap="none" spc="0" normalizeH="0" baseline="0" noProof="0" dirty="0">
              <a:ln>
                <a:noFill/>
              </a:ln>
              <a:solidFill>
                <a:srgbClr val="222222"/>
              </a:solidFill>
              <a:effectLst/>
              <a:uLnTx/>
              <a:uFillTx/>
              <a:latin typeface="Arial Nova" panose="020B0504020202020204" pitchFamily="34" charset="0"/>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07000"/>
              </a:lnSpc>
              <a:spcBef>
                <a:spcPts val="1000"/>
              </a:spcBef>
              <a:spcAft>
                <a:spcPts val="800"/>
              </a:spcAft>
              <a:buClrTx/>
              <a:buSzTx/>
              <a:buFont typeface="+mj-lt"/>
              <a:buAutoNum type="arabicPeriod" startAt="5"/>
              <a:tabLst>
                <a:tab pos="457200" algn="l"/>
              </a:tabLst>
              <a:defRPr/>
            </a:pPr>
            <a:r>
              <a:rPr kumimoji="0" lang="it-IT" sz="1800" b="1" i="0" u="none" strike="noStrike" kern="1200" cap="none" spc="0" normalizeH="0" baseline="0" noProof="0" dirty="0">
                <a:ln>
                  <a:noFill/>
                </a:ln>
                <a:solidFill>
                  <a:srgbClr val="222222"/>
                </a:solidFill>
                <a:effectLst/>
                <a:uLnTx/>
                <a:uFillTx/>
                <a:latin typeface="Arial Nova" panose="020B0504020202020204" pitchFamily="34" charset="0"/>
                <a:ea typeface="Times New Roman" panose="02020603050405020304" pitchFamily="18" charset="0"/>
                <a:cs typeface="Times New Roman" panose="02020603050405020304" pitchFamily="18" charset="0"/>
              </a:rPr>
              <a:t>Il verbale contenente l’eventuale accordo di conciliazione è redatto in formato digitale o, se in formato analogico, in tanti originali quante sono le parti che partecipano alla mediazione, oltre ad un originale per il deposito presso l’organismo.</a:t>
            </a:r>
          </a:p>
          <a:p>
            <a:pPr marL="0" marR="0" lvl="0" indent="0" algn="just" defTabSz="914400" rtl="0" eaLnBrk="1" fontAlgn="auto" latinLnBrk="0" hangingPunct="1">
              <a:lnSpc>
                <a:spcPct val="107000"/>
              </a:lnSpc>
              <a:spcBef>
                <a:spcPts val="1000"/>
              </a:spcBef>
              <a:spcAft>
                <a:spcPts val="800"/>
              </a:spcAft>
              <a:buClrTx/>
              <a:buSzTx/>
              <a:buNone/>
              <a:tabLst>
                <a:tab pos="457200" algn="l"/>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7000"/>
              </a:lnSpc>
              <a:spcBef>
                <a:spcPts val="1000"/>
              </a:spcBef>
              <a:spcAft>
                <a:spcPts val="800"/>
              </a:spcAft>
              <a:buClrTx/>
              <a:buSzTx/>
              <a:buFont typeface="+mj-lt"/>
              <a:buAutoNum type="arabicPeriod" startAt="6"/>
              <a:tabLst>
                <a:tab pos="457200" algn="l"/>
              </a:tabLst>
              <a:defRPr/>
            </a:pPr>
            <a:r>
              <a:rPr kumimoji="0" lang="it-IT" sz="1800" b="1" i="0" u="none" strike="noStrike" kern="1200" cap="none" spc="0" normalizeH="0" baseline="0" noProof="0" dirty="0">
                <a:ln>
                  <a:noFill/>
                </a:ln>
                <a:solidFill>
                  <a:srgbClr val="222222"/>
                </a:solidFill>
                <a:effectLst/>
                <a:uLnTx/>
                <a:uFillTx/>
                <a:latin typeface="Arial Nova" panose="020B0504020202020204" pitchFamily="34" charset="0"/>
                <a:ea typeface="Times New Roman" panose="02020603050405020304" pitchFamily="18" charset="0"/>
                <a:cs typeface="Times New Roman" panose="02020603050405020304" pitchFamily="18" charset="0"/>
              </a:rPr>
              <a:t>Del verbale contenente l’eventuale accordo depositato presso la segreteria dell’organismo è rilasciata copia alle parti che lo richiedono. </a:t>
            </a:r>
            <a:endParaRPr lang="it-IT" sz="1800" b="1"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7000"/>
              </a:lnSpc>
              <a:spcBef>
                <a:spcPts val="1000"/>
              </a:spcBef>
              <a:spcAft>
                <a:spcPts val="800"/>
              </a:spcAft>
              <a:buClrTx/>
              <a:buSzTx/>
              <a:buNone/>
              <a:tabLst>
                <a:tab pos="457200" algn="l"/>
              </a:tabLst>
              <a:defRPr/>
            </a:pPr>
            <a:r>
              <a:rPr kumimoji="0" lang="it-IT" sz="1800" b="1" i="0" u="none" strike="noStrike" kern="1200" cap="none" spc="0" normalizeH="0" baseline="0" noProof="0" dirty="0">
                <a:ln>
                  <a:noFill/>
                </a:ln>
                <a:solidFill>
                  <a:srgbClr val="222222"/>
                </a:solidFill>
                <a:effectLst/>
                <a:uLnTx/>
                <a:uFillTx/>
                <a:latin typeface="Arial Nova" panose="020B0504020202020204" pitchFamily="34" charset="0"/>
                <a:ea typeface="Times New Roman" panose="02020603050405020304" pitchFamily="18" charset="0"/>
                <a:cs typeface="Times New Roman" panose="02020603050405020304" pitchFamily="18" charset="0"/>
              </a:rPr>
              <a:t>	È fatto obbligo all’organismo di conservare copia 	degli atti dei procedimenti trattati per almeno un 	triennio dalla data della loro conclusione.</a:t>
            </a:r>
            <a:endParaRPr kumimoji="0" lang="it-I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just"/>
            <a:endParaRPr lang="it-IT" dirty="0"/>
          </a:p>
        </p:txBody>
      </p:sp>
      <p:sp>
        <p:nvSpPr>
          <p:cNvPr id="4" name="Segnaposto testo 3">
            <a:extLst>
              <a:ext uri="{FF2B5EF4-FFF2-40B4-BE49-F238E27FC236}">
                <a16:creationId xmlns:a16="http://schemas.microsoft.com/office/drawing/2014/main" id="{42E9176B-969B-2924-8619-1624F77ECAA1}"/>
              </a:ext>
            </a:extLst>
          </p:cNvPr>
          <p:cNvSpPr>
            <a:spLocks noGrp="1"/>
          </p:cNvSpPr>
          <p:nvPr>
            <p:ph type="body" sz="half" idx="2"/>
          </p:nvPr>
        </p:nvSpPr>
        <p:spPr/>
        <p:txBody>
          <a:bodyPr>
            <a:normAutofit/>
          </a:bodyPr>
          <a:lstStyle/>
          <a:p>
            <a:pPr algn="ctr"/>
            <a:r>
              <a:rPr lang="it-IT" sz="2400" b="1" dirty="0"/>
              <a:t>Commi 5 e 6</a:t>
            </a:r>
          </a:p>
        </p:txBody>
      </p:sp>
    </p:spTree>
    <p:extLst>
      <p:ext uri="{BB962C8B-B14F-4D97-AF65-F5344CB8AC3E}">
        <p14:creationId xmlns:p14="http://schemas.microsoft.com/office/powerpoint/2010/main" val="222263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617A82-B173-4619-A8FA-EF9A986868CA}"/>
              </a:ext>
            </a:extLst>
          </p:cNvPr>
          <p:cNvSpPr>
            <a:spLocks noGrp="1"/>
          </p:cNvSpPr>
          <p:nvPr>
            <p:ph type="title"/>
          </p:nvPr>
        </p:nvSpPr>
        <p:spPr>
          <a:xfrm>
            <a:off x="1295400" y="503854"/>
            <a:ext cx="9601200" cy="603494"/>
          </a:xfrm>
        </p:spPr>
        <p:txBody>
          <a:bodyPr/>
          <a:lstStyle/>
          <a:p>
            <a:r>
              <a:rPr lang="it-IT" dirty="0"/>
              <a:t>Le copie dell’accordo</a:t>
            </a:r>
          </a:p>
        </p:txBody>
      </p:sp>
      <p:sp>
        <p:nvSpPr>
          <p:cNvPr id="3" name="Segnaposto contenuto 2">
            <a:extLst>
              <a:ext uri="{FF2B5EF4-FFF2-40B4-BE49-F238E27FC236}">
                <a16:creationId xmlns:a16="http://schemas.microsoft.com/office/drawing/2014/main" id="{D14BAD7B-A880-43CA-8430-A6CFEBD6D88F}"/>
              </a:ext>
            </a:extLst>
          </p:cNvPr>
          <p:cNvSpPr>
            <a:spLocks noGrp="1"/>
          </p:cNvSpPr>
          <p:nvPr>
            <p:ph sz="half" idx="1"/>
          </p:nvPr>
        </p:nvSpPr>
        <p:spPr>
          <a:xfrm>
            <a:off x="1295400" y="1272989"/>
            <a:ext cx="4572000" cy="2552391"/>
          </a:xfrm>
          <a:solidFill>
            <a:schemeClr val="accent3">
              <a:lumMod val="40000"/>
              <a:lumOff val="60000"/>
            </a:schemeClr>
          </a:solidFill>
          <a:ln>
            <a:solidFill>
              <a:schemeClr val="accent1"/>
            </a:solidFill>
          </a:ln>
        </p:spPr>
        <p:txBody>
          <a:bodyPr>
            <a:normAutofit fontScale="77500" lnSpcReduction="20000"/>
          </a:bodyPr>
          <a:lstStyle/>
          <a:p>
            <a:pPr marL="0" lvl="0" indent="0" algn="ctr">
              <a:lnSpc>
                <a:spcPct val="107000"/>
              </a:lnSpc>
              <a:spcBef>
                <a:spcPts val="1000"/>
              </a:spcBef>
              <a:spcAft>
                <a:spcPts val="800"/>
              </a:spcAft>
              <a:buClrTx/>
              <a:buSzTx/>
              <a:buNone/>
              <a:tabLst>
                <a:tab pos="457200" algn="l"/>
              </a:tabLst>
              <a:defRPr/>
            </a:pPr>
            <a:r>
              <a:rPr lang="it-IT" b="1"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rPr>
              <a:t>Verbale ANALOGICO</a:t>
            </a:r>
          </a:p>
          <a:p>
            <a:pPr marL="0" lvl="0" indent="0" algn="just">
              <a:lnSpc>
                <a:spcPct val="107000"/>
              </a:lnSpc>
              <a:spcBef>
                <a:spcPts val="1000"/>
              </a:spcBef>
              <a:spcAft>
                <a:spcPts val="800"/>
              </a:spcAft>
              <a:buClrTx/>
              <a:buSzTx/>
              <a:buNone/>
              <a:tabLst>
                <a:tab pos="457200" algn="l"/>
              </a:tabLst>
              <a:defRPr/>
            </a:pPr>
            <a:r>
              <a:rPr lang="it-IT" b="1"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rPr>
              <a:t>Si formano tanti originali quante sono le parti che partecipano alla mediazione, oltre ad un originale per il deposito presso l’organismo.</a:t>
            </a:r>
          </a:p>
          <a:p>
            <a:pPr marL="0" lvl="0" indent="0" algn="just">
              <a:lnSpc>
                <a:spcPct val="107000"/>
              </a:lnSpc>
              <a:spcBef>
                <a:spcPts val="1000"/>
              </a:spcBef>
              <a:spcAft>
                <a:spcPts val="800"/>
              </a:spcAft>
              <a:buClrTx/>
              <a:buSzTx/>
              <a:buNone/>
              <a:tabLst>
                <a:tab pos="457200" algn="l"/>
              </a:tabLst>
              <a:defRPr/>
            </a:pPr>
            <a:r>
              <a:rPr lang="it-IT" b="1"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rPr>
              <a:t>Rilascio di copia: il verbale contenente l’eventuale accordo è depositato presso la segreteria dell’organismo e viene rilasciata copia alle parti che lo richiedono. </a:t>
            </a:r>
          </a:p>
          <a:p>
            <a:pPr marL="0" lvl="0" indent="0" algn="just">
              <a:lnSpc>
                <a:spcPct val="107000"/>
              </a:lnSpc>
              <a:spcBef>
                <a:spcPts val="1000"/>
              </a:spcBef>
              <a:spcAft>
                <a:spcPts val="800"/>
              </a:spcAft>
              <a:buClrTx/>
              <a:buSzTx/>
              <a:buNone/>
              <a:tabLst>
                <a:tab pos="457200" algn="l"/>
              </a:tabLst>
              <a:defRPr/>
            </a:pPr>
            <a:endParaRPr lang="it-IT" b="1"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endParaRPr>
          </a:p>
          <a:p>
            <a:pPr lvl="0">
              <a:spcBef>
                <a:spcPts val="1000"/>
              </a:spcBef>
              <a:buClrTx/>
              <a:buSzTx/>
              <a:buFont typeface="Arial" panose="020B0604020202020204" pitchFamily="34" charset="0"/>
              <a:buChar char="•"/>
              <a:defRPr/>
            </a:pPr>
            <a:endParaRPr lang="it-IT" sz="3200" dirty="0">
              <a:solidFill>
                <a:prstClr val="black"/>
              </a:solidFill>
              <a:latin typeface="Calibri" panose="020F0502020204030204"/>
            </a:endParaRPr>
          </a:p>
          <a:p>
            <a:endParaRPr lang="it-IT" dirty="0"/>
          </a:p>
        </p:txBody>
      </p:sp>
      <p:sp>
        <p:nvSpPr>
          <p:cNvPr id="4" name="Segnaposto contenuto 3">
            <a:extLst>
              <a:ext uri="{FF2B5EF4-FFF2-40B4-BE49-F238E27FC236}">
                <a16:creationId xmlns:a16="http://schemas.microsoft.com/office/drawing/2014/main" id="{7166252A-49DD-4215-9FCA-1B0D6047DC00}"/>
              </a:ext>
            </a:extLst>
          </p:cNvPr>
          <p:cNvSpPr>
            <a:spLocks noGrp="1"/>
          </p:cNvSpPr>
          <p:nvPr>
            <p:ph sz="half" idx="2"/>
          </p:nvPr>
        </p:nvSpPr>
        <p:spPr>
          <a:xfrm>
            <a:off x="6719047" y="1272989"/>
            <a:ext cx="4572000" cy="1658470"/>
          </a:xfrm>
          <a:solidFill>
            <a:srgbClr val="FFE699"/>
          </a:solidFill>
          <a:ln>
            <a:solidFill>
              <a:srgbClr val="FFC000"/>
            </a:solidFill>
          </a:ln>
        </p:spPr>
        <p:txBody>
          <a:bodyPr>
            <a:normAutofit fontScale="77500" lnSpcReduction="20000"/>
          </a:bodyPr>
          <a:lstStyle/>
          <a:p>
            <a:pPr marL="0" indent="0">
              <a:buNone/>
            </a:pPr>
            <a:endParaRPr lang="it-IT" b="1" dirty="0"/>
          </a:p>
          <a:p>
            <a:pPr marL="0" indent="0" algn="ctr">
              <a:buNone/>
            </a:pPr>
            <a:r>
              <a:rPr lang="it-IT" b="1" dirty="0"/>
              <a:t>Verbale TELEMATICO</a:t>
            </a:r>
          </a:p>
          <a:p>
            <a:pPr marL="0" indent="0">
              <a:buNone/>
            </a:pPr>
            <a:r>
              <a:rPr lang="it-IT" b="1" dirty="0"/>
              <a:t>Unico verbale nativo digitale sottoscritto digitalmente da tutte le parti e da ultimo dal mediatore (art. 8 bis)</a:t>
            </a:r>
          </a:p>
        </p:txBody>
      </p:sp>
      <p:sp>
        <p:nvSpPr>
          <p:cNvPr id="7" name="CasellaDiTesto 6">
            <a:extLst>
              <a:ext uri="{FF2B5EF4-FFF2-40B4-BE49-F238E27FC236}">
                <a16:creationId xmlns:a16="http://schemas.microsoft.com/office/drawing/2014/main" id="{292EA951-2DA5-4981-8B4E-3F2AA3A238B3}"/>
              </a:ext>
            </a:extLst>
          </p:cNvPr>
          <p:cNvSpPr txBox="1"/>
          <p:nvPr/>
        </p:nvSpPr>
        <p:spPr>
          <a:xfrm>
            <a:off x="4038599" y="4130519"/>
            <a:ext cx="3657601" cy="1754326"/>
          </a:xfrm>
          <a:prstGeom prst="rect">
            <a:avLst/>
          </a:prstGeom>
          <a:solidFill>
            <a:srgbClr val="FFFF99"/>
          </a:solidFill>
          <a:ln>
            <a:solidFill>
              <a:srgbClr val="FFC000"/>
            </a:solidFill>
          </a:ln>
        </p:spPr>
        <p:txBody>
          <a:bodyPr wrap="square" rtlCol="0">
            <a:spAutoFit/>
          </a:bodyPr>
          <a:lstStyle/>
          <a:p>
            <a:pPr algn="ctr"/>
            <a:r>
              <a:rPr lang="it-IT" b="1"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rPr>
              <a:t>CONSERVAZIONE </a:t>
            </a:r>
          </a:p>
          <a:p>
            <a:r>
              <a:rPr lang="it-IT" b="1"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rPr>
              <a:t>È fatto obbligo all’organismo di conservare copia degli atti dei procedimenti trattati per almeno un triennio dalla data della loro conclusione.</a:t>
            </a:r>
            <a:endParaRPr lang="it-IT"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553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9EE9CC-8FE1-49C8-8210-F23093E493D5}"/>
              </a:ext>
            </a:extLst>
          </p:cNvPr>
          <p:cNvSpPr>
            <a:spLocks noGrp="1"/>
          </p:cNvSpPr>
          <p:nvPr>
            <p:ph type="title"/>
          </p:nvPr>
        </p:nvSpPr>
        <p:spPr>
          <a:xfrm>
            <a:off x="1295400" y="503853"/>
            <a:ext cx="9601200" cy="641351"/>
          </a:xfrm>
        </p:spPr>
        <p:txBody>
          <a:bodyPr/>
          <a:lstStyle/>
          <a:p>
            <a:r>
              <a:rPr lang="it-IT" dirty="0"/>
              <a:t>Gli accordi da trascrivere (art. 11 comma 7)</a:t>
            </a:r>
          </a:p>
        </p:txBody>
      </p:sp>
      <p:sp>
        <p:nvSpPr>
          <p:cNvPr id="3" name="Segnaposto testo 2">
            <a:extLst>
              <a:ext uri="{FF2B5EF4-FFF2-40B4-BE49-F238E27FC236}">
                <a16:creationId xmlns:a16="http://schemas.microsoft.com/office/drawing/2014/main" id="{8679976D-1181-4C14-BE8A-D0C0678AE75E}"/>
              </a:ext>
            </a:extLst>
          </p:cNvPr>
          <p:cNvSpPr>
            <a:spLocks noGrp="1"/>
          </p:cNvSpPr>
          <p:nvPr>
            <p:ph type="body" idx="1"/>
          </p:nvPr>
        </p:nvSpPr>
        <p:spPr>
          <a:xfrm>
            <a:off x="1295400" y="1646238"/>
            <a:ext cx="4572000" cy="607667"/>
          </a:xfrm>
          <a:solidFill>
            <a:schemeClr val="accent3"/>
          </a:solidFill>
        </p:spPr>
        <p:txBody>
          <a:bodyPr/>
          <a:lstStyle/>
          <a:p>
            <a:pPr algn="ctr"/>
            <a:r>
              <a:rPr lang="it-IT" b="1" dirty="0">
                <a:solidFill>
                  <a:schemeClr val="tx1"/>
                </a:solidFill>
              </a:rPr>
              <a:t>Ante</a:t>
            </a:r>
            <a:r>
              <a:rPr lang="it-IT" b="1" dirty="0"/>
              <a:t> </a:t>
            </a:r>
            <a:r>
              <a:rPr lang="it-IT" b="1" dirty="0">
                <a:solidFill>
                  <a:schemeClr val="tx1"/>
                </a:solidFill>
              </a:rPr>
              <a:t>Riforma</a:t>
            </a:r>
          </a:p>
        </p:txBody>
      </p:sp>
      <p:sp>
        <p:nvSpPr>
          <p:cNvPr id="4" name="Segnaposto contenuto 3">
            <a:extLst>
              <a:ext uri="{FF2B5EF4-FFF2-40B4-BE49-F238E27FC236}">
                <a16:creationId xmlns:a16="http://schemas.microsoft.com/office/drawing/2014/main" id="{61CF73B4-6287-414A-8A52-814BA56F6969}"/>
              </a:ext>
            </a:extLst>
          </p:cNvPr>
          <p:cNvSpPr>
            <a:spLocks noGrp="1"/>
          </p:cNvSpPr>
          <p:nvPr>
            <p:ph sz="half" idx="2"/>
          </p:nvPr>
        </p:nvSpPr>
        <p:spPr>
          <a:xfrm>
            <a:off x="1295400" y="2253905"/>
            <a:ext cx="4572000" cy="3532094"/>
          </a:xfrm>
          <a:solidFill>
            <a:schemeClr val="accent3">
              <a:lumMod val="40000"/>
              <a:lumOff val="60000"/>
            </a:schemeClr>
          </a:solidFill>
        </p:spPr>
        <p:txBody>
          <a:bodyPr>
            <a:normAutofit fontScale="92500" lnSpcReduction="20000"/>
          </a:bodyPr>
          <a:lstStyle/>
          <a:p>
            <a:r>
              <a:rPr lang="it-IT" dirty="0"/>
              <a:t>Se con l’accordo le parti concludono uno dei contratti o compiono uno degli atti previsti dall’articolo 2643 Codice Civile per procedere alla trascrizione dello stesso </a:t>
            </a:r>
            <a:r>
              <a:rPr lang="it-IT" b="1" dirty="0"/>
              <a:t>la sottoscrizione del processo verbale </a:t>
            </a:r>
            <a:r>
              <a:rPr lang="it-IT" dirty="0"/>
              <a:t>deve essere autenticata da un pubblico ufficiale a ciò autorizzato. </a:t>
            </a:r>
          </a:p>
          <a:p>
            <a:r>
              <a:rPr lang="it-IT" dirty="0"/>
              <a:t>L’accordo raggiunto, anche a seguito della proposta, può prevedere il pagamento di una somma di denaro per ogni violazione o inosservanza degli obblighi stabiliti o per il ritardo nel loro adempimento.</a:t>
            </a:r>
          </a:p>
          <a:p>
            <a:endParaRPr lang="it-IT" dirty="0"/>
          </a:p>
        </p:txBody>
      </p:sp>
      <p:sp>
        <p:nvSpPr>
          <p:cNvPr id="5" name="Segnaposto testo 4">
            <a:extLst>
              <a:ext uri="{FF2B5EF4-FFF2-40B4-BE49-F238E27FC236}">
                <a16:creationId xmlns:a16="http://schemas.microsoft.com/office/drawing/2014/main" id="{C3E1C337-0011-448D-A6BE-49808C8EBC03}"/>
              </a:ext>
            </a:extLst>
          </p:cNvPr>
          <p:cNvSpPr>
            <a:spLocks noGrp="1"/>
          </p:cNvSpPr>
          <p:nvPr>
            <p:ph type="body" sz="quarter" idx="3"/>
          </p:nvPr>
        </p:nvSpPr>
        <p:spPr>
          <a:xfrm>
            <a:off x="6324600" y="1612555"/>
            <a:ext cx="4572000" cy="641350"/>
          </a:xfrm>
          <a:solidFill>
            <a:srgbClr val="FFC000"/>
          </a:solidFill>
        </p:spPr>
        <p:txBody>
          <a:bodyPr/>
          <a:lstStyle/>
          <a:p>
            <a:pPr algn="ctr"/>
            <a:r>
              <a:rPr lang="it-IT" b="1" dirty="0">
                <a:solidFill>
                  <a:schemeClr val="tx1"/>
                </a:solidFill>
              </a:rPr>
              <a:t>Post Riforma</a:t>
            </a:r>
          </a:p>
        </p:txBody>
      </p:sp>
      <p:sp>
        <p:nvSpPr>
          <p:cNvPr id="6" name="Segnaposto contenuto 5">
            <a:extLst>
              <a:ext uri="{FF2B5EF4-FFF2-40B4-BE49-F238E27FC236}">
                <a16:creationId xmlns:a16="http://schemas.microsoft.com/office/drawing/2014/main" id="{367D67AA-44CE-41AD-86D8-B99B375859A0}"/>
              </a:ext>
            </a:extLst>
          </p:cNvPr>
          <p:cNvSpPr>
            <a:spLocks noGrp="1"/>
          </p:cNvSpPr>
          <p:nvPr>
            <p:ph sz="quarter" idx="4"/>
          </p:nvPr>
        </p:nvSpPr>
        <p:spPr>
          <a:xfrm>
            <a:off x="6324600" y="2259107"/>
            <a:ext cx="4572000" cy="3532094"/>
          </a:xfrm>
          <a:solidFill>
            <a:srgbClr val="FFE699"/>
          </a:solidFill>
        </p:spPr>
        <p:txBody>
          <a:bodyPr>
            <a:normAutofit fontScale="92500" lnSpcReduction="20000"/>
          </a:bodyPr>
          <a:lstStyle/>
          <a:p>
            <a:r>
              <a:rPr lang="it-IT" dirty="0"/>
              <a:t>Se con l’accordo le parti concludono uno dei contratti o compiono uno degli atti previsti dall’articolo 2643 del codice civile, per procedere alla trascrizione dello stesso la sottoscrizione dell’</a:t>
            </a:r>
            <a:r>
              <a:rPr lang="it-IT" b="1" dirty="0"/>
              <a:t>accordo di conciliazione </a:t>
            </a:r>
            <a:r>
              <a:rPr lang="it-IT" dirty="0"/>
              <a:t>deve essere autenticata da un pubblico ufficiale a ciò autorizzato. </a:t>
            </a:r>
          </a:p>
          <a:p>
            <a:r>
              <a:rPr lang="it-IT" dirty="0"/>
              <a:t>L’accordo raggiunto, anche a seguito della proposta </a:t>
            </a:r>
            <a:r>
              <a:rPr lang="it-IT" b="1" dirty="0"/>
              <a:t>del mediatore</a:t>
            </a:r>
            <a:r>
              <a:rPr lang="it-IT" dirty="0"/>
              <a:t>, può prevedere il pagamento di una somma di denaro per ogni violazione o inosservanza degli obblighi stabiliti ovvero per il ritardo nel loro adempimento.</a:t>
            </a:r>
          </a:p>
          <a:p>
            <a:endParaRPr lang="it-IT" dirty="0"/>
          </a:p>
        </p:txBody>
      </p:sp>
    </p:spTree>
    <p:extLst>
      <p:ext uri="{BB962C8B-B14F-4D97-AF65-F5344CB8AC3E}">
        <p14:creationId xmlns:p14="http://schemas.microsoft.com/office/powerpoint/2010/main" val="130599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p>
            <a:pPr algn="ctr" rtl="0"/>
            <a:r>
              <a:rPr lang="it-IT" sz="3600" dirty="0"/>
              <a:t>Art. 11 bis</a:t>
            </a:r>
          </a:p>
        </p:txBody>
      </p:sp>
      <p:sp>
        <p:nvSpPr>
          <p:cNvPr id="5" name="Segnaposto contenuto 4"/>
          <p:cNvSpPr>
            <a:spLocks noGrp="1"/>
          </p:cNvSpPr>
          <p:nvPr>
            <p:ph idx="1"/>
          </p:nvPr>
        </p:nvSpPr>
        <p:spPr>
          <a:xfrm>
            <a:off x="543197" y="2424545"/>
            <a:ext cx="6217920" cy="3861954"/>
          </a:xfrm>
        </p:spPr>
        <p:txBody>
          <a:bodyPr rtlCol="0"/>
          <a:lstStyle/>
          <a:p>
            <a:pPr marL="0" indent="0">
              <a:buNone/>
            </a:pPr>
            <a:r>
              <a:rPr lang="it-IT" sz="2000"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rPr>
              <a:t>Ai rappresentanti delle amministrazioni pubbliche, di cui all’articolo 1, comma 2, del decreto legislativo 30 marzo 2001, n. 165, che sottoscrivono un accordo di conciliazione si applica l’articolo 1, comma 01.bis della legge 14 gennaio 1994, n. 20.</a:t>
            </a:r>
            <a:br>
              <a:rPr lang="it-IT" dirty="0">
                <a:latin typeface="Calibri" panose="020F0502020204030204" pitchFamily="34" charset="0"/>
                <a:ea typeface="Calibri" panose="020F0502020204030204" pitchFamily="34" charset="0"/>
                <a:cs typeface="Times New Roman" panose="02020603050405020304" pitchFamily="18" charset="0"/>
              </a:rPr>
            </a:br>
            <a:endParaRPr lang="it-IT" dirty="0"/>
          </a:p>
          <a:p>
            <a:pPr rtl="0"/>
            <a:endParaRPr lang="it-IT" dirty="0"/>
          </a:p>
        </p:txBody>
      </p:sp>
      <p:sp>
        <p:nvSpPr>
          <p:cNvPr id="6" name="Segnaposto testo 5"/>
          <p:cNvSpPr>
            <a:spLocks noGrp="1"/>
          </p:cNvSpPr>
          <p:nvPr>
            <p:ph type="body" sz="half" idx="2"/>
          </p:nvPr>
        </p:nvSpPr>
        <p:spPr/>
        <p:txBody>
          <a:bodyPr rtlCol="0">
            <a:normAutofit/>
          </a:bodyPr>
          <a:lstStyle/>
          <a:p>
            <a:pPr algn="ctr" rtl="0"/>
            <a:r>
              <a:rPr lang="it-IT" sz="2400" dirty="0"/>
              <a:t>Accordo di conciliazione sottoscritto dalle amministrazioni pubbliche</a:t>
            </a:r>
          </a:p>
        </p:txBody>
      </p:sp>
    </p:spTree>
    <p:extLst>
      <p:ext uri="{BB962C8B-B14F-4D97-AF65-F5344CB8AC3E}">
        <p14:creationId xmlns:p14="http://schemas.microsoft.com/office/powerpoint/2010/main" val="410160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3F253F-E12A-4557-BFF6-8E28B88FE7B9}"/>
              </a:ext>
            </a:extLst>
          </p:cNvPr>
          <p:cNvSpPr>
            <a:spLocks noGrp="1"/>
          </p:cNvSpPr>
          <p:nvPr>
            <p:ph type="title"/>
          </p:nvPr>
        </p:nvSpPr>
        <p:spPr/>
        <p:txBody>
          <a:bodyPr/>
          <a:lstStyle/>
          <a:p>
            <a:r>
              <a:rPr lang="it-IT" dirty="0"/>
              <a:t>Art. 11 bis accordo in mediazione per le PA</a:t>
            </a:r>
          </a:p>
        </p:txBody>
      </p:sp>
      <p:sp>
        <p:nvSpPr>
          <p:cNvPr id="4" name="Rectangle 1">
            <a:extLst>
              <a:ext uri="{FF2B5EF4-FFF2-40B4-BE49-F238E27FC236}">
                <a16:creationId xmlns:a16="http://schemas.microsoft.com/office/drawing/2014/main" id="{28BB4F67-44B3-4238-B932-BACF92E0726F}"/>
              </a:ext>
            </a:extLst>
          </p:cNvPr>
          <p:cNvSpPr>
            <a:spLocks noGrp="1" noChangeArrowheads="1"/>
          </p:cNvSpPr>
          <p:nvPr>
            <p:ph idx="1"/>
          </p:nvPr>
        </p:nvSpPr>
        <p:spPr bwMode="auto">
          <a:xfrm>
            <a:off x="815788" y="2731341"/>
            <a:ext cx="10710686" cy="9079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19191A"/>
                </a:solidFill>
                <a:effectLst/>
                <a:latin typeface="+mj-lt"/>
              </a:rPr>
              <a:t>1.1. In caso di conclusione di un accordo di conciliazione nel procedimento di mediazione o in sede giudiziale da parte dei rappresentanti delle amministrazioni pubbliche di cui all'</a:t>
            </a:r>
            <a:r>
              <a:rPr kumimoji="0" lang="it-IT" altLang="it-IT" sz="1400" b="0" i="0" u="sng" strike="noStrike" cap="none" normalizeH="0" baseline="0" dirty="0">
                <a:ln>
                  <a:noFill/>
                </a:ln>
                <a:solidFill>
                  <a:srgbClr val="0066CC"/>
                </a:solidFill>
                <a:effectLst/>
                <a:latin typeface="+mj-lt"/>
                <a:hlinkClick r:id="rId2"/>
              </a:rPr>
              <a:t>articolo 1, comma 2, del decreto legislativo 30 marzo 2001, n. 165</a:t>
            </a:r>
            <a:r>
              <a:rPr kumimoji="0" lang="it-IT" altLang="it-IT" sz="1400" b="0" i="0" u="none" strike="noStrike" cap="none" normalizeH="0" baseline="0" dirty="0">
                <a:ln>
                  <a:noFill/>
                </a:ln>
                <a:solidFill>
                  <a:srgbClr val="19191A"/>
                </a:solidFill>
                <a:effectLst/>
                <a:latin typeface="+mj-lt"/>
              </a:rPr>
              <a:t>, la responsabilità contabile è limitata ai fatti ed alle omissioni commessi con dolo o colpa grave, consistente nella negligenza inescusabile derivante dalla grave violazione della legge o dal travisamento dei fatti.</a:t>
            </a:r>
            <a:r>
              <a:rPr kumimoji="0" lang="it-IT" altLang="it-IT" sz="1400" b="0" i="0" u="none" strike="noStrike" cap="none" normalizeH="0" baseline="0" dirty="0">
                <a:ln>
                  <a:noFill/>
                </a:ln>
                <a:solidFill>
                  <a:schemeClr val="tx1"/>
                </a:solidFill>
                <a:effectLst/>
                <a:latin typeface="+mj-lt"/>
              </a:rPr>
              <a:t> </a:t>
            </a:r>
          </a:p>
        </p:txBody>
      </p:sp>
    </p:spTree>
    <p:extLst>
      <p:ext uri="{BB962C8B-B14F-4D97-AF65-F5344CB8AC3E}">
        <p14:creationId xmlns:p14="http://schemas.microsoft.com/office/powerpoint/2010/main" val="426122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F43A34-356C-4819-988D-BEA3201EF653}"/>
              </a:ext>
            </a:extLst>
          </p:cNvPr>
          <p:cNvSpPr>
            <a:spLocks noGrp="1"/>
          </p:cNvSpPr>
          <p:nvPr>
            <p:ph type="title"/>
          </p:nvPr>
        </p:nvSpPr>
        <p:spPr>
          <a:xfrm>
            <a:off x="1295400" y="503853"/>
            <a:ext cx="9601200" cy="685391"/>
          </a:xfrm>
        </p:spPr>
        <p:txBody>
          <a:bodyPr/>
          <a:lstStyle/>
          <a:p>
            <a:r>
              <a:rPr lang="it-IT" dirty="0"/>
              <a:t>Efficacia esecutiva ed esecuzione (art. 12)</a:t>
            </a:r>
          </a:p>
        </p:txBody>
      </p:sp>
      <p:sp>
        <p:nvSpPr>
          <p:cNvPr id="3" name="Segnaposto testo 2">
            <a:extLst>
              <a:ext uri="{FF2B5EF4-FFF2-40B4-BE49-F238E27FC236}">
                <a16:creationId xmlns:a16="http://schemas.microsoft.com/office/drawing/2014/main" id="{6582A0D5-5C35-462A-8F2B-42985EFB9B6B}"/>
              </a:ext>
            </a:extLst>
          </p:cNvPr>
          <p:cNvSpPr>
            <a:spLocks noGrp="1"/>
          </p:cNvSpPr>
          <p:nvPr>
            <p:ph type="body" idx="1"/>
          </p:nvPr>
        </p:nvSpPr>
        <p:spPr>
          <a:xfrm>
            <a:off x="1295400" y="1818321"/>
            <a:ext cx="4572000" cy="685391"/>
          </a:xfrm>
          <a:solidFill>
            <a:schemeClr val="accent1"/>
          </a:solidFill>
        </p:spPr>
        <p:txBody>
          <a:bodyPr/>
          <a:lstStyle/>
          <a:p>
            <a:pPr algn="ctr"/>
            <a:r>
              <a:rPr lang="it-IT" b="1" dirty="0">
                <a:solidFill>
                  <a:schemeClr val="tx1"/>
                </a:solidFill>
              </a:rPr>
              <a:t>Ante Cartabia</a:t>
            </a:r>
          </a:p>
        </p:txBody>
      </p:sp>
      <p:sp>
        <p:nvSpPr>
          <p:cNvPr id="4" name="Segnaposto contenuto 3">
            <a:extLst>
              <a:ext uri="{FF2B5EF4-FFF2-40B4-BE49-F238E27FC236}">
                <a16:creationId xmlns:a16="http://schemas.microsoft.com/office/drawing/2014/main" id="{3DA11398-E57F-4705-B3A6-81A9D63E4271}"/>
              </a:ext>
            </a:extLst>
          </p:cNvPr>
          <p:cNvSpPr>
            <a:spLocks noGrp="1"/>
          </p:cNvSpPr>
          <p:nvPr>
            <p:ph sz="half" idx="2"/>
          </p:nvPr>
        </p:nvSpPr>
        <p:spPr>
          <a:xfrm>
            <a:off x="1295400" y="2503713"/>
            <a:ext cx="4572000" cy="3511605"/>
          </a:xfrm>
          <a:solidFill>
            <a:schemeClr val="accent1">
              <a:lumMod val="40000"/>
              <a:lumOff val="60000"/>
            </a:schemeClr>
          </a:solidFill>
        </p:spPr>
        <p:txBody>
          <a:bodyPr>
            <a:normAutofit fontScale="70000" lnSpcReduction="20000"/>
          </a:bodyPr>
          <a:lstStyle/>
          <a:p>
            <a:endParaRPr lang="it-IT" dirty="0"/>
          </a:p>
          <a:p>
            <a:r>
              <a:rPr lang="it-IT" dirty="0"/>
              <a:t>Il verbale di accordo, il cui contenuto non è contrario all’ordine pubblico o a norme imperative, è omologato, su istanza di parte e previo accertamento anche della regolarità formale, con decreto del presidente del Tribunale nel cui circondario ha sede l’organismo.</a:t>
            </a:r>
          </a:p>
          <a:p>
            <a:r>
              <a:rPr lang="it-IT" dirty="0"/>
              <a:t>Il verbale di cui al comma 1 costituisce titolo esecutivo per l’espropriazione forzata, </a:t>
            </a:r>
            <a:r>
              <a:rPr lang="it-IT"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rPr>
              <a:t>l’espropriazione forzata, l’esecuzione in forma specifica, nonché per l’iscrizione di ipoteca giudiziale.</a:t>
            </a:r>
            <a:endParaRPr lang="it-IT" dirty="0"/>
          </a:p>
        </p:txBody>
      </p:sp>
      <p:sp>
        <p:nvSpPr>
          <p:cNvPr id="5" name="Segnaposto testo 4">
            <a:extLst>
              <a:ext uri="{FF2B5EF4-FFF2-40B4-BE49-F238E27FC236}">
                <a16:creationId xmlns:a16="http://schemas.microsoft.com/office/drawing/2014/main" id="{44F9D192-B77D-4BAC-82A0-785CA82182EB}"/>
              </a:ext>
            </a:extLst>
          </p:cNvPr>
          <p:cNvSpPr>
            <a:spLocks noGrp="1"/>
          </p:cNvSpPr>
          <p:nvPr>
            <p:ph type="body" sz="quarter" idx="3"/>
          </p:nvPr>
        </p:nvSpPr>
        <p:spPr>
          <a:xfrm>
            <a:off x="6324600" y="1818322"/>
            <a:ext cx="4572000" cy="685390"/>
          </a:xfrm>
          <a:solidFill>
            <a:srgbClr val="FFC000"/>
          </a:solidFill>
        </p:spPr>
        <p:txBody>
          <a:bodyPr/>
          <a:lstStyle/>
          <a:p>
            <a:pPr algn="ctr"/>
            <a:r>
              <a:rPr lang="it-IT" b="1" dirty="0">
                <a:solidFill>
                  <a:schemeClr val="tx1"/>
                </a:solidFill>
              </a:rPr>
              <a:t>Riforma Cartabia</a:t>
            </a:r>
          </a:p>
        </p:txBody>
      </p:sp>
      <p:sp>
        <p:nvSpPr>
          <p:cNvPr id="6" name="Segnaposto contenuto 5">
            <a:extLst>
              <a:ext uri="{FF2B5EF4-FFF2-40B4-BE49-F238E27FC236}">
                <a16:creationId xmlns:a16="http://schemas.microsoft.com/office/drawing/2014/main" id="{2724FA03-CD1A-4434-BAE1-67231D77389D}"/>
              </a:ext>
            </a:extLst>
          </p:cNvPr>
          <p:cNvSpPr>
            <a:spLocks noGrp="1"/>
          </p:cNvSpPr>
          <p:nvPr>
            <p:ph sz="quarter" idx="4"/>
          </p:nvPr>
        </p:nvSpPr>
        <p:spPr>
          <a:xfrm>
            <a:off x="6324600" y="2503713"/>
            <a:ext cx="4572000" cy="3430922"/>
          </a:xfrm>
          <a:solidFill>
            <a:srgbClr val="FFE699"/>
          </a:solidFill>
        </p:spPr>
        <p:txBody>
          <a:bodyPr>
            <a:normAutofit fontScale="70000" lnSpcReduction="20000"/>
          </a:bodyPr>
          <a:lstStyle/>
          <a:p>
            <a:pPr marL="0" indent="0" algn="just">
              <a:buNone/>
            </a:pPr>
            <a:endParaRPr lang="it-IT"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endParaRPr>
          </a:p>
          <a:p>
            <a:pPr marL="0" indent="0" algn="just">
              <a:buNone/>
            </a:pPr>
            <a:r>
              <a:rPr lang="it-IT"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rPr>
              <a:t>Ove tutte le parti aderenti alla mediazione siano assistite dagli avvocati, l’accordo che sia stato sottoscritto dalle parti e dagli stessi avvocati, anche con le modalità di cui all’articolo 8-bis, costituisce titolo esecutivo per l’espropriazione forzata, l’esecuzione per consegna e rilascio, l’esecuzione degli obblighi di fare e non fare, nonché per l’iscrizione di ipoteca giudiziale. </a:t>
            </a:r>
          </a:p>
          <a:p>
            <a:pPr marL="0" indent="0" algn="just">
              <a:buNone/>
            </a:pPr>
            <a:r>
              <a:rPr lang="it-IT"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rPr>
              <a:t>Gli avvocati attestano e certificano la conformità dell’accordo alle norme imperative e all’ordine pubblico. </a:t>
            </a:r>
          </a:p>
          <a:p>
            <a:pPr marL="0" indent="0" algn="just">
              <a:buNone/>
            </a:pPr>
            <a:r>
              <a:rPr lang="it-IT"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rPr>
              <a:t>L’accordo di cui al periodo precedente deve essere integralmente trascritto nel precetto ai sensi dell’articolo 480, secondo comma, del codice di procedura civile.</a:t>
            </a:r>
          </a:p>
        </p:txBody>
      </p:sp>
    </p:spTree>
    <p:extLst>
      <p:ext uri="{BB962C8B-B14F-4D97-AF65-F5344CB8AC3E}">
        <p14:creationId xmlns:p14="http://schemas.microsoft.com/office/powerpoint/2010/main" val="19880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D8232D-7B6D-4232-BE6E-1C38BEF63AD9}"/>
              </a:ext>
            </a:extLst>
          </p:cNvPr>
          <p:cNvSpPr>
            <a:spLocks noGrp="1"/>
          </p:cNvSpPr>
          <p:nvPr>
            <p:ph type="title"/>
          </p:nvPr>
        </p:nvSpPr>
        <p:spPr>
          <a:xfrm>
            <a:off x="1295400" y="503853"/>
            <a:ext cx="9601200" cy="796441"/>
          </a:xfrm>
        </p:spPr>
        <p:txBody>
          <a:bodyPr/>
          <a:lstStyle/>
          <a:p>
            <a:r>
              <a:rPr lang="it-IT" dirty="0"/>
              <a:t>L’accordo di mediazione è titolo esecutivo</a:t>
            </a:r>
          </a:p>
        </p:txBody>
      </p:sp>
      <p:graphicFrame>
        <p:nvGraphicFramePr>
          <p:cNvPr id="5" name="Diagramma 4">
            <a:extLst>
              <a:ext uri="{FF2B5EF4-FFF2-40B4-BE49-F238E27FC236}">
                <a16:creationId xmlns:a16="http://schemas.microsoft.com/office/drawing/2014/main" id="{159C8043-CDB9-4AF0-86E0-10247D5C58B5}"/>
              </a:ext>
            </a:extLst>
          </p:cNvPr>
          <p:cNvGraphicFramePr/>
          <p:nvPr>
            <p:extLst>
              <p:ext uri="{D42A27DB-BD31-4B8C-83A1-F6EECF244321}">
                <p14:modId xmlns:p14="http://schemas.microsoft.com/office/powerpoint/2010/main" val="1087742687"/>
              </p:ext>
            </p:extLst>
          </p:nvPr>
        </p:nvGraphicFramePr>
        <p:xfrm>
          <a:off x="1384183" y="1474695"/>
          <a:ext cx="9512417" cy="4531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magine 5">
            <a:extLst>
              <a:ext uri="{FF2B5EF4-FFF2-40B4-BE49-F238E27FC236}">
                <a16:creationId xmlns:a16="http://schemas.microsoft.com/office/drawing/2014/main" id="{1AF5BE29-8CBE-8DDB-3007-0DD009A4CC65}"/>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3022925" y="1545081"/>
            <a:ext cx="410638" cy="821275"/>
          </a:xfrm>
          <a:prstGeom prst="rect">
            <a:avLst/>
          </a:prstGeom>
        </p:spPr>
      </p:pic>
      <p:pic>
        <p:nvPicPr>
          <p:cNvPr id="8" name="Elemento grafico 7">
            <a:extLst>
              <a:ext uri="{FF2B5EF4-FFF2-40B4-BE49-F238E27FC236}">
                <a16:creationId xmlns:a16="http://schemas.microsoft.com/office/drawing/2014/main" id="{39A2ED5F-146A-F312-BDC1-0EA0C6D3B5D7}"/>
              </a:ext>
            </a:extLst>
          </p:cNvPr>
          <p:cNvPicPr>
            <a:picLocks noChangeAspect="1"/>
          </p:cNvPicPr>
          <p:nvPr/>
        </p:nvPicPr>
        <p:blipFill>
          <a:blip r:embed="rId9">
            <a:extLst>
              <a:ext uri="{96DAC541-7B7A-43D3-8B79-37D633B846F1}">
                <asvg:svgBlip xmlns:asvg="http://schemas.microsoft.com/office/drawing/2016/SVG/main" r:embed="rId10"/>
              </a:ext>
              <a:ext uri="{837473B0-CC2E-450A-ABE3-18F120FF3D39}">
                <a1611:picAttrSrcUrl xmlns:a1611="http://schemas.microsoft.com/office/drawing/2016/11/main" r:id="rId11"/>
              </a:ext>
            </a:extLst>
          </a:blip>
          <a:stretch>
            <a:fillRect/>
          </a:stretch>
        </p:blipFill>
        <p:spPr>
          <a:xfrm>
            <a:off x="2844479" y="2744833"/>
            <a:ext cx="715171" cy="684167"/>
          </a:xfrm>
          <a:prstGeom prst="rect">
            <a:avLst/>
          </a:prstGeom>
        </p:spPr>
      </p:pic>
      <p:pic>
        <p:nvPicPr>
          <p:cNvPr id="13" name="Immagine 12">
            <a:extLst>
              <a:ext uri="{FF2B5EF4-FFF2-40B4-BE49-F238E27FC236}">
                <a16:creationId xmlns:a16="http://schemas.microsoft.com/office/drawing/2014/main" id="{064E4FFE-F259-E231-12B3-E8EE571E78E2}"/>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a:off x="2870658" y="3849033"/>
            <a:ext cx="715171" cy="868725"/>
          </a:xfrm>
          <a:prstGeom prst="rect">
            <a:avLst/>
          </a:prstGeom>
        </p:spPr>
      </p:pic>
      <p:pic>
        <p:nvPicPr>
          <p:cNvPr id="15" name="Immagine 14">
            <a:extLst>
              <a:ext uri="{FF2B5EF4-FFF2-40B4-BE49-F238E27FC236}">
                <a16:creationId xmlns:a16="http://schemas.microsoft.com/office/drawing/2014/main" id="{843C2075-6358-A08F-E00E-099CD84ACC16}"/>
              </a:ext>
            </a:extLst>
          </p:cNvPr>
          <p:cNvPicPr>
            <a:picLocks noChangeAspect="1"/>
          </p:cNvPicPr>
          <p:nvPr/>
        </p:nvPicPr>
        <p:blipFill>
          <a:blip r:embed="rId14">
            <a:extLst>
              <a:ext uri="{837473B0-CC2E-450A-ABE3-18F120FF3D39}">
                <a1611:picAttrSrcUrl xmlns:a1611="http://schemas.microsoft.com/office/drawing/2016/11/main" r:id="rId15"/>
              </a:ext>
            </a:extLst>
          </a:blip>
          <a:stretch>
            <a:fillRect/>
          </a:stretch>
        </p:blipFill>
        <p:spPr>
          <a:xfrm>
            <a:off x="2832186" y="5215525"/>
            <a:ext cx="753643" cy="522545"/>
          </a:xfrm>
          <a:prstGeom prst="rect">
            <a:avLst/>
          </a:prstGeom>
        </p:spPr>
      </p:pic>
    </p:spTree>
    <p:extLst>
      <p:ext uri="{BB962C8B-B14F-4D97-AF65-F5344CB8AC3E}">
        <p14:creationId xmlns:p14="http://schemas.microsoft.com/office/powerpoint/2010/main" val="408727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570D68-6CBE-605A-84D7-9964D4577813}"/>
              </a:ext>
            </a:extLst>
          </p:cNvPr>
          <p:cNvSpPr>
            <a:spLocks noGrp="1"/>
          </p:cNvSpPr>
          <p:nvPr>
            <p:ph type="ctrTitle"/>
          </p:nvPr>
        </p:nvSpPr>
        <p:spPr>
          <a:xfrm>
            <a:off x="356462" y="643070"/>
            <a:ext cx="10664041" cy="861420"/>
          </a:xfrm>
        </p:spPr>
        <p:txBody>
          <a:bodyPr>
            <a:noAutofit/>
          </a:bodyPr>
          <a:lstStyle/>
          <a:p>
            <a:pPr algn="l"/>
            <a:br>
              <a:rPr lang="it-IT" b="1" dirty="0">
                <a:latin typeface="Arial" panose="020B0604020202020204" pitchFamily="34" charset="0"/>
                <a:cs typeface="Arial" panose="020B0604020202020204" pitchFamily="34" charset="0"/>
              </a:rPr>
            </a:br>
            <a:r>
              <a:rPr lang="it-IT" sz="5400" b="1" dirty="0">
                <a:latin typeface="Arial" panose="020B0604020202020204" pitchFamily="34" charset="0"/>
                <a:cs typeface="Arial" panose="020B0604020202020204" pitchFamily="34" charset="0"/>
              </a:rPr>
              <a:t>La Riforma Cartabia in materia di mediazione civile </a:t>
            </a:r>
          </a:p>
        </p:txBody>
      </p:sp>
      <p:sp>
        <p:nvSpPr>
          <p:cNvPr id="3" name="Sottotitolo 2">
            <a:extLst>
              <a:ext uri="{FF2B5EF4-FFF2-40B4-BE49-F238E27FC236}">
                <a16:creationId xmlns:a16="http://schemas.microsoft.com/office/drawing/2014/main" id="{CF685EE5-A001-9886-5497-AC0CB8492F48}"/>
              </a:ext>
            </a:extLst>
          </p:cNvPr>
          <p:cNvSpPr>
            <a:spLocks noGrp="1"/>
          </p:cNvSpPr>
          <p:nvPr>
            <p:ph type="subTitle" idx="1"/>
          </p:nvPr>
        </p:nvSpPr>
        <p:spPr>
          <a:xfrm>
            <a:off x="1046465" y="5521298"/>
            <a:ext cx="10530767" cy="861420"/>
          </a:xfrm>
          <a:solidFill>
            <a:schemeClr val="accent1"/>
          </a:solidFill>
          <a:ln>
            <a:solidFill>
              <a:srgbClr val="00B050"/>
            </a:solidFill>
          </a:ln>
        </p:spPr>
        <p:txBody>
          <a:bodyPr>
            <a:noAutofit/>
          </a:bodyPr>
          <a:lstStyle/>
          <a:p>
            <a:r>
              <a:rPr lang="it-IT" sz="3200" b="1" dirty="0">
                <a:solidFill>
                  <a:schemeClr val="bg1"/>
                </a:solidFill>
              </a:rPr>
              <a:t>Le principali modifiche al D. Lgs. N. 28/2010</a:t>
            </a:r>
          </a:p>
        </p:txBody>
      </p:sp>
    </p:spTree>
    <p:extLst>
      <p:ext uri="{BB962C8B-B14F-4D97-AF65-F5344CB8AC3E}">
        <p14:creationId xmlns:p14="http://schemas.microsoft.com/office/powerpoint/2010/main" val="28037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p>
            <a:pPr algn="ctr" rtl="0"/>
            <a:r>
              <a:rPr lang="it-IT" sz="3600" dirty="0"/>
              <a:t>Art. 12</a:t>
            </a:r>
          </a:p>
        </p:txBody>
      </p:sp>
      <p:sp>
        <p:nvSpPr>
          <p:cNvPr id="5" name="Segnaposto contenuto 4"/>
          <p:cNvSpPr>
            <a:spLocks noGrp="1"/>
          </p:cNvSpPr>
          <p:nvPr>
            <p:ph idx="1"/>
          </p:nvPr>
        </p:nvSpPr>
        <p:spPr>
          <a:xfrm>
            <a:off x="515488" y="1074269"/>
            <a:ext cx="6217920" cy="4709462"/>
          </a:xfrm>
        </p:spPr>
        <p:txBody>
          <a:bodyPr rtlCol="0">
            <a:normAutofit fontScale="92500" lnSpcReduction="10000"/>
          </a:bodyPr>
          <a:lstStyle/>
          <a:p>
            <a:pPr lvl="0" algn="just">
              <a:lnSpc>
                <a:spcPct val="107000"/>
              </a:lnSpc>
              <a:spcAft>
                <a:spcPts val="1950"/>
              </a:spcAft>
              <a:buFont typeface="Wingdings" panose="05000000000000000000" pitchFamily="2" charset="2"/>
              <a:buChar char="§"/>
            </a:pPr>
            <a:r>
              <a:rPr lang="it-IT" sz="2000" b="1"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In tutti gli altri casi l’accordo allegato al verbale è omologato, su istanza di parte, con decreto del presidente del tribunale, previo accertamento della regolarità formale e del rispetto delle norme imperative e dell’ordine pubblico. </a:t>
            </a:r>
          </a:p>
          <a:p>
            <a:pPr lvl="0" algn="just">
              <a:lnSpc>
                <a:spcPct val="107000"/>
              </a:lnSpc>
              <a:spcAft>
                <a:spcPts val="1950"/>
              </a:spcAft>
              <a:buFont typeface="Wingdings" panose="05000000000000000000" pitchFamily="2" charset="2"/>
              <a:buChar char="§"/>
            </a:pPr>
            <a:r>
              <a:rPr lang="it-IT" sz="2000" b="1"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Nelle controversie transfrontaliere […] il verbale è omologato dal presidente del tribunale nel cui circondario l’accordo deve avere esecuzione.</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buFont typeface="Wingdings" panose="05000000000000000000" pitchFamily="2" charset="2"/>
              <a:buChar char="§"/>
              <a:tabLst>
                <a:tab pos="457200" algn="l"/>
              </a:tabLst>
            </a:pPr>
            <a:r>
              <a:rPr lang="it-IT" sz="2000" b="1"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Con l’omologazione l’accordo</a:t>
            </a:r>
            <a:r>
              <a:rPr lang="it-IT" sz="2000"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 costituisce titolo esecutivo per l’espropriazione forzata, per l’esecuzione in forma specifica e per l’iscrizione di ipoteca giudiziale.</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egnaposto testo 5"/>
          <p:cNvSpPr>
            <a:spLocks noGrp="1"/>
          </p:cNvSpPr>
          <p:nvPr>
            <p:ph type="body" sz="half" idx="2"/>
          </p:nvPr>
        </p:nvSpPr>
        <p:spPr/>
        <p:txBody>
          <a:bodyPr rtlCol="0">
            <a:normAutofit/>
          </a:bodyPr>
          <a:lstStyle/>
          <a:p>
            <a:pPr algn="ctr" rtl="0"/>
            <a:r>
              <a:rPr lang="it-IT" sz="2400" dirty="0"/>
              <a:t>Co. 1-bis</a:t>
            </a:r>
          </a:p>
        </p:txBody>
      </p:sp>
    </p:spTree>
    <p:extLst>
      <p:ext uri="{BB962C8B-B14F-4D97-AF65-F5344CB8AC3E}">
        <p14:creationId xmlns:p14="http://schemas.microsoft.com/office/powerpoint/2010/main" val="406108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p>
            <a:pPr algn="ctr" rtl="0"/>
            <a:r>
              <a:rPr lang="it-IT" sz="3600" dirty="0"/>
              <a:t>Art. 12-bis</a:t>
            </a:r>
          </a:p>
        </p:txBody>
      </p:sp>
      <p:sp>
        <p:nvSpPr>
          <p:cNvPr id="5" name="Segnaposto contenuto 4"/>
          <p:cNvSpPr>
            <a:spLocks noGrp="1"/>
          </p:cNvSpPr>
          <p:nvPr>
            <p:ph idx="1"/>
          </p:nvPr>
        </p:nvSpPr>
        <p:spPr>
          <a:xfrm>
            <a:off x="515488" y="1074269"/>
            <a:ext cx="6217920" cy="4709462"/>
          </a:xfrm>
        </p:spPr>
        <p:txBody>
          <a:bodyPr rtlCol="0">
            <a:normAutofit lnSpcReduction="10000"/>
          </a:bodyPr>
          <a:lstStyle/>
          <a:p>
            <a:pPr marL="342900" lvl="0" indent="-342900" algn="just">
              <a:lnSpc>
                <a:spcPct val="107000"/>
              </a:lnSpc>
              <a:spcAft>
                <a:spcPts val="800"/>
              </a:spcAft>
              <a:tabLst>
                <a:tab pos="457200" algn="l"/>
              </a:tabLst>
            </a:pPr>
            <a:r>
              <a:rPr lang="it-IT" sz="2000" b="1"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Dalla mancata partecipazione senza giustificato motivo al primo incontro del procedimento di mediazione, il giudice può desumere argomenti di prova nel successivo giudizio ai sensi dell’articolo 116, secondo comma, del codice di procedura civile.</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tabLst>
                <a:tab pos="457200" algn="l"/>
              </a:tabLst>
            </a:pPr>
            <a:r>
              <a:rPr lang="it-IT" sz="2000" b="1"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Quando la mediazione costituisce condizione di procedibilità, il giudice condanna la parte costituita che non ha partecipato al primo incontro senza giustificato motivo al versamento all’entrata del bilancio dello Stato di una somma di importo corrispondente al doppio del contributo unificato dovuto per il giudizio.</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egnaposto testo 5"/>
          <p:cNvSpPr>
            <a:spLocks noGrp="1"/>
          </p:cNvSpPr>
          <p:nvPr>
            <p:ph type="body" sz="half" idx="2"/>
          </p:nvPr>
        </p:nvSpPr>
        <p:spPr/>
        <p:txBody>
          <a:bodyPr rtlCol="0">
            <a:normAutofit/>
          </a:bodyPr>
          <a:lstStyle/>
          <a:p>
            <a:pPr algn="ctr" rtl="0"/>
            <a:r>
              <a:rPr lang="it-IT" sz="2400" dirty="0"/>
              <a:t>Conseguenze processuali della mancata partecipazione </a:t>
            </a:r>
            <a:br>
              <a:rPr lang="it-IT" sz="2400" dirty="0"/>
            </a:br>
            <a:r>
              <a:rPr lang="it-IT" sz="2400" dirty="0"/>
              <a:t>al procedimento di mediazione</a:t>
            </a:r>
          </a:p>
        </p:txBody>
      </p:sp>
    </p:spTree>
    <p:extLst>
      <p:ext uri="{BB962C8B-B14F-4D97-AF65-F5344CB8AC3E}">
        <p14:creationId xmlns:p14="http://schemas.microsoft.com/office/powerpoint/2010/main" val="177496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73A419-F41E-0372-B394-3ED7B27AA5E5}"/>
              </a:ext>
            </a:extLst>
          </p:cNvPr>
          <p:cNvSpPr>
            <a:spLocks noGrp="1"/>
          </p:cNvSpPr>
          <p:nvPr>
            <p:ph type="title"/>
          </p:nvPr>
        </p:nvSpPr>
        <p:spPr/>
        <p:txBody>
          <a:bodyPr/>
          <a:lstStyle/>
          <a:p>
            <a:r>
              <a:rPr lang="it-IT" dirty="0"/>
              <a:t>Effetti della mancata partecipazione in mediazione (art. 12 bis)</a:t>
            </a:r>
          </a:p>
        </p:txBody>
      </p:sp>
      <p:sp>
        <p:nvSpPr>
          <p:cNvPr id="3" name="Segnaposto contenuto 2">
            <a:extLst>
              <a:ext uri="{FF2B5EF4-FFF2-40B4-BE49-F238E27FC236}">
                <a16:creationId xmlns:a16="http://schemas.microsoft.com/office/drawing/2014/main" id="{D5A3370F-2E72-65FF-E0F6-226A7FD3523F}"/>
              </a:ext>
            </a:extLst>
          </p:cNvPr>
          <p:cNvSpPr>
            <a:spLocks noGrp="1"/>
          </p:cNvSpPr>
          <p:nvPr>
            <p:ph idx="1"/>
          </p:nvPr>
        </p:nvSpPr>
        <p:spPr/>
        <p:txBody>
          <a:bodyPr/>
          <a:lstStyle/>
          <a:p>
            <a:pPr marL="342900" lvl="0" indent="-342900" algn="just">
              <a:lnSpc>
                <a:spcPct val="107000"/>
              </a:lnSpc>
              <a:spcAft>
                <a:spcPts val="800"/>
              </a:spcAft>
              <a:buFont typeface="+mj-lt"/>
              <a:buAutoNum type="arabicPeriod" startAt="3"/>
              <a:tabLst>
                <a:tab pos="457200" algn="l"/>
              </a:tabLst>
            </a:pPr>
            <a:r>
              <a:rPr lang="it-IT" sz="1800" b="1"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Nei casi di cui al comma 2, con il provvedimento che definisce il giudizio, il giudice, se richiesto, può altresì condannare la parte soccombente che non ha partecipato alla mediazione al pagamento in favore della controparte di una somma equitativamente determinata in misura non superiore nel massimo alle spese del giudizio maturate dopo la conclusione del procedimento di mediazione.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startAt="4"/>
              <a:tabLst>
                <a:tab pos="457200" algn="l"/>
              </a:tabLst>
            </a:pPr>
            <a:r>
              <a:rPr lang="it-IT" sz="1800" b="1"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Quando provvede ai sensi del comma 2, il giudice trasmette copia del provvedimento adottato nei confronti di una delle amministrazioni pubbliche di cui all’articolo 1, comma 2, del decreto legislativo 30 marzo 2001, n. 165, al pubblico ministero presso la sezione giurisdizionale della Corte dei conti, e copia del provvedimento adottato nei confronti di uno dei soggetti vigilati all’autorità di vigilanza competente.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p:txBody>
      </p:sp>
    </p:spTree>
    <p:extLst>
      <p:ext uri="{BB962C8B-B14F-4D97-AF65-F5344CB8AC3E}">
        <p14:creationId xmlns:p14="http://schemas.microsoft.com/office/powerpoint/2010/main" val="207945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238970C-19DE-438D-80D2-5CF969055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panose="020B0602020104020603"/>
              <a:ea typeface="+mn-ea"/>
              <a:cs typeface="+mn-cs"/>
            </a:endParaRPr>
          </a:p>
        </p:txBody>
      </p:sp>
      <p:sp>
        <p:nvSpPr>
          <p:cNvPr id="14" name="Rectangle 13">
            <a:extLst>
              <a:ext uri="{FF2B5EF4-FFF2-40B4-BE49-F238E27FC236}">
                <a16:creationId xmlns:a16="http://schemas.microsoft.com/office/drawing/2014/main" id="{E4B1E3F6-167B-40F3-B303-9A931BAB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panose="020B0602020104020603"/>
              <a:ea typeface="+mn-ea"/>
              <a:cs typeface="+mn-cs"/>
            </a:endParaRPr>
          </a:p>
        </p:txBody>
      </p:sp>
      <p:sp>
        <p:nvSpPr>
          <p:cNvPr id="6" name="Titolo 5">
            <a:extLst>
              <a:ext uri="{FF2B5EF4-FFF2-40B4-BE49-F238E27FC236}">
                <a16:creationId xmlns:a16="http://schemas.microsoft.com/office/drawing/2014/main" id="{1940EF8D-D681-DA2F-9B4E-41177534890B}"/>
              </a:ext>
            </a:extLst>
          </p:cNvPr>
          <p:cNvSpPr>
            <a:spLocks noGrp="1"/>
          </p:cNvSpPr>
          <p:nvPr>
            <p:ph type="ctrTitle"/>
          </p:nvPr>
        </p:nvSpPr>
        <p:spPr>
          <a:xfrm>
            <a:off x="4365356" y="810275"/>
            <a:ext cx="7020747" cy="5229630"/>
          </a:xfrm>
        </p:spPr>
        <p:txBody>
          <a:bodyPr>
            <a:normAutofit/>
          </a:bodyPr>
          <a:lstStyle/>
          <a:p>
            <a:pPr algn="l"/>
            <a:r>
              <a:rPr lang="it-IT" sz="4000" b="1" u="sng" dirty="0">
                <a:solidFill>
                  <a:srgbClr val="0070C0"/>
                </a:solidFill>
                <a:latin typeface="Arial Nova" panose="020B0504020202020204" pitchFamily="34" charset="0"/>
              </a:rPr>
              <a:t>La proposta del mediatore e gli incentivi fiscali nella RIFORMA CARTABIA</a:t>
            </a:r>
          </a:p>
        </p:txBody>
      </p:sp>
      <p:sp>
        <p:nvSpPr>
          <p:cNvPr id="7" name="Sottotitolo 6">
            <a:extLst>
              <a:ext uri="{FF2B5EF4-FFF2-40B4-BE49-F238E27FC236}">
                <a16:creationId xmlns:a16="http://schemas.microsoft.com/office/drawing/2014/main" id="{24A03D1F-D034-2FC0-3882-D09EB2A02D6E}"/>
              </a:ext>
            </a:extLst>
          </p:cNvPr>
          <p:cNvSpPr>
            <a:spLocks noGrp="1"/>
          </p:cNvSpPr>
          <p:nvPr>
            <p:ph type="subTitle" idx="1"/>
          </p:nvPr>
        </p:nvSpPr>
        <p:spPr>
          <a:xfrm>
            <a:off x="788661" y="810275"/>
            <a:ext cx="2949542" cy="5229630"/>
          </a:xfrm>
        </p:spPr>
        <p:txBody>
          <a:bodyPr>
            <a:normAutofit/>
          </a:bodyPr>
          <a:lstStyle/>
          <a:p>
            <a:pPr algn="r"/>
            <a:r>
              <a:rPr lang="it-IT" sz="2400" b="1" dirty="0">
                <a:solidFill>
                  <a:srgbClr val="FFFFFF"/>
                </a:solidFill>
              </a:rPr>
              <a:t>LEGGE DELEGA N. 206/2021 Art. 1, c. 4 D.lgs. N. 149/2022 10/10/2022</a:t>
            </a:r>
          </a:p>
        </p:txBody>
      </p:sp>
      <p:cxnSp>
        <p:nvCxnSpPr>
          <p:cNvPr id="16" name="Straight Connector 15">
            <a:extLst>
              <a:ext uri="{FF2B5EF4-FFF2-40B4-BE49-F238E27FC236}">
                <a16:creationId xmlns:a16="http://schemas.microsoft.com/office/drawing/2014/main" id="{40465A9A-0B0E-4D7B-8150-D098AC71B3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596290"/>
            <a:ext cx="0" cy="3657600"/>
          </a:xfrm>
          <a:prstGeom prst="line">
            <a:avLst/>
          </a:prstGeom>
          <a:ln w="19050">
            <a:solidFill>
              <a:srgbClr val="FFFFFF">
                <a:alpha val="7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221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DA51B7-CCAF-8A6B-BCD7-BF4A2C8EB0A9}"/>
              </a:ext>
            </a:extLst>
          </p:cNvPr>
          <p:cNvSpPr>
            <a:spLocks noGrp="1"/>
          </p:cNvSpPr>
          <p:nvPr>
            <p:ph type="title"/>
          </p:nvPr>
        </p:nvSpPr>
        <p:spPr>
          <a:xfrm>
            <a:off x="731522" y="1170431"/>
            <a:ext cx="3587560" cy="5138923"/>
          </a:xfrm>
          <a:solidFill>
            <a:srgbClr val="799EBD"/>
          </a:solidFill>
        </p:spPr>
        <p:txBody>
          <a:bodyPr anchor="ctr">
            <a:normAutofit/>
          </a:bodyPr>
          <a:lstStyle/>
          <a:p>
            <a:r>
              <a:rPr lang="it-IT" sz="1800" b="1" dirty="0">
                <a:solidFill>
                  <a:schemeClr val="tx2"/>
                </a:solidFill>
                <a:effectLst/>
                <a:latin typeface="Arial Nova" panose="020B0504020202020204" pitchFamily="34" charset="0"/>
                <a:ea typeface="Times New Roman" panose="02020603050405020304" pitchFamily="18" charset="0"/>
                <a:cs typeface="Times New Roman" panose="02020603050405020304" pitchFamily="18" charset="0"/>
              </a:rPr>
              <a:t>Art. 11, comma 1</a:t>
            </a:r>
            <a:br>
              <a:rPr lang="it-IT" sz="1800" b="1" dirty="0">
                <a:solidFill>
                  <a:schemeClr val="tx2"/>
                </a:solidFill>
                <a:effectLst/>
                <a:latin typeface="Arial Nova" panose="020B0504020202020204" pitchFamily="34" charset="0"/>
                <a:ea typeface="Times New Roman" panose="02020603050405020304" pitchFamily="18" charset="0"/>
                <a:cs typeface="Times New Roman" panose="02020603050405020304" pitchFamily="18" charset="0"/>
              </a:rPr>
            </a:br>
            <a:br>
              <a:rPr lang="it-IT" sz="1800" b="1" dirty="0">
                <a:solidFill>
                  <a:schemeClr val="tx2"/>
                </a:solidFill>
                <a:effectLst/>
                <a:latin typeface="Arial Nova" panose="020B0504020202020204" pitchFamily="34" charset="0"/>
                <a:ea typeface="Times New Roman" panose="02020603050405020304" pitchFamily="18" charset="0"/>
                <a:cs typeface="Times New Roman" panose="02020603050405020304" pitchFamily="18" charset="0"/>
              </a:rPr>
            </a:br>
            <a:br>
              <a:rPr lang="it-IT" sz="1800" b="1" dirty="0">
                <a:solidFill>
                  <a:schemeClr val="tx2"/>
                </a:solidFill>
                <a:effectLst/>
                <a:latin typeface="Arial Nova" panose="020B0504020202020204" pitchFamily="34" charset="0"/>
                <a:ea typeface="Times New Roman" panose="02020603050405020304" pitchFamily="18" charset="0"/>
                <a:cs typeface="Times New Roman" panose="02020603050405020304" pitchFamily="18" charset="0"/>
              </a:rPr>
            </a:br>
            <a:r>
              <a:rPr lang="it-IT" sz="1800" b="1" dirty="0">
                <a:solidFill>
                  <a:schemeClr val="tx2"/>
                </a:solidFill>
                <a:effectLst/>
                <a:latin typeface="Arial Nova" panose="020B0504020202020204" pitchFamily="34" charset="0"/>
                <a:ea typeface="Times New Roman" panose="02020603050405020304" pitchFamily="18" charset="0"/>
                <a:cs typeface="Times New Roman" panose="02020603050405020304" pitchFamily="18" charset="0"/>
              </a:rPr>
              <a:t> conclusione del </a:t>
            </a:r>
            <a:br>
              <a:rPr lang="it-IT" sz="1800" b="1" dirty="0">
                <a:solidFill>
                  <a:schemeClr val="tx2"/>
                </a:solidFill>
                <a:effectLst/>
                <a:latin typeface="Arial Nova" panose="020B0504020202020204" pitchFamily="34" charset="0"/>
                <a:ea typeface="Times New Roman" panose="02020603050405020304" pitchFamily="18" charset="0"/>
                <a:cs typeface="Times New Roman" panose="02020603050405020304" pitchFamily="18" charset="0"/>
              </a:rPr>
            </a:br>
            <a:r>
              <a:rPr lang="it-IT" sz="1800" b="1" dirty="0">
                <a:solidFill>
                  <a:schemeClr val="tx2"/>
                </a:solidFill>
                <a:effectLst/>
                <a:latin typeface="Arial Nova" panose="020B0504020202020204" pitchFamily="34" charset="0"/>
                <a:ea typeface="Times New Roman" panose="02020603050405020304" pitchFamily="18" charset="0"/>
                <a:cs typeface="Times New Roman" panose="02020603050405020304" pitchFamily="18" charset="0"/>
              </a:rPr>
              <a:t> </a:t>
            </a:r>
            <a:br>
              <a:rPr lang="it-IT" sz="1800" b="1" dirty="0">
                <a:solidFill>
                  <a:schemeClr val="tx2"/>
                </a:solidFill>
                <a:effectLst/>
                <a:latin typeface="Arial Nova" panose="020B0504020202020204" pitchFamily="34" charset="0"/>
                <a:ea typeface="Times New Roman" panose="02020603050405020304" pitchFamily="18" charset="0"/>
                <a:cs typeface="Times New Roman" panose="02020603050405020304" pitchFamily="18" charset="0"/>
              </a:rPr>
            </a:br>
            <a:r>
              <a:rPr lang="it-IT" sz="1800" b="1" dirty="0">
                <a:solidFill>
                  <a:schemeClr val="tx2"/>
                </a:solidFill>
                <a:effectLst/>
                <a:latin typeface="Arial Nova" panose="020B0504020202020204" pitchFamily="34" charset="0"/>
                <a:ea typeface="Times New Roman" panose="02020603050405020304" pitchFamily="18" charset="0"/>
                <a:cs typeface="Times New Roman" panose="02020603050405020304" pitchFamily="18" charset="0"/>
              </a:rPr>
              <a:t> procedimento</a:t>
            </a:r>
            <a:br>
              <a:rPr lang="it-IT" sz="3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br>
              <a:rPr lang="it-IT" sz="3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endParaRPr lang="it-IT" sz="3400" dirty="0">
              <a:solidFill>
                <a:schemeClr val="tx2"/>
              </a:solidFill>
            </a:endParaRPr>
          </a:p>
        </p:txBody>
      </p:sp>
      <p:sp>
        <p:nvSpPr>
          <p:cNvPr id="3" name="Segnaposto contenuto 2">
            <a:extLst>
              <a:ext uri="{FF2B5EF4-FFF2-40B4-BE49-F238E27FC236}">
                <a16:creationId xmlns:a16="http://schemas.microsoft.com/office/drawing/2014/main" id="{48DDB60F-4832-7807-E453-23BF5E9AFC4D}"/>
              </a:ext>
            </a:extLst>
          </p:cNvPr>
          <p:cNvSpPr>
            <a:spLocks noGrp="1"/>
          </p:cNvSpPr>
          <p:nvPr>
            <p:ph idx="1"/>
          </p:nvPr>
        </p:nvSpPr>
        <p:spPr>
          <a:xfrm>
            <a:off x="4765455" y="647157"/>
            <a:ext cx="6852463" cy="5822969"/>
          </a:xfrm>
        </p:spPr>
        <p:txBody>
          <a:bodyPr anchor="ctr">
            <a:normAutofit/>
          </a:bodyPr>
          <a:lstStyle/>
          <a:p>
            <a:pPr marL="342900" lvl="0" indent="-342900">
              <a:spcAft>
                <a:spcPts val="800"/>
              </a:spcAft>
              <a:buClr>
                <a:srgbClr val="0070C0"/>
              </a:buClr>
              <a:buFont typeface="+mj-lt"/>
              <a:buAutoNum type="arabicPeriod"/>
              <a:tabLst>
                <a:tab pos="457200" algn="l"/>
              </a:tabLst>
            </a:pPr>
            <a:endParaRPr lang="it-IT" sz="1600" dirty="0">
              <a:solidFill>
                <a:schemeClr val="tx2"/>
              </a:solidFill>
              <a:latin typeface="Arial Nova" panose="020B0504020202020204" pitchFamily="34" charset="0"/>
              <a:ea typeface="Calibri" panose="020F0502020204030204" pitchFamily="34" charset="0"/>
              <a:cs typeface="Times New Roman" panose="02020603050405020304" pitchFamily="18" charset="0"/>
            </a:endParaRPr>
          </a:p>
          <a:p>
            <a:pPr marL="342900" lvl="0" indent="-342900">
              <a:spcAft>
                <a:spcPts val="800"/>
              </a:spcAft>
              <a:buClr>
                <a:srgbClr val="0070C0"/>
              </a:buClr>
              <a:buFont typeface="+mj-lt"/>
              <a:buAutoNum type="arabicPeriod"/>
              <a:tabLst>
                <a:tab pos="457200" algn="l"/>
              </a:tabLst>
            </a:pPr>
            <a:endParaRPr lang="it-IT" sz="1600" dirty="0">
              <a:solidFill>
                <a:schemeClr val="tx2"/>
              </a:solidFill>
              <a:latin typeface="Arial Nova" panose="020B0504020202020204" pitchFamily="34" charset="0"/>
              <a:ea typeface="Calibri" panose="020F0502020204030204" pitchFamily="34" charset="0"/>
              <a:cs typeface="Times New Roman" panose="02020603050405020304" pitchFamily="18" charset="0"/>
            </a:endParaRPr>
          </a:p>
          <a:p>
            <a:pPr marL="0" lvl="0" indent="0">
              <a:spcAft>
                <a:spcPts val="800"/>
              </a:spcAft>
              <a:buClr>
                <a:srgbClr val="0070C0"/>
              </a:buClr>
              <a:buNone/>
              <a:tabLst>
                <a:tab pos="457200" algn="l"/>
              </a:tabLst>
            </a:pPr>
            <a:endParaRPr lang="it-IT" sz="1600" dirty="0">
              <a:solidFill>
                <a:schemeClr val="tx2"/>
              </a:solidFill>
              <a:latin typeface="Arial Nova" panose="020B0504020202020204" pitchFamily="34" charset="0"/>
              <a:ea typeface="Calibri" panose="020F0502020204030204" pitchFamily="34" charset="0"/>
              <a:cs typeface="Times New Roman" panose="02020603050405020304" pitchFamily="18" charset="0"/>
            </a:endParaRPr>
          </a:p>
          <a:p>
            <a:pPr marL="0" lvl="0" indent="0" algn="just">
              <a:spcAft>
                <a:spcPts val="800"/>
              </a:spcAft>
              <a:buClr>
                <a:srgbClr val="0070C0"/>
              </a:buClr>
              <a:buNone/>
              <a:tabLst>
                <a:tab pos="457200" algn="l"/>
              </a:tabLst>
            </a:pPr>
            <a:r>
              <a:rPr lang="it-IT" sz="2000" dirty="0">
                <a:solidFill>
                  <a:schemeClr val="tx2"/>
                </a:solidFill>
                <a:latin typeface="Arial Nova" panose="020B0504020202020204" pitchFamily="34" charset="0"/>
                <a:ea typeface="Calibri" panose="020F0502020204030204" pitchFamily="34" charset="0"/>
                <a:cs typeface="Times New Roman" panose="02020603050405020304" pitchFamily="18" charset="0"/>
              </a:rPr>
              <a:t>Quando l’accordo non è raggiunto, il mediatore ne dà atto nel verbale e  può formulare una proposta di conciliazione </a:t>
            </a:r>
            <a:r>
              <a:rPr lang="it-IT" sz="2000" dirty="0">
                <a:solidFill>
                  <a:schemeClr val="tx2"/>
                </a:solidFill>
                <a:highlight>
                  <a:srgbClr val="6699FF"/>
                </a:highlight>
                <a:latin typeface="Arial Nova" panose="020B0504020202020204" pitchFamily="34" charset="0"/>
                <a:ea typeface="Calibri" panose="020F0502020204030204" pitchFamily="34" charset="0"/>
                <a:cs typeface="Times New Roman" panose="02020603050405020304" pitchFamily="18" charset="0"/>
              </a:rPr>
              <a:t>da allegare al verbale</a:t>
            </a:r>
            <a:r>
              <a:rPr lang="it-IT" sz="2000" dirty="0">
                <a:solidFill>
                  <a:schemeClr val="tx2"/>
                </a:solidFill>
                <a:latin typeface="Arial Nova" panose="020B0504020202020204" pitchFamily="34" charset="0"/>
                <a:ea typeface="Calibri" panose="020F0502020204030204" pitchFamily="34" charset="0"/>
                <a:cs typeface="Times New Roman" panose="02020603050405020304" pitchFamily="18" charset="0"/>
              </a:rPr>
              <a:t>. In ogni caso, il mediatore formula una proposta di conciliazione se le parti gliene fanno concorde richiesta in qualunque momento del procedimento.</a:t>
            </a:r>
          </a:p>
          <a:p>
            <a:pPr marL="0" lvl="0" indent="0">
              <a:spcAft>
                <a:spcPts val="800"/>
              </a:spcAft>
              <a:buClr>
                <a:srgbClr val="0070C0"/>
              </a:buClr>
              <a:buNone/>
              <a:tabLst>
                <a:tab pos="457200" algn="l"/>
              </a:tabLst>
            </a:pPr>
            <a:endParaRPr lang="it-IT" sz="2000" dirty="0">
              <a:solidFill>
                <a:schemeClr val="tx2"/>
              </a:solidFill>
              <a:effectLst/>
              <a:latin typeface="Arial Nova" panose="020B0504020202020204" pitchFamily="34" charset="0"/>
              <a:ea typeface="Calibri" panose="020F0502020204030204" pitchFamily="34" charset="0"/>
              <a:cs typeface="Times New Roman" panose="02020603050405020304" pitchFamily="18" charset="0"/>
            </a:endParaRPr>
          </a:p>
          <a:p>
            <a:pPr marL="0" lvl="0" indent="0">
              <a:spcAft>
                <a:spcPts val="800"/>
              </a:spcAft>
              <a:buClr>
                <a:srgbClr val="0070C0"/>
              </a:buClr>
              <a:buNone/>
              <a:tabLst>
                <a:tab pos="457200" algn="l"/>
              </a:tabLst>
            </a:pPr>
            <a:r>
              <a:rPr lang="it-IT" sz="2000" dirty="0">
                <a:solidFill>
                  <a:schemeClr val="tx2"/>
                </a:solidFill>
                <a:effectLst/>
                <a:highlight>
                  <a:srgbClr val="DE7CC4"/>
                </a:highlight>
                <a:latin typeface="Arial Nova" panose="020B0504020202020204" pitchFamily="34" charset="0"/>
                <a:ea typeface="Calibri" panose="020F0502020204030204" pitchFamily="34" charset="0"/>
                <a:cs typeface="Times New Roman" panose="02020603050405020304" pitchFamily="18" charset="0"/>
              </a:rPr>
              <a:t>Ante riforma</a:t>
            </a:r>
          </a:p>
          <a:p>
            <a:pPr marL="0" lvl="0" indent="0">
              <a:spcAft>
                <a:spcPts val="800"/>
              </a:spcAft>
              <a:buClr>
                <a:srgbClr val="0070C0"/>
              </a:buClr>
              <a:buNone/>
              <a:tabLst>
                <a:tab pos="457200" algn="l"/>
              </a:tabLst>
            </a:pPr>
            <a:r>
              <a:rPr lang="it-IT" sz="2000" dirty="0">
                <a:solidFill>
                  <a:schemeClr val="tx2"/>
                </a:solidFill>
                <a:latin typeface="Arial Nova" panose="020B0504020202020204" pitchFamily="34" charset="0"/>
                <a:ea typeface="Calibri" panose="020F0502020204030204" pitchFamily="34" charset="0"/>
                <a:cs typeface="Times New Roman" panose="02020603050405020304" pitchFamily="18" charset="0"/>
              </a:rPr>
              <a:t>Quando l’accordo non è raggiunto, il mediatore può formulare una proposta di conciliazione. In ogni caso, il mediatore….</a:t>
            </a:r>
            <a:endParaRPr lang="it-IT" sz="2000" dirty="0">
              <a:solidFill>
                <a:schemeClr val="tx2"/>
              </a:solidFill>
              <a:effectLst/>
              <a:latin typeface="Arial Nova" panose="020B0504020202020204" pitchFamily="34" charset="0"/>
              <a:ea typeface="Calibri" panose="020F0502020204030204" pitchFamily="34" charset="0"/>
              <a:cs typeface="Times New Roman" panose="02020603050405020304" pitchFamily="18" charset="0"/>
            </a:endParaRPr>
          </a:p>
          <a:p>
            <a:endParaRPr lang="it-IT" sz="1300" dirty="0">
              <a:solidFill>
                <a:schemeClr val="tx2"/>
              </a:solidFill>
            </a:endParaRPr>
          </a:p>
        </p:txBody>
      </p:sp>
    </p:spTree>
    <p:extLst>
      <p:ext uri="{BB962C8B-B14F-4D97-AF65-F5344CB8AC3E}">
        <p14:creationId xmlns:p14="http://schemas.microsoft.com/office/powerpoint/2010/main" val="1732599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F807EA-5194-A08B-195E-CF5E93987939}"/>
              </a:ext>
            </a:extLst>
          </p:cNvPr>
          <p:cNvSpPr>
            <a:spLocks noGrp="1"/>
          </p:cNvSpPr>
          <p:nvPr>
            <p:ph type="title"/>
          </p:nvPr>
        </p:nvSpPr>
        <p:spPr>
          <a:xfrm>
            <a:off x="1375394" y="746067"/>
            <a:ext cx="9720072" cy="1037058"/>
          </a:xfrm>
          <a:solidFill>
            <a:srgbClr val="799EBD"/>
          </a:solidFill>
        </p:spPr>
        <p:txBody>
          <a:bodyPr>
            <a:normAutofit/>
          </a:bodyPr>
          <a:lstStyle/>
          <a:p>
            <a:r>
              <a:rPr lang="it-IT" sz="2800" dirty="0">
                <a:latin typeface="Arial Nova" panose="020B0504020202020204" pitchFamily="34" charset="0"/>
              </a:rPr>
              <a:t>SECONDO COMMA ART. 11</a:t>
            </a:r>
          </a:p>
        </p:txBody>
      </p:sp>
      <p:sp>
        <p:nvSpPr>
          <p:cNvPr id="3" name="Segnaposto contenuto 2">
            <a:extLst>
              <a:ext uri="{FF2B5EF4-FFF2-40B4-BE49-F238E27FC236}">
                <a16:creationId xmlns:a16="http://schemas.microsoft.com/office/drawing/2014/main" id="{877D75B4-E59B-D58C-1BB0-8F6F23E192BF}"/>
              </a:ext>
            </a:extLst>
          </p:cNvPr>
          <p:cNvSpPr>
            <a:spLocks noGrp="1"/>
          </p:cNvSpPr>
          <p:nvPr>
            <p:ph sz="half" idx="1"/>
          </p:nvPr>
        </p:nvSpPr>
        <p:spPr>
          <a:xfrm>
            <a:off x="1064321" y="2286000"/>
            <a:ext cx="4754880" cy="3667328"/>
          </a:xfrm>
        </p:spPr>
        <p:txBody>
          <a:bodyPr>
            <a:normAutofit/>
          </a:bodyPr>
          <a:lstStyle/>
          <a:p>
            <a:pPr marL="342900" lvl="0" indent="-342900" algn="just">
              <a:spcAft>
                <a:spcPts val="800"/>
              </a:spcAft>
              <a:buClr>
                <a:srgbClr val="9CBEBD"/>
              </a:buClr>
              <a:buFont typeface="+mj-lt"/>
              <a:buAutoNum type="arabicPeriod"/>
              <a:tabLst>
                <a:tab pos="457200" algn="l"/>
              </a:tabLst>
              <a:defRPr/>
            </a:pPr>
            <a:r>
              <a:rPr lang="it-IT" sz="1800" dirty="0">
                <a:solidFill>
                  <a:srgbClr val="2E2B21"/>
                </a:solidFill>
                <a:latin typeface="Arial Nova" panose="020B0504020202020204" pitchFamily="34" charset="0"/>
                <a:ea typeface="Times New Roman" panose="02020603050405020304" pitchFamily="18" charset="0"/>
                <a:cs typeface="Times New Roman" panose="02020603050405020304" pitchFamily="18" charset="0"/>
              </a:rPr>
              <a:t>La proposta di conciliazione è comunicata alle parti per iscritto. Le parti fanno pervenire al mediatore, per iscritto ed entro sette giorni «dalla comunicazione o nel maggior termine indicato dal mediatore», l’accettazione o il rifiuto. In mancanza di risposta nel termine, la proposta si ha per rifiutata. </a:t>
            </a:r>
          </a:p>
          <a:p>
            <a:pPr marL="342900" marR="0" lvl="0" indent="-342900" algn="just" defTabSz="914400" rtl="0" eaLnBrk="1" fontAlgn="auto" latinLnBrk="0" hangingPunct="1">
              <a:lnSpc>
                <a:spcPct val="90000"/>
              </a:lnSpc>
              <a:spcBef>
                <a:spcPts val="1200"/>
              </a:spcBef>
              <a:spcAft>
                <a:spcPts val="800"/>
              </a:spcAft>
              <a:buClr>
                <a:srgbClr val="9CBEBD"/>
              </a:buClr>
              <a:buSzPct val="100000"/>
              <a:buFont typeface="+mj-lt"/>
              <a:buAutoNum type="arabicPeriod"/>
              <a:tabLst>
                <a:tab pos="457200" algn="l"/>
              </a:tabLst>
              <a:defRPr/>
            </a:pPr>
            <a:endParaRPr lang="it-IT" dirty="0"/>
          </a:p>
        </p:txBody>
      </p:sp>
      <p:sp>
        <p:nvSpPr>
          <p:cNvPr id="4" name="Segnaposto contenuto 3">
            <a:extLst>
              <a:ext uri="{FF2B5EF4-FFF2-40B4-BE49-F238E27FC236}">
                <a16:creationId xmlns:a16="http://schemas.microsoft.com/office/drawing/2014/main" id="{1617DBB7-2A7A-E394-20BF-BD228DF25B0E}"/>
              </a:ext>
            </a:extLst>
          </p:cNvPr>
          <p:cNvSpPr>
            <a:spLocks noGrp="1"/>
          </p:cNvSpPr>
          <p:nvPr>
            <p:ph sz="half" idx="2"/>
          </p:nvPr>
        </p:nvSpPr>
        <p:spPr>
          <a:xfrm>
            <a:off x="6235430" y="2286000"/>
            <a:ext cx="4508770" cy="3307404"/>
          </a:xfrm>
          <a:solidFill>
            <a:srgbClr val="FFFFFF"/>
          </a:solidFill>
        </p:spPr>
        <p:txBody>
          <a:bodyPr>
            <a:normAutofit/>
          </a:bodyPr>
          <a:lstStyle/>
          <a:p>
            <a:pPr marL="0" marR="0" lvl="0" indent="0" algn="just" defTabSz="914400" rtl="0" eaLnBrk="1" fontAlgn="auto" latinLnBrk="0" hangingPunct="1">
              <a:lnSpc>
                <a:spcPct val="100000"/>
              </a:lnSpc>
              <a:spcBef>
                <a:spcPts val="0"/>
              </a:spcBef>
              <a:spcAft>
                <a:spcPts val="0"/>
              </a:spcAft>
              <a:buClr>
                <a:srgbClr val="9CBEBD"/>
              </a:buClr>
              <a:buSzTx/>
              <a:buNone/>
              <a:tabLst>
                <a:tab pos="457200" algn="l"/>
              </a:tabLst>
              <a:defRPr/>
            </a:pPr>
            <a:r>
              <a:rPr kumimoji="0" lang="en-US" sz="2000" i="0" u="none" strike="noStrike" kern="1200" cap="none" spc="0" normalizeH="0" baseline="0" noProof="0" dirty="0">
                <a:ln>
                  <a:noFill/>
                </a:ln>
                <a:solidFill>
                  <a:srgbClr val="2E2B21"/>
                </a:solidFill>
                <a:effectLst/>
                <a:highlight>
                  <a:srgbClr val="DE7CC4"/>
                </a:highlight>
                <a:uLnTx/>
                <a:uFillTx/>
                <a:latin typeface="Arial Nova" panose="020B0504020202020204" pitchFamily="34" charset="0"/>
              </a:rPr>
              <a:t>Testo ANTE RIFORMA</a:t>
            </a:r>
          </a:p>
          <a:p>
            <a:pPr marL="0" marR="0" lvl="0" indent="0" algn="just" defTabSz="914400" rtl="0" eaLnBrk="1" fontAlgn="auto" latinLnBrk="0" hangingPunct="1">
              <a:lnSpc>
                <a:spcPct val="100000"/>
              </a:lnSpc>
              <a:spcBef>
                <a:spcPts val="0"/>
              </a:spcBef>
              <a:spcAft>
                <a:spcPts val="0"/>
              </a:spcAft>
              <a:buClr>
                <a:srgbClr val="9CBEBD"/>
              </a:buClr>
              <a:buSzTx/>
              <a:buNone/>
              <a:tabLst>
                <a:tab pos="457200" algn="l"/>
              </a:tabLst>
              <a:defRPr/>
            </a:pPr>
            <a:endParaRPr kumimoji="0" lang="en-US" sz="2000" i="0" u="none" strike="noStrike" kern="1200" cap="none" spc="0" normalizeH="0" baseline="0" noProof="0" dirty="0">
              <a:ln>
                <a:noFill/>
              </a:ln>
              <a:solidFill>
                <a:srgbClr val="2E2B21"/>
              </a:solidFill>
              <a:effectLst/>
              <a:highlight>
                <a:srgbClr val="FFCCFF"/>
              </a:highlight>
              <a:uLnTx/>
              <a:uFillTx/>
              <a:latin typeface="Arial Nova" panose="020B0504020202020204" pitchFamily="34" charset="0"/>
            </a:endParaRPr>
          </a:p>
          <a:p>
            <a:pPr marL="0" marR="0" lvl="0" indent="0" algn="just" defTabSz="914400" rtl="0" eaLnBrk="1" fontAlgn="auto" latinLnBrk="0" hangingPunct="1">
              <a:lnSpc>
                <a:spcPct val="100000"/>
              </a:lnSpc>
              <a:spcBef>
                <a:spcPts val="0"/>
              </a:spcBef>
              <a:spcAft>
                <a:spcPts val="0"/>
              </a:spcAft>
              <a:buClr>
                <a:srgbClr val="9CBEBD"/>
              </a:buClr>
              <a:buSzTx/>
              <a:buFontTx/>
              <a:buNone/>
              <a:tabLst>
                <a:tab pos="457200" algn="l"/>
              </a:tabLst>
              <a:defRPr/>
            </a:pPr>
            <a:r>
              <a:rPr kumimoji="0" lang="en-US" sz="2000" i="0" u="none" strike="noStrike" kern="1200" cap="none" spc="0" normalizeH="0" baseline="0" noProof="0" dirty="0">
                <a:ln>
                  <a:noFill/>
                </a:ln>
                <a:solidFill>
                  <a:srgbClr val="2E2B21"/>
                </a:solidFill>
                <a:effectLst/>
                <a:uLnTx/>
                <a:uFillTx/>
                <a:latin typeface="Arial Nova" panose="020B0504020202020204" pitchFamily="34" charset="0"/>
              </a:rPr>
              <a:t> “non </a:t>
            </a:r>
            <a:r>
              <a:rPr kumimoji="0" lang="en-US" sz="2000" i="0" u="none" strike="noStrike" kern="1200" cap="none" spc="0" normalizeH="0" baseline="0" noProof="0" dirty="0" err="1">
                <a:ln>
                  <a:noFill/>
                </a:ln>
                <a:solidFill>
                  <a:srgbClr val="2E2B21"/>
                </a:solidFill>
                <a:effectLst/>
                <a:uLnTx/>
                <a:uFillTx/>
                <a:latin typeface="Arial Nova" panose="020B0504020202020204" pitchFamily="34" charset="0"/>
              </a:rPr>
              <a:t>prevedeva</a:t>
            </a:r>
            <a:r>
              <a:rPr kumimoji="0" lang="en-US" sz="2000" i="0" u="none" strike="noStrike" kern="1200" cap="none" spc="0" normalizeH="0" baseline="0" noProof="0" dirty="0">
                <a:ln>
                  <a:noFill/>
                </a:ln>
                <a:solidFill>
                  <a:srgbClr val="2E2B21"/>
                </a:solidFill>
                <a:effectLst/>
                <a:uLnTx/>
                <a:uFillTx/>
                <a:latin typeface="Arial Nova" panose="020B0504020202020204" pitchFamily="34" charset="0"/>
              </a:rPr>
              <a:t> </a:t>
            </a:r>
            <a:r>
              <a:rPr kumimoji="0" lang="en-US" sz="2000" i="0" u="none" strike="noStrike" kern="1200" cap="none" spc="0" normalizeH="0" baseline="0" noProof="0" dirty="0" err="1">
                <a:ln>
                  <a:noFill/>
                </a:ln>
                <a:solidFill>
                  <a:srgbClr val="2E2B21"/>
                </a:solidFill>
                <a:effectLst/>
                <a:uLnTx/>
                <a:uFillTx/>
                <a:latin typeface="Arial Nova" panose="020B0504020202020204" pitchFamily="34" charset="0"/>
              </a:rPr>
              <a:t>espressamente</a:t>
            </a:r>
            <a:r>
              <a:rPr kumimoji="0" lang="en-US" sz="2000" i="0" u="none" strike="noStrike" kern="1200" cap="none" spc="0" normalizeH="0" baseline="0" noProof="0" dirty="0">
                <a:ln>
                  <a:noFill/>
                </a:ln>
                <a:solidFill>
                  <a:srgbClr val="2E2B21"/>
                </a:solidFill>
                <a:effectLst/>
                <a:uLnTx/>
                <a:uFillTx/>
                <a:latin typeface="Arial Nova" panose="020B0504020202020204" pitchFamily="34" charset="0"/>
              </a:rPr>
              <a:t> la </a:t>
            </a:r>
            <a:r>
              <a:rPr kumimoji="0" lang="en-US" sz="2000" i="0" u="none" strike="noStrike" kern="1200" cap="none" spc="0" normalizeH="0" baseline="0" noProof="0" dirty="0" err="1">
                <a:ln>
                  <a:noFill/>
                </a:ln>
                <a:solidFill>
                  <a:srgbClr val="2E2B21"/>
                </a:solidFill>
                <a:effectLst/>
                <a:uLnTx/>
                <a:uFillTx/>
                <a:latin typeface="Arial Nova" panose="020B0504020202020204" pitchFamily="34" charset="0"/>
              </a:rPr>
              <a:t>possibilità</a:t>
            </a:r>
            <a:r>
              <a:rPr kumimoji="0" lang="en-US" sz="2000" i="0" u="none" strike="noStrike" kern="1200" cap="none" spc="0" normalizeH="0" baseline="0" noProof="0" dirty="0">
                <a:ln>
                  <a:noFill/>
                </a:ln>
                <a:solidFill>
                  <a:srgbClr val="2E2B21"/>
                </a:solidFill>
                <a:effectLst/>
                <a:uLnTx/>
                <a:uFillTx/>
                <a:latin typeface="Arial Nova" panose="020B0504020202020204" pitchFamily="34" charset="0"/>
              </a:rPr>
              <a:t> per il </a:t>
            </a:r>
            <a:r>
              <a:rPr kumimoji="0" lang="en-US" sz="2000" i="0" u="none" strike="noStrike" kern="1200" cap="none" spc="0" normalizeH="0" baseline="0" noProof="0" dirty="0" err="1">
                <a:ln>
                  <a:noFill/>
                </a:ln>
                <a:solidFill>
                  <a:srgbClr val="2E2B21"/>
                </a:solidFill>
                <a:effectLst/>
                <a:uLnTx/>
                <a:uFillTx/>
                <a:latin typeface="Arial Nova" panose="020B0504020202020204" pitchFamily="34" charset="0"/>
              </a:rPr>
              <a:t>mediatore</a:t>
            </a:r>
            <a:r>
              <a:rPr kumimoji="0" lang="en-US" sz="2000" i="0" u="none" strike="noStrike" kern="1200" cap="none" spc="0" normalizeH="0" baseline="0" noProof="0" dirty="0">
                <a:ln>
                  <a:noFill/>
                </a:ln>
                <a:solidFill>
                  <a:srgbClr val="2E2B21"/>
                </a:solidFill>
                <a:effectLst/>
                <a:uLnTx/>
                <a:uFillTx/>
                <a:latin typeface="Arial Nova" panose="020B0504020202020204" pitchFamily="34" charset="0"/>
              </a:rPr>
              <a:t> di </a:t>
            </a:r>
            <a:r>
              <a:rPr kumimoji="0" lang="en-US" sz="2000" i="0" u="none" strike="noStrike" kern="1200" cap="none" spc="0" normalizeH="0" baseline="0" noProof="0" dirty="0" err="1">
                <a:ln>
                  <a:noFill/>
                </a:ln>
                <a:solidFill>
                  <a:srgbClr val="2E2B21"/>
                </a:solidFill>
                <a:effectLst/>
                <a:uLnTx/>
                <a:uFillTx/>
                <a:latin typeface="Arial Nova" panose="020B0504020202020204" pitchFamily="34" charset="0"/>
              </a:rPr>
              <a:t>indicare</a:t>
            </a:r>
            <a:r>
              <a:rPr kumimoji="0" lang="en-US" sz="2000" i="0" u="none" strike="noStrike" kern="1200" cap="none" spc="0" normalizeH="0" baseline="0" noProof="0" dirty="0">
                <a:ln>
                  <a:noFill/>
                </a:ln>
                <a:solidFill>
                  <a:srgbClr val="2E2B21"/>
                </a:solidFill>
                <a:effectLst/>
                <a:uLnTx/>
                <a:uFillTx/>
                <a:latin typeface="Arial Nova" panose="020B0504020202020204" pitchFamily="34" charset="0"/>
              </a:rPr>
              <a:t> </a:t>
            </a:r>
            <a:r>
              <a:rPr kumimoji="0" lang="en-US" sz="2000" i="0" u="none" strike="noStrike" kern="1200" cap="none" spc="0" normalizeH="0" baseline="0" noProof="0" dirty="0" err="1">
                <a:ln>
                  <a:noFill/>
                </a:ln>
                <a:solidFill>
                  <a:srgbClr val="2E2B21"/>
                </a:solidFill>
                <a:effectLst/>
                <a:uLnTx/>
                <a:uFillTx/>
                <a:latin typeface="Arial Nova" panose="020B0504020202020204" pitchFamily="34" charset="0"/>
              </a:rPr>
              <a:t>altro</a:t>
            </a:r>
            <a:r>
              <a:rPr kumimoji="0" lang="en-US" sz="2000" i="0" u="none" strike="noStrike" kern="1200" cap="none" spc="0" normalizeH="0" baseline="0" noProof="0" dirty="0">
                <a:ln>
                  <a:noFill/>
                </a:ln>
                <a:solidFill>
                  <a:srgbClr val="2E2B21"/>
                </a:solidFill>
                <a:effectLst/>
                <a:uLnTx/>
                <a:uFillTx/>
                <a:latin typeface="Arial Nova" panose="020B0504020202020204" pitchFamily="34" charset="0"/>
              </a:rPr>
              <a:t> </a:t>
            </a:r>
            <a:r>
              <a:rPr kumimoji="0" lang="en-US" sz="2000" i="0" u="none" strike="noStrike" kern="1200" cap="none" spc="0" normalizeH="0" baseline="0" noProof="0" dirty="0" err="1">
                <a:ln>
                  <a:noFill/>
                </a:ln>
                <a:solidFill>
                  <a:srgbClr val="2E2B21"/>
                </a:solidFill>
                <a:effectLst/>
                <a:uLnTx/>
                <a:uFillTx/>
                <a:latin typeface="Arial Nova" panose="020B0504020202020204" pitchFamily="34" charset="0"/>
              </a:rPr>
              <a:t>termine</a:t>
            </a:r>
            <a:r>
              <a:rPr kumimoji="0" lang="en-US" sz="2000" i="0" u="none" strike="noStrike" kern="1200" cap="none" spc="0" normalizeH="0" baseline="0" noProof="0" dirty="0">
                <a:ln>
                  <a:noFill/>
                </a:ln>
                <a:solidFill>
                  <a:srgbClr val="2E2B21"/>
                </a:solidFill>
                <a:effectLst/>
                <a:uLnTx/>
                <a:uFillTx/>
                <a:latin typeface="Arial Nova" panose="020B0504020202020204" pitchFamily="34" charset="0"/>
              </a:rPr>
              <a:t> per la </a:t>
            </a:r>
            <a:r>
              <a:rPr kumimoji="0" lang="en-US" sz="2000" i="0" u="none" strike="noStrike" kern="1200" cap="none" spc="0" normalizeH="0" baseline="0" noProof="0" dirty="0" err="1">
                <a:ln>
                  <a:noFill/>
                </a:ln>
                <a:solidFill>
                  <a:srgbClr val="2E2B21"/>
                </a:solidFill>
                <a:effectLst/>
                <a:uLnTx/>
                <a:uFillTx/>
                <a:latin typeface="Arial Nova" panose="020B0504020202020204" pitchFamily="34" charset="0"/>
              </a:rPr>
              <a:t>comunicazione</a:t>
            </a:r>
            <a:r>
              <a:rPr kumimoji="0" lang="en-US" sz="2000" i="0" u="none" strike="noStrike" kern="1200" cap="none" spc="0" normalizeH="0" baseline="0" noProof="0" dirty="0">
                <a:ln>
                  <a:noFill/>
                </a:ln>
                <a:solidFill>
                  <a:srgbClr val="2E2B21"/>
                </a:solidFill>
                <a:effectLst/>
                <a:uLnTx/>
                <a:uFillTx/>
                <a:latin typeface="Arial Nova" panose="020B0504020202020204" pitchFamily="34" charset="0"/>
              </a:rPr>
              <a:t> </a:t>
            </a:r>
            <a:r>
              <a:rPr kumimoji="0" lang="en-US" sz="2000" i="0" u="none" strike="noStrike" kern="1200" cap="none" spc="0" normalizeH="0" baseline="0" noProof="0" dirty="0" err="1">
                <a:ln>
                  <a:noFill/>
                </a:ln>
                <a:solidFill>
                  <a:srgbClr val="2E2B21"/>
                </a:solidFill>
                <a:effectLst/>
                <a:uLnTx/>
                <a:uFillTx/>
                <a:latin typeface="Arial Nova" panose="020B0504020202020204" pitchFamily="34" charset="0"/>
              </a:rPr>
              <a:t>dell’accettazione</a:t>
            </a:r>
            <a:r>
              <a:rPr kumimoji="0" lang="en-US" sz="2000" i="0" u="none" strike="noStrike" kern="1200" cap="none" spc="0" normalizeH="0" baseline="0" noProof="0" dirty="0">
                <a:ln>
                  <a:noFill/>
                </a:ln>
                <a:solidFill>
                  <a:srgbClr val="2E2B21"/>
                </a:solidFill>
                <a:effectLst/>
                <a:uLnTx/>
                <a:uFillTx/>
                <a:latin typeface="Arial Nova" panose="020B0504020202020204" pitchFamily="34" charset="0"/>
              </a:rPr>
              <a:t> o </a:t>
            </a:r>
            <a:r>
              <a:rPr kumimoji="0" lang="en-US" sz="2000" i="0" u="none" strike="noStrike" kern="1200" cap="none" spc="0" normalizeH="0" baseline="0" noProof="0" dirty="0" err="1">
                <a:ln>
                  <a:noFill/>
                </a:ln>
                <a:solidFill>
                  <a:srgbClr val="2E2B21"/>
                </a:solidFill>
                <a:effectLst/>
                <a:uLnTx/>
                <a:uFillTx/>
                <a:latin typeface="Arial Nova" panose="020B0504020202020204" pitchFamily="34" charset="0"/>
              </a:rPr>
              <a:t>rifiuto</a:t>
            </a:r>
            <a:r>
              <a:rPr kumimoji="0" lang="en-US" sz="2000" i="0" u="none" strike="noStrike" kern="1200" cap="none" spc="0" normalizeH="0" baseline="0" noProof="0" dirty="0">
                <a:ln>
                  <a:noFill/>
                </a:ln>
                <a:solidFill>
                  <a:srgbClr val="2E2B21"/>
                </a:solidFill>
                <a:effectLst/>
                <a:uLnTx/>
                <a:uFillTx/>
                <a:latin typeface="Arial Nova" panose="020B0504020202020204" pitchFamily="34" charset="0"/>
              </a:rPr>
              <a:t> </a:t>
            </a:r>
            <a:r>
              <a:rPr kumimoji="0" lang="en-US" sz="2000" i="0" u="none" strike="noStrike" kern="1200" cap="none" spc="0" normalizeH="0" baseline="0" noProof="0" dirty="0" err="1">
                <a:ln>
                  <a:noFill/>
                </a:ln>
                <a:solidFill>
                  <a:srgbClr val="2E2B21"/>
                </a:solidFill>
                <a:effectLst/>
                <a:uLnTx/>
                <a:uFillTx/>
                <a:latin typeface="Arial Nova" panose="020B0504020202020204" pitchFamily="34" charset="0"/>
              </a:rPr>
              <a:t>della</a:t>
            </a:r>
            <a:r>
              <a:rPr kumimoji="0" lang="en-US" sz="2000" i="0" u="none" strike="noStrike" kern="1200" cap="none" spc="0" normalizeH="0" baseline="0" noProof="0" dirty="0">
                <a:ln>
                  <a:noFill/>
                </a:ln>
                <a:solidFill>
                  <a:srgbClr val="2E2B21"/>
                </a:solidFill>
                <a:effectLst/>
                <a:uLnTx/>
                <a:uFillTx/>
                <a:latin typeface="Arial Nova" panose="020B0504020202020204" pitchFamily="34" charset="0"/>
              </a:rPr>
              <a:t> </a:t>
            </a:r>
            <a:r>
              <a:rPr kumimoji="0" lang="en-US" sz="2000" i="0" u="none" strike="noStrike" kern="1200" cap="none" spc="0" normalizeH="0" baseline="0" noProof="0" dirty="0" err="1">
                <a:ln>
                  <a:noFill/>
                </a:ln>
                <a:solidFill>
                  <a:srgbClr val="2E2B21"/>
                </a:solidFill>
                <a:effectLst/>
                <a:uLnTx/>
                <a:uFillTx/>
                <a:latin typeface="Arial Nova" panose="020B0504020202020204" pitchFamily="34" charset="0"/>
              </a:rPr>
              <a:t>proposta</a:t>
            </a:r>
            <a:r>
              <a:rPr kumimoji="0" lang="en-US" sz="2000" i="0" u="none" strike="noStrike" kern="1200" cap="none" spc="0" normalizeH="0" baseline="0" noProof="0" dirty="0">
                <a:ln>
                  <a:noFill/>
                </a:ln>
                <a:solidFill>
                  <a:srgbClr val="2E2B21"/>
                </a:solidFill>
                <a:effectLst/>
                <a:uLnTx/>
                <a:uFillTx/>
                <a:latin typeface="Arial Nova" panose="020B0504020202020204" pitchFamily="34" charset="0"/>
              </a:rPr>
              <a:t>”</a:t>
            </a:r>
          </a:p>
        </p:txBody>
      </p:sp>
    </p:spTree>
    <p:extLst>
      <p:ext uri="{BB962C8B-B14F-4D97-AF65-F5344CB8AC3E}">
        <p14:creationId xmlns:p14="http://schemas.microsoft.com/office/powerpoint/2010/main" val="3732509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88E48D-B87E-9FA3-886F-7B0597984009}"/>
              </a:ext>
            </a:extLst>
          </p:cNvPr>
          <p:cNvSpPr>
            <a:spLocks noGrp="1"/>
          </p:cNvSpPr>
          <p:nvPr>
            <p:ph type="title"/>
          </p:nvPr>
        </p:nvSpPr>
        <p:spPr>
          <a:xfrm>
            <a:off x="1274323" y="215565"/>
            <a:ext cx="10721270" cy="1047680"/>
          </a:xfrm>
          <a:solidFill>
            <a:srgbClr val="00B0F0"/>
          </a:solidFill>
        </p:spPr>
        <p:txBody>
          <a:bodyPr>
            <a:normAutofit/>
          </a:bodyPr>
          <a:lstStyle/>
          <a:p>
            <a:r>
              <a:rPr lang="it-IT" sz="3200" dirty="0">
                <a:solidFill>
                  <a:srgbClr val="0070C0"/>
                </a:solidFill>
                <a:latin typeface="Arial Nova" panose="020B0504020202020204" pitchFamily="34" charset="0"/>
              </a:rPr>
              <a:t>CONTENUTO della proposta</a:t>
            </a:r>
          </a:p>
        </p:txBody>
      </p:sp>
      <p:sp>
        <p:nvSpPr>
          <p:cNvPr id="4" name="CasellaDiTesto 3">
            <a:extLst>
              <a:ext uri="{FF2B5EF4-FFF2-40B4-BE49-F238E27FC236}">
                <a16:creationId xmlns:a16="http://schemas.microsoft.com/office/drawing/2014/main" id="{F56539EE-6B57-47BC-119D-F84A69B88692}"/>
              </a:ext>
            </a:extLst>
          </p:cNvPr>
          <p:cNvSpPr txBox="1"/>
          <p:nvPr/>
        </p:nvSpPr>
        <p:spPr>
          <a:xfrm>
            <a:off x="991470" y="1263245"/>
            <a:ext cx="9825687" cy="8157618"/>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1200"/>
              </a:spcBef>
              <a:spcAft>
                <a:spcPts val="200"/>
              </a:spcAft>
              <a:buClr>
                <a:srgbClr val="9CBEBD"/>
              </a:buClr>
              <a:buSzPct val="100000"/>
              <a:buFontTx/>
              <a:buChar char="-"/>
              <a:tabLst/>
              <a:defRPr/>
            </a:pPr>
            <a:endParaRPr kumimoji="0" lang="en-US" sz="2000" b="0" i="0" u="none" strike="noStrike" kern="1200" cap="none" spc="0" normalizeH="0" baseline="0" noProof="0" dirty="0">
              <a:ln>
                <a:noFill/>
              </a:ln>
              <a:solidFill>
                <a:srgbClr val="2E2B21"/>
              </a:solidFill>
              <a:effectLst/>
              <a:uLnTx/>
              <a:uFillTx/>
              <a:latin typeface="Arial Nova" panose="020B0504020202020204" pitchFamily="34" charset="0"/>
              <a:ea typeface="+mn-ea"/>
              <a:cs typeface="+mn-cs"/>
            </a:endParaRPr>
          </a:p>
          <a:p>
            <a:pPr marL="342900" marR="0" lvl="0" indent="-342900" algn="just" defTabSz="914400" rtl="0" eaLnBrk="1" fontAlgn="auto" latinLnBrk="0" hangingPunct="1">
              <a:lnSpc>
                <a:spcPct val="100000"/>
              </a:lnSpc>
              <a:spcBef>
                <a:spcPts val="1200"/>
              </a:spcBef>
              <a:spcAft>
                <a:spcPts val="200"/>
              </a:spcAft>
              <a:buClr>
                <a:srgbClr val="9CBEBD"/>
              </a:buClr>
              <a:buSzPct val="100000"/>
              <a:buFontTx/>
              <a:buChar char="-"/>
              <a:tabLst/>
              <a:defRPr/>
            </a:pPr>
            <a:r>
              <a:rPr kumimoji="0" lang="en-US" sz="2000" b="0" i="0" u="none" strike="noStrike" kern="1200" cap="none" spc="0" normalizeH="0" baseline="0" noProof="0" dirty="0">
                <a:ln>
                  <a:noFill/>
                </a:ln>
                <a:solidFill>
                  <a:srgbClr val="2E2B21"/>
                </a:solidFill>
                <a:effectLst/>
                <a:uLnTx/>
                <a:uFillTx/>
                <a:latin typeface="Arial Nova" panose="020B0504020202020204" pitchFamily="34" charset="0"/>
                <a:ea typeface="+mn-ea"/>
                <a:cs typeface="+mn-cs"/>
              </a:rPr>
              <a:t>SALVO DIVERSO ACCORDO DELLE PARTI, LA PROPOSTA NON PUO’ CONTENERE ALCUN RIFERIMENTO ALLE DICHIARAZIONI RESE O ALLE INFORMAZIONI ACQUISITE NEL CORSO DEL PROCEDIMENTO. (</a:t>
            </a:r>
            <a:r>
              <a:rPr kumimoji="0" lang="en-US" sz="2000" b="0" i="0" u="none" strike="noStrike" kern="1200" cap="none" spc="0" normalizeH="0" baseline="0" noProof="0" dirty="0">
                <a:ln>
                  <a:noFill/>
                </a:ln>
                <a:solidFill>
                  <a:srgbClr val="2E2B21"/>
                </a:solidFill>
                <a:effectLst/>
                <a:highlight>
                  <a:srgbClr val="DE7CC4"/>
                </a:highlight>
                <a:uLnTx/>
                <a:uFillTx/>
                <a:latin typeface="Arial Nova" panose="020B0504020202020204" pitchFamily="34" charset="0"/>
                <a:ea typeface="+mn-ea"/>
                <a:cs typeface="+mn-cs"/>
              </a:rPr>
              <a:t>TESTO del comma 2 art. 11  RIMASTO INVARIATO</a:t>
            </a:r>
            <a:r>
              <a:rPr kumimoji="0" lang="en-US" sz="2000" b="0" i="0" u="none" strike="noStrike" kern="1200" cap="none" spc="0" normalizeH="0" baseline="0" noProof="0" dirty="0">
                <a:ln>
                  <a:noFill/>
                </a:ln>
                <a:solidFill>
                  <a:srgbClr val="2E2B21"/>
                </a:solidFill>
                <a:effectLst/>
                <a:uLnTx/>
                <a:uFillTx/>
                <a:latin typeface="Arial Nova" panose="020B0504020202020204" pitchFamily="34" charset="0"/>
                <a:ea typeface="+mn-ea"/>
                <a:cs typeface="+mn-cs"/>
              </a:rPr>
              <a:t>)</a:t>
            </a:r>
          </a:p>
          <a:p>
            <a:pPr marL="342900" marR="0" lvl="0" indent="-342900" algn="just" defTabSz="914400" rtl="0" eaLnBrk="1" fontAlgn="auto" latinLnBrk="0" hangingPunct="1">
              <a:lnSpc>
                <a:spcPct val="100000"/>
              </a:lnSpc>
              <a:spcBef>
                <a:spcPts val="1200"/>
              </a:spcBef>
              <a:spcAft>
                <a:spcPts val="200"/>
              </a:spcAft>
              <a:buClr>
                <a:srgbClr val="9CBEBD"/>
              </a:buClr>
              <a:buSzPct val="100000"/>
              <a:buFontTx/>
              <a:buChar char="-"/>
              <a:tabLst/>
              <a:defRPr/>
            </a:pPr>
            <a:endParaRPr kumimoji="0" lang="en-US" sz="2000" b="0" i="0" u="none" strike="noStrike" kern="1200" cap="none" spc="0" normalizeH="0" baseline="0" noProof="0" dirty="0">
              <a:ln>
                <a:noFill/>
              </a:ln>
              <a:solidFill>
                <a:srgbClr val="2E2B21"/>
              </a:solidFill>
              <a:effectLst/>
              <a:uLnTx/>
              <a:uFillTx/>
              <a:latin typeface="Arial Nova" panose="020B0504020202020204" pitchFamily="34" charset="0"/>
              <a:ea typeface="+mn-ea"/>
              <a:cs typeface="+mn-cs"/>
            </a:endParaRPr>
          </a:p>
          <a:p>
            <a:pPr marL="342900" marR="0" lvl="0" indent="-342900" algn="just" defTabSz="914400" rtl="0" eaLnBrk="1" fontAlgn="auto" latinLnBrk="0" hangingPunct="1">
              <a:lnSpc>
                <a:spcPct val="100000"/>
              </a:lnSpc>
              <a:spcBef>
                <a:spcPts val="1200"/>
              </a:spcBef>
              <a:spcAft>
                <a:spcPts val="200"/>
              </a:spcAft>
              <a:buClr>
                <a:srgbClr val="9CBEBD"/>
              </a:buClr>
              <a:buSzPct val="100000"/>
              <a:buFontTx/>
              <a:buChar char="-"/>
              <a:tabLst/>
              <a:defRPr/>
            </a:pPr>
            <a:r>
              <a:rPr kumimoji="0" lang="en-US" sz="2000" b="0" i="0" u="none" strike="noStrike" kern="1200" cap="none" spc="0" normalizeH="0" baseline="0" noProof="0" dirty="0">
                <a:ln>
                  <a:noFill/>
                </a:ln>
                <a:solidFill>
                  <a:srgbClr val="2E2B21"/>
                </a:solidFill>
                <a:effectLst/>
                <a:uLnTx/>
                <a:uFillTx/>
                <a:latin typeface="Arial Nova" panose="020B0504020202020204" pitchFamily="34" charset="0"/>
                <a:ea typeface="+mn-ea"/>
                <a:cs typeface="+mn-cs"/>
              </a:rPr>
              <a:t>PROPOSTA QUALE ESPRESSIONE DEGLI INTERESSI MANIFESTATI DALLE PARTI E/O PERCEPITI DAL MEDIATORE NEL CORSO DELLA MEDIAZIONE</a:t>
            </a:r>
          </a:p>
          <a:p>
            <a:pPr marL="342900" marR="0" lvl="0" indent="-342900" algn="just" defTabSz="914400" rtl="0" eaLnBrk="1" fontAlgn="auto" latinLnBrk="0" hangingPunct="1">
              <a:lnSpc>
                <a:spcPct val="100000"/>
              </a:lnSpc>
              <a:spcBef>
                <a:spcPts val="1200"/>
              </a:spcBef>
              <a:spcAft>
                <a:spcPts val="200"/>
              </a:spcAft>
              <a:buClr>
                <a:srgbClr val="9CBEBD"/>
              </a:buClr>
              <a:buSzPct val="100000"/>
              <a:buFontTx/>
              <a:buChar char="-"/>
              <a:tabLst/>
              <a:defRPr/>
            </a:pPr>
            <a:r>
              <a:rPr kumimoji="0" lang="en-US" sz="2000" b="0" i="0" u="none" strike="noStrike" kern="1200" cap="none" spc="0" normalizeH="0" baseline="0" noProof="0" dirty="0">
                <a:ln>
                  <a:noFill/>
                </a:ln>
                <a:solidFill>
                  <a:srgbClr val="2E2B21"/>
                </a:solidFill>
                <a:effectLst/>
                <a:uLnTx/>
                <a:uFillTx/>
                <a:latin typeface="Arial Nova" panose="020B0504020202020204" pitchFamily="34" charset="0"/>
                <a:ea typeface="+mn-ea"/>
                <a:cs typeface="+mn-cs"/>
              </a:rPr>
              <a:t>CONTEMPERAMENTO DEGLI INTERESSI IN GIOCO E DELLE POSIZIONI DELLE PARTI</a:t>
            </a:r>
          </a:p>
          <a:p>
            <a:pPr marL="342900" marR="0" lvl="0" indent="-342900" algn="just" defTabSz="914400" rtl="0" eaLnBrk="1" fontAlgn="auto" latinLnBrk="0" hangingPunct="1">
              <a:lnSpc>
                <a:spcPct val="100000"/>
              </a:lnSpc>
              <a:spcBef>
                <a:spcPts val="1200"/>
              </a:spcBef>
              <a:spcAft>
                <a:spcPts val="200"/>
              </a:spcAft>
              <a:buClr>
                <a:srgbClr val="9CBEBD"/>
              </a:buClr>
              <a:buSzPct val="100000"/>
              <a:buFontTx/>
              <a:buChar char="-"/>
              <a:tabLst/>
              <a:defRPr/>
            </a:pPr>
            <a:r>
              <a:rPr kumimoji="0" lang="en-US" sz="2000" b="0" i="0" u="none" strike="noStrike" kern="1200" cap="none" spc="0" normalizeH="0" baseline="0" noProof="0" dirty="0">
                <a:ln>
                  <a:noFill/>
                </a:ln>
                <a:solidFill>
                  <a:srgbClr val="2E2B21"/>
                </a:solidFill>
                <a:effectLst/>
                <a:uLnTx/>
                <a:uFillTx/>
                <a:latin typeface="Arial Nova" panose="020B0504020202020204" pitchFamily="34" charset="0"/>
                <a:ea typeface="+mn-ea"/>
                <a:cs typeface="+mn-cs"/>
              </a:rPr>
              <a:t>MEDIAZIONE FACILITATIVA O MEDIAZIONE VALUTATIVA?</a:t>
            </a:r>
          </a:p>
          <a:p>
            <a:pPr marL="0" marR="0" lvl="0" indent="0" algn="just" defTabSz="914400" rtl="0" eaLnBrk="1" fontAlgn="auto" latinLnBrk="0" hangingPunct="1">
              <a:lnSpc>
                <a:spcPct val="100000"/>
              </a:lnSpc>
              <a:spcBef>
                <a:spcPts val="1200"/>
              </a:spcBef>
              <a:spcAft>
                <a:spcPts val="200"/>
              </a:spcAft>
              <a:buClr>
                <a:srgbClr val="9CBEBD"/>
              </a:buClr>
              <a:buSzPct val="100000"/>
              <a:buFontTx/>
              <a:buNone/>
              <a:tabLst/>
              <a:defRPr/>
            </a:pPr>
            <a:endParaRPr kumimoji="0" lang="en-US" sz="2000" b="0" i="0" u="none" strike="noStrike" kern="1200" cap="none" spc="0" normalizeH="0" baseline="0" noProof="0" dirty="0">
              <a:ln>
                <a:noFill/>
              </a:ln>
              <a:solidFill>
                <a:srgbClr val="2E2B21"/>
              </a:solidFill>
              <a:effectLst/>
              <a:uLnTx/>
              <a:uFillTx/>
              <a:latin typeface="Arial Nova" panose="020B0504020202020204" pitchFamily="34" charset="0"/>
              <a:ea typeface="+mn-ea"/>
              <a:cs typeface="+mn-cs"/>
            </a:endParaRPr>
          </a:p>
          <a:p>
            <a:pPr marL="342900" marR="0" lvl="0" indent="-342900" algn="just" defTabSz="914400" rtl="0" eaLnBrk="1" fontAlgn="auto" latinLnBrk="0" hangingPunct="1">
              <a:lnSpc>
                <a:spcPct val="100000"/>
              </a:lnSpc>
              <a:spcBef>
                <a:spcPts val="1200"/>
              </a:spcBef>
              <a:spcAft>
                <a:spcPts val="200"/>
              </a:spcAft>
              <a:buClr>
                <a:srgbClr val="9CBEBD"/>
              </a:buClr>
              <a:buSzPct val="100000"/>
              <a:buFontTx/>
              <a:buChar char="-"/>
              <a:tabLst/>
              <a:defRPr/>
            </a:pPr>
            <a:endParaRPr kumimoji="0" lang="en-US" sz="2000" b="0" i="0" u="none" strike="noStrike" kern="1200" cap="none" spc="0" normalizeH="0" baseline="0" noProof="0" dirty="0">
              <a:ln>
                <a:noFill/>
              </a:ln>
              <a:solidFill>
                <a:srgbClr val="2E2B21"/>
              </a:solidFill>
              <a:effectLst/>
              <a:uLnTx/>
              <a:uFillTx/>
              <a:latin typeface="Arial Nova" panose="020B0504020202020204" pitchFamily="34" charset="0"/>
              <a:ea typeface="+mn-ea"/>
              <a:cs typeface="+mn-cs"/>
            </a:endParaRPr>
          </a:p>
          <a:p>
            <a:pPr marL="342900" marR="0" lvl="0" indent="-342900" algn="just" defTabSz="914400" rtl="0" eaLnBrk="1" fontAlgn="auto" latinLnBrk="0" hangingPunct="1">
              <a:lnSpc>
                <a:spcPct val="100000"/>
              </a:lnSpc>
              <a:spcBef>
                <a:spcPts val="1200"/>
              </a:spcBef>
              <a:spcAft>
                <a:spcPts val="200"/>
              </a:spcAft>
              <a:buClr>
                <a:srgbClr val="9CBEBD"/>
              </a:buClr>
              <a:buSzPct val="100000"/>
              <a:buFontTx/>
              <a:buChar char="-"/>
              <a:tabLst/>
              <a:defRPr/>
            </a:pPr>
            <a:endParaRPr kumimoji="0" lang="en-US" sz="2000" b="0" i="0" u="none" strike="noStrike" kern="1200" cap="none" spc="0" normalizeH="0" baseline="0" noProof="0" dirty="0">
              <a:ln>
                <a:noFill/>
              </a:ln>
              <a:solidFill>
                <a:srgbClr val="2E2B21"/>
              </a:solidFill>
              <a:effectLst/>
              <a:uLnTx/>
              <a:uFillTx/>
              <a:latin typeface="Arial Nova" panose="020B0504020202020204" pitchFamily="34" charset="0"/>
              <a:ea typeface="+mn-ea"/>
              <a:cs typeface="+mn-cs"/>
            </a:endParaRPr>
          </a:p>
          <a:p>
            <a:pPr marL="342900" marR="0" lvl="0" indent="-342900" algn="just" defTabSz="914400" rtl="0" eaLnBrk="1" fontAlgn="auto" latinLnBrk="0" hangingPunct="1">
              <a:lnSpc>
                <a:spcPct val="100000"/>
              </a:lnSpc>
              <a:spcBef>
                <a:spcPts val="1200"/>
              </a:spcBef>
              <a:spcAft>
                <a:spcPts val="200"/>
              </a:spcAft>
              <a:buClr>
                <a:srgbClr val="9CBEBD"/>
              </a:buClr>
              <a:buSzPct val="100000"/>
              <a:buFontTx/>
              <a:buChar char="-"/>
              <a:tabLst/>
              <a:defRPr/>
            </a:pPr>
            <a:endParaRPr kumimoji="0" lang="en-US" sz="2000" b="0" i="0" u="none" strike="noStrike" kern="1200" cap="none" spc="0" normalizeH="0" baseline="0" noProof="0" dirty="0">
              <a:ln>
                <a:noFill/>
              </a:ln>
              <a:solidFill>
                <a:srgbClr val="2E2B21"/>
              </a:solidFill>
              <a:effectLst/>
              <a:uLnTx/>
              <a:uFillTx/>
              <a:latin typeface="Arial Nova" panose="020B0504020202020204" pitchFamily="34" charset="0"/>
              <a:ea typeface="+mn-ea"/>
              <a:cs typeface="+mn-cs"/>
            </a:endParaRPr>
          </a:p>
          <a:p>
            <a:pPr marL="0" marR="0" lvl="0" indent="0" algn="just" defTabSz="914400" rtl="0" eaLnBrk="1" fontAlgn="auto" latinLnBrk="0" hangingPunct="1">
              <a:lnSpc>
                <a:spcPct val="100000"/>
              </a:lnSpc>
              <a:spcBef>
                <a:spcPts val="1200"/>
              </a:spcBef>
              <a:spcAft>
                <a:spcPts val="200"/>
              </a:spcAft>
              <a:buClr>
                <a:srgbClr val="9CBEBD"/>
              </a:buClr>
              <a:buSzPct val="100000"/>
              <a:buFont typeface="Tw Cen MT" panose="020B0602020104020603" pitchFamily="34" charset="0"/>
              <a:buNone/>
              <a:tabLst/>
              <a:defRPr/>
            </a:pPr>
            <a:endParaRPr kumimoji="0" lang="en-US" sz="24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just" defTabSz="914400" rtl="0" eaLnBrk="1" fontAlgn="auto" latinLnBrk="0" hangingPunct="1">
              <a:lnSpc>
                <a:spcPct val="150000"/>
              </a:lnSpc>
              <a:spcBef>
                <a:spcPts val="1200"/>
              </a:spcBef>
              <a:spcAft>
                <a:spcPts val="200"/>
              </a:spcAft>
              <a:buClr>
                <a:srgbClr val="9CBEBD"/>
              </a:buClr>
              <a:buSzPct val="100000"/>
              <a:buFont typeface="Tw Cen MT" panose="020B0602020104020603" pitchFamily="34" charset="0"/>
              <a:buNone/>
              <a:tabLst/>
              <a:defRPr/>
            </a:pPr>
            <a:endParaRPr kumimoji="0" lang="en-US" sz="24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just" defTabSz="914400" rtl="0" eaLnBrk="1" fontAlgn="auto" latinLnBrk="0" hangingPunct="1">
              <a:lnSpc>
                <a:spcPct val="150000"/>
              </a:lnSpc>
              <a:spcBef>
                <a:spcPts val="1200"/>
              </a:spcBef>
              <a:spcAft>
                <a:spcPts val="200"/>
              </a:spcAft>
              <a:buClr>
                <a:srgbClr val="9CBEBD"/>
              </a:buClr>
              <a:buSzPct val="100000"/>
              <a:buFont typeface="Tw Cen MT" panose="020B0602020104020603" pitchFamily="34" charset="0"/>
              <a:buNone/>
              <a:tabLst/>
              <a:defRPr/>
            </a:pPr>
            <a:endParaRPr kumimoji="0" lang="it-IT"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886447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8D5EDB6-644B-D499-64D6-3D4B853D6C5F}"/>
              </a:ext>
            </a:extLst>
          </p:cNvPr>
          <p:cNvSpPr txBox="1"/>
          <p:nvPr/>
        </p:nvSpPr>
        <p:spPr>
          <a:xfrm>
            <a:off x="1536970" y="1383825"/>
            <a:ext cx="7611111" cy="4080861"/>
          </a:xfrm>
          <a:prstGeom prst="rect">
            <a:avLst/>
          </a:prstGeom>
          <a:noFill/>
        </p:spPr>
        <p:txBody>
          <a:bodyPr wrap="square">
            <a:spAutoFit/>
          </a:bodyPr>
          <a:lstStyle/>
          <a:p>
            <a:pPr marL="0" marR="0" lvl="0" indent="0" algn="just" defTabSz="914400" rtl="0" eaLnBrk="1" fontAlgn="auto" latinLnBrk="0" hangingPunct="1">
              <a:lnSpc>
                <a:spcPct val="150000"/>
              </a:lnSpc>
              <a:spcBef>
                <a:spcPts val="1200"/>
              </a:spcBef>
              <a:spcAft>
                <a:spcPts val="200"/>
              </a:spcAft>
              <a:buClr>
                <a:srgbClr val="9CBEBD"/>
              </a:buClr>
              <a:buSzPct val="100000"/>
              <a:buFont typeface="Tw Cen MT" panose="020B0602020104020603" pitchFamily="34" charset="0"/>
              <a:buNone/>
              <a:tabLst/>
              <a:defRPr/>
            </a:pPr>
            <a:r>
              <a:rPr kumimoji="0" lang="en-US" sz="2400" b="0" i="0" u="none" strike="noStrike" kern="1200" cap="none" spc="0" normalizeH="0" baseline="0" noProof="0" dirty="0">
                <a:ln>
                  <a:noFill/>
                </a:ln>
                <a:solidFill>
                  <a:srgbClr val="0070C0"/>
                </a:solidFill>
                <a:effectLst/>
                <a:uLnTx/>
                <a:uFillTx/>
                <a:latin typeface="Arial Nova" panose="020B0504020202020204" pitchFamily="34" charset="0"/>
                <a:ea typeface="+mn-ea"/>
                <a:cs typeface="+mn-cs"/>
              </a:rPr>
              <a:t>Per quale </a:t>
            </a:r>
            <a:r>
              <a:rPr kumimoji="0" lang="en-US" sz="2400" b="0" i="0" u="none" strike="noStrike" kern="1200" cap="none" spc="0" normalizeH="0" baseline="0" noProof="0" dirty="0" err="1">
                <a:ln>
                  <a:noFill/>
                </a:ln>
                <a:solidFill>
                  <a:srgbClr val="0070C0"/>
                </a:solidFill>
                <a:effectLst/>
                <a:uLnTx/>
                <a:uFillTx/>
                <a:latin typeface="Arial Nova" panose="020B0504020202020204" pitchFamily="34" charset="0"/>
                <a:ea typeface="+mn-ea"/>
                <a:cs typeface="+mn-cs"/>
              </a:rPr>
              <a:t>ragione</a:t>
            </a:r>
            <a:r>
              <a:rPr kumimoji="0" lang="en-US" sz="2400" b="0" i="0" u="none" strike="noStrike" kern="1200" cap="none" spc="0" normalizeH="0" baseline="0" noProof="0" dirty="0">
                <a:ln>
                  <a:noFill/>
                </a:ln>
                <a:solidFill>
                  <a:srgbClr val="0070C0"/>
                </a:solidFill>
                <a:effectLst/>
                <a:uLnTx/>
                <a:uFillTx/>
                <a:latin typeface="Arial Nova" panose="020B0504020202020204" pitchFamily="34"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Arial Nova" panose="020B0504020202020204" pitchFamily="34" charset="0"/>
                <a:ea typeface="+mn-ea"/>
                <a:cs typeface="+mn-cs"/>
              </a:rPr>
              <a:t>si</a:t>
            </a:r>
            <a:r>
              <a:rPr kumimoji="0" lang="en-US" sz="2400" b="0" i="0" u="none" strike="noStrike" kern="1200" cap="none" spc="0" normalizeH="0" baseline="0" noProof="0" dirty="0">
                <a:ln>
                  <a:noFill/>
                </a:ln>
                <a:solidFill>
                  <a:srgbClr val="0070C0"/>
                </a:solidFill>
                <a:effectLst/>
                <a:uLnTx/>
                <a:uFillTx/>
                <a:latin typeface="Arial Nova" panose="020B0504020202020204" pitchFamily="34" charset="0"/>
                <a:ea typeface="+mn-ea"/>
                <a:cs typeface="+mn-cs"/>
              </a:rPr>
              <a:t> è </a:t>
            </a:r>
            <a:r>
              <a:rPr kumimoji="0" lang="en-US" sz="2400" b="0" i="0" u="none" strike="noStrike" kern="1200" cap="none" spc="0" normalizeH="0" baseline="0" noProof="0" dirty="0" err="1">
                <a:ln>
                  <a:noFill/>
                </a:ln>
                <a:solidFill>
                  <a:srgbClr val="0070C0"/>
                </a:solidFill>
                <a:effectLst/>
                <a:uLnTx/>
                <a:uFillTx/>
                <a:latin typeface="Arial Nova" panose="020B0504020202020204" pitchFamily="34" charset="0"/>
                <a:ea typeface="+mn-ea"/>
                <a:cs typeface="+mn-cs"/>
              </a:rPr>
              <a:t>specificato</a:t>
            </a:r>
            <a:r>
              <a:rPr kumimoji="0" lang="en-US" sz="2400" b="0" i="0" u="none" strike="noStrike" kern="1200" cap="none" spc="0" normalizeH="0" baseline="0" noProof="0" dirty="0">
                <a:ln>
                  <a:noFill/>
                </a:ln>
                <a:solidFill>
                  <a:srgbClr val="0070C0"/>
                </a:solidFill>
                <a:effectLst/>
                <a:uLnTx/>
                <a:uFillTx/>
                <a:latin typeface="Arial Nova" panose="020B0504020202020204" pitchFamily="34"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Arial Nova" panose="020B0504020202020204" pitchFamily="34" charset="0"/>
                <a:ea typeface="+mn-ea"/>
                <a:cs typeface="+mn-cs"/>
              </a:rPr>
              <a:t>che</a:t>
            </a:r>
            <a:r>
              <a:rPr kumimoji="0" lang="en-US" sz="2400" b="0" i="0" u="none" strike="noStrike" kern="1200" cap="none" spc="0" normalizeH="0" baseline="0" noProof="0" dirty="0">
                <a:ln>
                  <a:noFill/>
                </a:ln>
                <a:solidFill>
                  <a:srgbClr val="0070C0"/>
                </a:solidFill>
                <a:effectLst/>
                <a:uLnTx/>
                <a:uFillTx/>
                <a:latin typeface="Arial Nova" panose="020B0504020202020204" pitchFamily="34" charset="0"/>
                <a:ea typeface="+mn-ea"/>
                <a:cs typeface="+mn-cs"/>
              </a:rPr>
              <a:t> la </a:t>
            </a:r>
            <a:r>
              <a:rPr kumimoji="0" lang="en-US" sz="2400" b="0" i="0" u="none" strike="noStrike" kern="1200" cap="none" spc="0" normalizeH="0" baseline="0" noProof="0" dirty="0" err="1">
                <a:ln>
                  <a:noFill/>
                </a:ln>
                <a:solidFill>
                  <a:srgbClr val="0070C0"/>
                </a:solidFill>
                <a:effectLst/>
                <a:uLnTx/>
                <a:uFillTx/>
                <a:latin typeface="Arial Nova" panose="020B0504020202020204" pitchFamily="34" charset="0"/>
                <a:ea typeface="+mn-ea"/>
                <a:cs typeface="+mn-cs"/>
              </a:rPr>
              <a:t>proposta</a:t>
            </a:r>
            <a:r>
              <a:rPr kumimoji="0" lang="en-US" sz="2400" b="0" i="0" u="none" strike="noStrike" kern="1200" cap="none" spc="0" normalizeH="0" baseline="0" noProof="0" dirty="0">
                <a:ln>
                  <a:noFill/>
                </a:ln>
                <a:solidFill>
                  <a:srgbClr val="0070C0"/>
                </a:solidFill>
                <a:effectLst/>
                <a:uLnTx/>
                <a:uFillTx/>
                <a:latin typeface="Arial Nova" panose="020B0504020202020204" pitchFamily="34"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Arial Nova" panose="020B0504020202020204" pitchFamily="34" charset="0"/>
                <a:ea typeface="+mn-ea"/>
                <a:cs typeface="+mn-cs"/>
              </a:rPr>
              <a:t>su</a:t>
            </a:r>
            <a:r>
              <a:rPr kumimoji="0" lang="en-US" sz="2400" b="0" i="0" u="none" strike="noStrike" kern="1200" cap="none" spc="0" normalizeH="0" baseline="0" noProof="0" dirty="0">
                <a:ln>
                  <a:noFill/>
                </a:ln>
                <a:solidFill>
                  <a:srgbClr val="0070C0"/>
                </a:solidFill>
                <a:effectLst/>
                <a:uLnTx/>
                <a:uFillTx/>
                <a:latin typeface="Arial Nova" panose="020B0504020202020204" pitchFamily="34"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Arial Nova" panose="020B0504020202020204" pitchFamily="34" charset="0"/>
                <a:ea typeface="+mn-ea"/>
                <a:cs typeface="+mn-cs"/>
              </a:rPr>
              <a:t>iniziativa</a:t>
            </a:r>
            <a:r>
              <a:rPr kumimoji="0" lang="en-US" sz="2400" b="0" i="0" u="none" strike="noStrike" kern="1200" cap="none" spc="0" normalizeH="0" baseline="0" noProof="0" dirty="0">
                <a:ln>
                  <a:noFill/>
                </a:ln>
                <a:solidFill>
                  <a:srgbClr val="0070C0"/>
                </a:solidFill>
                <a:effectLst/>
                <a:uLnTx/>
                <a:uFillTx/>
                <a:latin typeface="Arial Nova" panose="020B0504020202020204" pitchFamily="34" charset="0"/>
                <a:ea typeface="+mn-ea"/>
                <a:cs typeface="+mn-cs"/>
              </a:rPr>
              <a:t> del </a:t>
            </a:r>
            <a:r>
              <a:rPr kumimoji="0" lang="en-US" sz="2400" b="0" i="0" u="none" strike="noStrike" kern="1200" cap="none" spc="0" normalizeH="0" baseline="0" noProof="0" dirty="0" err="1">
                <a:ln>
                  <a:noFill/>
                </a:ln>
                <a:solidFill>
                  <a:srgbClr val="0070C0"/>
                </a:solidFill>
                <a:effectLst/>
                <a:uLnTx/>
                <a:uFillTx/>
                <a:latin typeface="Arial Nova" panose="020B0504020202020204" pitchFamily="34" charset="0"/>
                <a:ea typeface="+mn-ea"/>
                <a:cs typeface="+mn-cs"/>
              </a:rPr>
              <a:t>Mediatore</a:t>
            </a:r>
            <a:r>
              <a:rPr kumimoji="0" lang="en-US" sz="2400" b="0" i="0" u="none" strike="noStrike" kern="1200" cap="none" spc="0" normalizeH="0" baseline="0" noProof="0" dirty="0">
                <a:ln>
                  <a:noFill/>
                </a:ln>
                <a:solidFill>
                  <a:srgbClr val="0070C0"/>
                </a:solidFill>
                <a:effectLst/>
                <a:uLnTx/>
                <a:uFillTx/>
                <a:latin typeface="Arial Nova" panose="020B0504020202020204" pitchFamily="34"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Arial Nova" panose="020B0504020202020204" pitchFamily="34" charset="0"/>
                <a:ea typeface="+mn-ea"/>
                <a:cs typeface="+mn-cs"/>
              </a:rPr>
              <a:t>deve</a:t>
            </a:r>
            <a:r>
              <a:rPr kumimoji="0" lang="en-US" sz="2400" b="0" i="0" u="none" strike="noStrike" kern="1200" cap="none" spc="0" normalizeH="0" baseline="0" noProof="0" dirty="0">
                <a:ln>
                  <a:noFill/>
                </a:ln>
                <a:solidFill>
                  <a:srgbClr val="0070C0"/>
                </a:solidFill>
                <a:effectLst/>
                <a:uLnTx/>
                <a:uFillTx/>
                <a:latin typeface="Arial Nova" panose="020B0504020202020204" pitchFamily="34"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Arial Nova" panose="020B0504020202020204" pitchFamily="34" charset="0"/>
                <a:ea typeface="+mn-ea"/>
                <a:cs typeface="+mn-cs"/>
              </a:rPr>
              <a:t>essere</a:t>
            </a:r>
            <a:r>
              <a:rPr kumimoji="0" lang="en-US" sz="2400" b="0" i="0" u="none" strike="noStrike" kern="1200" cap="none" spc="0" normalizeH="0" baseline="0" noProof="0" dirty="0">
                <a:ln>
                  <a:noFill/>
                </a:ln>
                <a:solidFill>
                  <a:srgbClr val="0070C0"/>
                </a:solidFill>
                <a:effectLst/>
                <a:uLnTx/>
                <a:uFillTx/>
                <a:latin typeface="Arial Nova" panose="020B0504020202020204" pitchFamily="34"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Arial Nova" panose="020B0504020202020204" pitchFamily="34" charset="0"/>
                <a:ea typeface="+mn-ea"/>
                <a:cs typeface="+mn-cs"/>
              </a:rPr>
              <a:t>allegata</a:t>
            </a:r>
            <a:r>
              <a:rPr kumimoji="0" lang="en-US" sz="2400" b="0" i="0" u="none" strike="noStrike" kern="1200" cap="none" spc="0" normalizeH="0" baseline="0" noProof="0" dirty="0">
                <a:ln>
                  <a:noFill/>
                </a:ln>
                <a:solidFill>
                  <a:srgbClr val="0070C0"/>
                </a:solidFill>
                <a:effectLst/>
                <a:uLnTx/>
                <a:uFillTx/>
                <a:latin typeface="Arial Nova" panose="020B0504020202020204" pitchFamily="34" charset="0"/>
                <a:ea typeface="+mn-ea"/>
                <a:cs typeface="+mn-cs"/>
              </a:rPr>
              <a:t> al verbale?</a:t>
            </a:r>
          </a:p>
          <a:p>
            <a:pPr marL="0" marR="0" lvl="0" indent="0" algn="just" defTabSz="914400" rtl="0" eaLnBrk="1" fontAlgn="auto" latinLnBrk="0" hangingPunct="1">
              <a:lnSpc>
                <a:spcPct val="150000"/>
              </a:lnSpc>
              <a:spcBef>
                <a:spcPts val="1200"/>
              </a:spcBef>
              <a:spcAft>
                <a:spcPts val="200"/>
              </a:spcAft>
              <a:buClr>
                <a:srgbClr val="9CBEBD"/>
              </a:buClr>
              <a:buSzPct val="100000"/>
              <a:buFont typeface="Tw Cen MT" panose="020B0602020104020603" pitchFamily="34" charset="0"/>
              <a:buNone/>
              <a:tabLst/>
              <a:defRPr/>
            </a:pPr>
            <a:r>
              <a:rPr kumimoji="0" lang="en-US" sz="2400" b="0" i="0" u="none" strike="noStrike" kern="1200" cap="none" spc="0" normalizeH="0" baseline="0" noProof="0" dirty="0" err="1">
                <a:ln>
                  <a:noFill/>
                </a:ln>
                <a:solidFill>
                  <a:srgbClr val="2E2B21"/>
                </a:solidFill>
                <a:effectLst/>
                <a:uLnTx/>
                <a:uFillTx/>
                <a:latin typeface="Arial Nova" panose="020B0504020202020204" pitchFamily="34" charset="0"/>
                <a:ea typeface="+mn-ea"/>
                <a:cs typeface="+mn-cs"/>
              </a:rPr>
              <a:t>Forse</a:t>
            </a:r>
            <a:r>
              <a:rPr kumimoji="0" lang="en-US" sz="2400" b="0" i="0" u="none" strike="noStrike" kern="1200" cap="none" spc="0" normalizeH="0" baseline="0" noProof="0" dirty="0">
                <a:ln>
                  <a:noFill/>
                </a:ln>
                <a:solidFill>
                  <a:srgbClr val="2E2B21"/>
                </a:solidFill>
                <a:effectLst/>
                <a:uLnTx/>
                <a:uFillTx/>
                <a:latin typeface="Arial Nova" panose="020B0504020202020204" pitchFamily="34" charset="0"/>
                <a:ea typeface="+mn-ea"/>
                <a:cs typeface="+mn-cs"/>
              </a:rPr>
              <a:t> per </a:t>
            </a:r>
            <a:r>
              <a:rPr kumimoji="0" lang="en-US" sz="2400" b="0" i="0" u="none" strike="noStrike" kern="1200" cap="none" spc="0" normalizeH="0" baseline="0" noProof="0" dirty="0" err="1">
                <a:ln>
                  <a:noFill/>
                </a:ln>
                <a:solidFill>
                  <a:srgbClr val="2E2B21"/>
                </a:solidFill>
                <a:effectLst/>
                <a:uLnTx/>
                <a:uFillTx/>
                <a:latin typeface="Arial Nova" panose="020B0504020202020204" pitchFamily="34" charset="0"/>
                <a:ea typeface="+mn-ea"/>
                <a:cs typeface="+mn-cs"/>
              </a:rPr>
              <a:t>eliminare</a:t>
            </a:r>
            <a:r>
              <a:rPr kumimoji="0" lang="en-US" sz="2400" b="0" i="0" u="none" strike="noStrike" kern="1200" cap="none" spc="0" normalizeH="0" baseline="0" noProof="0" dirty="0">
                <a:ln>
                  <a:noFill/>
                </a:ln>
                <a:solidFill>
                  <a:srgbClr val="2E2B21"/>
                </a:solidFill>
                <a:effectLst/>
                <a:uLnTx/>
                <a:uFillTx/>
                <a:latin typeface="Arial Nova" panose="020B0504020202020204" pitchFamily="34" charset="0"/>
                <a:ea typeface="+mn-ea"/>
                <a:cs typeface="+mn-cs"/>
              </a:rPr>
              <a:t> </a:t>
            </a:r>
            <a:r>
              <a:rPr kumimoji="0" lang="en-US" sz="2400" b="0" i="0" u="none" strike="noStrike" kern="1200" cap="none" spc="0" normalizeH="0" baseline="0" noProof="0" dirty="0" err="1">
                <a:ln>
                  <a:noFill/>
                </a:ln>
                <a:solidFill>
                  <a:srgbClr val="2E2B21"/>
                </a:solidFill>
                <a:effectLst/>
                <a:uLnTx/>
                <a:uFillTx/>
                <a:latin typeface="Arial Nova" panose="020B0504020202020204" pitchFamily="34" charset="0"/>
                <a:ea typeface="+mn-ea"/>
                <a:cs typeface="+mn-cs"/>
              </a:rPr>
              <a:t>dubbi</a:t>
            </a:r>
            <a:r>
              <a:rPr kumimoji="0" lang="en-US" sz="2400" b="0" i="0" u="none" strike="noStrike" kern="1200" cap="none" spc="0" normalizeH="0" baseline="0" noProof="0" dirty="0">
                <a:ln>
                  <a:noFill/>
                </a:ln>
                <a:solidFill>
                  <a:srgbClr val="2E2B21"/>
                </a:solidFill>
                <a:effectLst/>
                <a:uLnTx/>
                <a:uFillTx/>
                <a:latin typeface="Arial Nova" panose="020B0504020202020204" pitchFamily="34" charset="0"/>
                <a:ea typeface="+mn-ea"/>
                <a:cs typeface="+mn-cs"/>
              </a:rPr>
              <a:t> </a:t>
            </a:r>
            <a:r>
              <a:rPr kumimoji="0" lang="en-US" sz="2400" b="0" i="0" u="none" strike="noStrike" kern="1200" cap="none" spc="0" normalizeH="0" baseline="0" noProof="0" dirty="0" err="1">
                <a:ln>
                  <a:noFill/>
                </a:ln>
                <a:solidFill>
                  <a:srgbClr val="2E2B21"/>
                </a:solidFill>
                <a:effectLst/>
                <a:uLnTx/>
                <a:uFillTx/>
                <a:latin typeface="Arial Nova" panose="020B0504020202020204" pitchFamily="34" charset="0"/>
                <a:ea typeface="+mn-ea"/>
                <a:cs typeface="+mn-cs"/>
              </a:rPr>
              <a:t>sul</a:t>
            </a:r>
            <a:r>
              <a:rPr kumimoji="0" lang="en-US" sz="2400" b="0" i="0" u="none" strike="noStrike" kern="1200" cap="none" spc="0" normalizeH="0" baseline="0" noProof="0" dirty="0">
                <a:ln>
                  <a:noFill/>
                </a:ln>
                <a:solidFill>
                  <a:srgbClr val="2E2B21"/>
                </a:solidFill>
                <a:effectLst/>
                <a:uLnTx/>
                <a:uFillTx/>
                <a:latin typeface="Arial Nova" panose="020B0504020202020204" pitchFamily="34" charset="0"/>
                <a:ea typeface="+mn-ea"/>
                <a:cs typeface="+mn-cs"/>
              </a:rPr>
              <a:t> </a:t>
            </a:r>
            <a:r>
              <a:rPr kumimoji="0" lang="en-US" sz="2400" b="0" i="0" u="none" strike="noStrike" kern="1200" cap="none" spc="0" normalizeH="0" baseline="0" noProof="0" dirty="0" err="1">
                <a:ln>
                  <a:noFill/>
                </a:ln>
                <a:solidFill>
                  <a:srgbClr val="2E2B21"/>
                </a:solidFill>
                <a:effectLst/>
                <a:uLnTx/>
                <a:uFillTx/>
                <a:latin typeface="Arial Nova" panose="020B0504020202020204" pitchFamily="34" charset="0"/>
                <a:ea typeface="+mn-ea"/>
                <a:cs typeface="+mn-cs"/>
              </a:rPr>
              <a:t>fatto</a:t>
            </a:r>
            <a:r>
              <a:rPr kumimoji="0" lang="en-US" sz="2400" b="0" i="0" u="none" strike="noStrike" kern="1200" cap="none" spc="0" normalizeH="0" baseline="0" noProof="0" dirty="0">
                <a:ln>
                  <a:noFill/>
                </a:ln>
                <a:solidFill>
                  <a:srgbClr val="2E2B21"/>
                </a:solidFill>
                <a:effectLst/>
                <a:uLnTx/>
                <a:uFillTx/>
                <a:latin typeface="Arial Nova" panose="020B0504020202020204" pitchFamily="34" charset="0"/>
                <a:ea typeface="+mn-ea"/>
                <a:cs typeface="+mn-cs"/>
              </a:rPr>
              <a:t> </a:t>
            </a:r>
            <a:r>
              <a:rPr kumimoji="0" lang="en-US" sz="2400" b="0" i="0" u="none" strike="noStrike" kern="1200" cap="none" spc="0" normalizeH="0" baseline="0" noProof="0" dirty="0" err="1">
                <a:ln>
                  <a:noFill/>
                </a:ln>
                <a:solidFill>
                  <a:srgbClr val="2E2B21"/>
                </a:solidFill>
                <a:effectLst/>
                <a:uLnTx/>
                <a:uFillTx/>
                <a:latin typeface="Arial Nova" panose="020B0504020202020204" pitchFamily="34" charset="0"/>
                <a:ea typeface="+mn-ea"/>
                <a:cs typeface="+mn-cs"/>
              </a:rPr>
              <a:t>che</a:t>
            </a:r>
            <a:r>
              <a:rPr kumimoji="0" lang="en-US" sz="2400" b="0" i="0" u="none" strike="noStrike" kern="1200" cap="none" spc="0" normalizeH="0" baseline="0" noProof="0" dirty="0">
                <a:ln>
                  <a:noFill/>
                </a:ln>
                <a:solidFill>
                  <a:srgbClr val="2E2B21"/>
                </a:solidFill>
                <a:effectLst/>
                <a:uLnTx/>
                <a:uFillTx/>
                <a:latin typeface="Arial Nova" panose="020B0504020202020204" pitchFamily="34" charset="0"/>
                <a:ea typeface="+mn-ea"/>
                <a:cs typeface="+mn-cs"/>
              </a:rPr>
              <a:t> </a:t>
            </a:r>
            <a:r>
              <a:rPr kumimoji="0" lang="en-US" sz="2400" b="0" i="0" u="none" strike="noStrike" kern="1200" cap="none" spc="0" normalizeH="0" baseline="0" noProof="0" dirty="0" err="1">
                <a:ln>
                  <a:noFill/>
                </a:ln>
                <a:solidFill>
                  <a:srgbClr val="2E2B21"/>
                </a:solidFill>
                <a:effectLst/>
                <a:uLnTx/>
                <a:uFillTx/>
                <a:latin typeface="Arial Nova" panose="020B0504020202020204" pitchFamily="34" charset="0"/>
                <a:ea typeface="+mn-ea"/>
                <a:cs typeface="+mn-cs"/>
              </a:rPr>
              <a:t>anche</a:t>
            </a:r>
            <a:r>
              <a:rPr kumimoji="0" lang="en-US" sz="2400" b="0" i="0" u="none" strike="noStrike" kern="1200" cap="none" spc="0" normalizeH="0" baseline="0" noProof="0" dirty="0">
                <a:ln>
                  <a:noFill/>
                </a:ln>
                <a:solidFill>
                  <a:srgbClr val="2E2B21"/>
                </a:solidFill>
                <a:effectLst/>
                <a:uLnTx/>
                <a:uFillTx/>
                <a:latin typeface="Arial Nova" panose="020B0504020202020204" pitchFamily="34" charset="0"/>
                <a:ea typeface="+mn-ea"/>
                <a:cs typeface="+mn-cs"/>
              </a:rPr>
              <a:t> </a:t>
            </a:r>
            <a:r>
              <a:rPr kumimoji="0" lang="en-US" sz="2400" b="0" i="0" u="none" strike="noStrike" kern="1200" cap="none" spc="0" normalizeH="0" baseline="0" noProof="0" dirty="0" err="1">
                <a:ln>
                  <a:noFill/>
                </a:ln>
                <a:solidFill>
                  <a:srgbClr val="2E2B21"/>
                </a:solidFill>
                <a:effectLst/>
                <a:uLnTx/>
                <a:uFillTx/>
                <a:latin typeface="Arial Nova" panose="020B0504020202020204" pitchFamily="34" charset="0"/>
                <a:ea typeface="+mn-ea"/>
                <a:cs typeface="+mn-cs"/>
              </a:rPr>
              <a:t>nel</a:t>
            </a:r>
            <a:r>
              <a:rPr kumimoji="0" lang="en-US" sz="2400" b="0" i="0" u="none" strike="noStrike" kern="1200" cap="none" spc="0" normalizeH="0" baseline="0" noProof="0" dirty="0">
                <a:ln>
                  <a:noFill/>
                </a:ln>
                <a:solidFill>
                  <a:srgbClr val="2E2B21"/>
                </a:solidFill>
                <a:effectLst/>
                <a:uLnTx/>
                <a:uFillTx/>
                <a:latin typeface="Arial Nova" panose="020B0504020202020204" pitchFamily="34" charset="0"/>
                <a:ea typeface="+mn-ea"/>
                <a:cs typeface="+mn-cs"/>
              </a:rPr>
              <a:t> </a:t>
            </a:r>
            <a:r>
              <a:rPr kumimoji="0" lang="en-US" sz="2400" b="0" i="0" u="none" strike="noStrike" kern="1200" cap="none" spc="0" normalizeH="0" baseline="0" noProof="0" dirty="0" err="1">
                <a:ln>
                  <a:noFill/>
                </a:ln>
                <a:solidFill>
                  <a:srgbClr val="2E2B21"/>
                </a:solidFill>
                <a:effectLst/>
                <a:uLnTx/>
                <a:uFillTx/>
                <a:latin typeface="Arial Nova" panose="020B0504020202020204" pitchFamily="34" charset="0"/>
                <a:ea typeface="+mn-ea"/>
                <a:cs typeface="+mn-cs"/>
              </a:rPr>
              <a:t>caso</a:t>
            </a:r>
            <a:r>
              <a:rPr kumimoji="0" lang="en-US" sz="2400" b="0" i="0" u="none" strike="noStrike" kern="1200" cap="none" spc="0" normalizeH="0" baseline="0" noProof="0" dirty="0">
                <a:ln>
                  <a:noFill/>
                </a:ln>
                <a:solidFill>
                  <a:srgbClr val="2E2B21"/>
                </a:solidFill>
                <a:effectLst/>
                <a:uLnTx/>
                <a:uFillTx/>
                <a:latin typeface="Arial Nova" panose="020B0504020202020204" pitchFamily="34" charset="0"/>
                <a:ea typeface="+mn-ea"/>
                <a:cs typeface="+mn-cs"/>
              </a:rPr>
              <a:t> di </a:t>
            </a:r>
            <a:r>
              <a:rPr kumimoji="0" lang="en-US" sz="2400" b="0" i="0" u="none" strike="noStrike" kern="1200" cap="none" spc="0" normalizeH="0" baseline="0" noProof="0" dirty="0" err="1">
                <a:ln>
                  <a:noFill/>
                </a:ln>
                <a:solidFill>
                  <a:srgbClr val="2E2B21"/>
                </a:solidFill>
                <a:effectLst/>
                <a:uLnTx/>
                <a:uFillTx/>
                <a:latin typeface="Arial Nova" panose="020B0504020202020204" pitchFamily="34" charset="0"/>
                <a:ea typeface="+mn-ea"/>
                <a:cs typeface="+mn-cs"/>
              </a:rPr>
              <a:t>proposta</a:t>
            </a:r>
            <a:r>
              <a:rPr kumimoji="0" lang="en-US" sz="2400" b="0" i="0" u="none" strike="noStrike" kern="1200" cap="none" spc="0" normalizeH="0" baseline="0" noProof="0" dirty="0">
                <a:ln>
                  <a:noFill/>
                </a:ln>
                <a:solidFill>
                  <a:srgbClr val="2E2B21"/>
                </a:solidFill>
                <a:effectLst/>
                <a:uLnTx/>
                <a:uFillTx/>
                <a:latin typeface="Arial Nova" panose="020B0504020202020204" pitchFamily="34" charset="0"/>
                <a:ea typeface="+mn-ea"/>
                <a:cs typeface="+mn-cs"/>
              </a:rPr>
              <a:t> </a:t>
            </a:r>
            <a:r>
              <a:rPr kumimoji="0" lang="en-US" sz="2400" b="0" i="0" u="none" strike="noStrike" kern="1200" cap="none" spc="0" normalizeH="0" baseline="0" noProof="0" dirty="0" err="1">
                <a:ln>
                  <a:noFill/>
                </a:ln>
                <a:solidFill>
                  <a:srgbClr val="2E2B21"/>
                </a:solidFill>
                <a:effectLst/>
                <a:uLnTx/>
                <a:uFillTx/>
                <a:latin typeface="Arial Nova" panose="020B0504020202020204" pitchFamily="34" charset="0"/>
                <a:ea typeface="+mn-ea"/>
                <a:cs typeface="+mn-cs"/>
              </a:rPr>
              <a:t>su</a:t>
            </a:r>
            <a:r>
              <a:rPr kumimoji="0" lang="en-US" sz="2400" b="0" i="0" u="none" strike="noStrike" kern="1200" cap="none" spc="0" normalizeH="0" baseline="0" noProof="0" dirty="0">
                <a:ln>
                  <a:noFill/>
                </a:ln>
                <a:solidFill>
                  <a:srgbClr val="2E2B21"/>
                </a:solidFill>
                <a:effectLst/>
                <a:uLnTx/>
                <a:uFillTx/>
                <a:latin typeface="Arial Nova" panose="020B0504020202020204" pitchFamily="34" charset="0"/>
                <a:ea typeface="+mn-ea"/>
                <a:cs typeface="+mn-cs"/>
              </a:rPr>
              <a:t> </a:t>
            </a:r>
            <a:r>
              <a:rPr kumimoji="0" lang="en-US" sz="2400" b="0" i="0" u="none" strike="noStrike" kern="1200" cap="none" spc="0" normalizeH="0" baseline="0" noProof="0" dirty="0" err="1">
                <a:ln>
                  <a:noFill/>
                </a:ln>
                <a:solidFill>
                  <a:srgbClr val="2E2B21"/>
                </a:solidFill>
                <a:effectLst/>
                <a:uLnTx/>
                <a:uFillTx/>
                <a:latin typeface="Arial Nova" panose="020B0504020202020204" pitchFamily="34" charset="0"/>
                <a:ea typeface="+mn-ea"/>
                <a:cs typeface="+mn-cs"/>
              </a:rPr>
              <a:t>iniziativa</a:t>
            </a:r>
            <a:r>
              <a:rPr kumimoji="0" lang="en-US" sz="2400" b="0" i="0" u="none" strike="noStrike" kern="1200" cap="none" spc="0" normalizeH="0" baseline="0" noProof="0" dirty="0">
                <a:ln>
                  <a:noFill/>
                </a:ln>
                <a:solidFill>
                  <a:srgbClr val="2E2B21"/>
                </a:solidFill>
                <a:effectLst/>
                <a:uLnTx/>
                <a:uFillTx/>
                <a:latin typeface="Arial Nova" panose="020B0504020202020204" pitchFamily="34" charset="0"/>
                <a:ea typeface="+mn-ea"/>
                <a:cs typeface="+mn-cs"/>
              </a:rPr>
              <a:t> del </a:t>
            </a:r>
            <a:r>
              <a:rPr kumimoji="0" lang="en-US" sz="2400" b="0" i="0" u="none" strike="noStrike" kern="1200" cap="none" spc="0" normalizeH="0" baseline="0" noProof="0" dirty="0" err="1">
                <a:ln>
                  <a:noFill/>
                </a:ln>
                <a:solidFill>
                  <a:srgbClr val="2E2B21"/>
                </a:solidFill>
                <a:effectLst/>
                <a:uLnTx/>
                <a:uFillTx/>
                <a:latin typeface="Arial Nova" panose="020B0504020202020204" pitchFamily="34" charset="0"/>
                <a:ea typeface="+mn-ea"/>
                <a:cs typeface="+mn-cs"/>
              </a:rPr>
              <a:t>mediatore</a:t>
            </a:r>
            <a:r>
              <a:rPr kumimoji="0" lang="en-US" sz="2400" b="0" i="0" u="none" strike="noStrike" kern="1200" cap="none" spc="0" normalizeH="0" baseline="0" noProof="0" dirty="0">
                <a:ln>
                  <a:noFill/>
                </a:ln>
                <a:solidFill>
                  <a:srgbClr val="2E2B21"/>
                </a:solidFill>
                <a:effectLst/>
                <a:uLnTx/>
                <a:uFillTx/>
                <a:latin typeface="Arial Nova" panose="020B0504020202020204" pitchFamily="34" charset="0"/>
                <a:ea typeface="+mn-ea"/>
                <a:cs typeface="+mn-cs"/>
              </a:rPr>
              <a:t>, in </a:t>
            </a:r>
            <a:r>
              <a:rPr kumimoji="0" lang="en-US" sz="2400" b="0" i="0" u="none" strike="noStrike" kern="1200" cap="none" spc="0" normalizeH="0" baseline="0" noProof="0" dirty="0" err="1">
                <a:ln>
                  <a:noFill/>
                </a:ln>
                <a:solidFill>
                  <a:srgbClr val="2E2B21"/>
                </a:solidFill>
                <a:effectLst/>
                <a:uLnTx/>
                <a:uFillTx/>
                <a:latin typeface="Arial Nova" panose="020B0504020202020204" pitchFamily="34" charset="0"/>
                <a:ea typeface="+mn-ea"/>
                <a:cs typeface="+mn-cs"/>
              </a:rPr>
              <a:t>presenza</a:t>
            </a:r>
            <a:r>
              <a:rPr kumimoji="0" lang="en-US" sz="2400" b="0" i="0" u="none" strike="noStrike" kern="1200" cap="none" spc="0" normalizeH="0" baseline="0" noProof="0" dirty="0">
                <a:ln>
                  <a:noFill/>
                </a:ln>
                <a:solidFill>
                  <a:srgbClr val="2E2B21"/>
                </a:solidFill>
                <a:effectLst/>
                <a:uLnTx/>
                <a:uFillTx/>
                <a:latin typeface="Arial Nova" panose="020B0504020202020204" pitchFamily="34" charset="0"/>
                <a:ea typeface="+mn-ea"/>
                <a:cs typeface="+mn-cs"/>
              </a:rPr>
              <a:t>  di </a:t>
            </a:r>
            <a:r>
              <a:rPr kumimoji="0" lang="en-US" sz="2400" b="0" i="0" u="none" strike="noStrike" kern="1200" cap="none" spc="0" normalizeH="0" baseline="0" noProof="0" dirty="0" err="1">
                <a:ln>
                  <a:noFill/>
                </a:ln>
                <a:solidFill>
                  <a:srgbClr val="2E2B21"/>
                </a:solidFill>
                <a:effectLst/>
                <a:uLnTx/>
                <a:uFillTx/>
                <a:latin typeface="Arial Nova" panose="020B0504020202020204" pitchFamily="34" charset="0"/>
                <a:ea typeface="+mn-ea"/>
                <a:cs typeface="+mn-cs"/>
              </a:rPr>
              <a:t>mancata</a:t>
            </a:r>
            <a:r>
              <a:rPr kumimoji="0" lang="en-US" sz="2400" b="0" i="0" u="none" strike="noStrike" kern="1200" cap="none" spc="0" normalizeH="0" baseline="0" noProof="0" dirty="0">
                <a:ln>
                  <a:noFill/>
                </a:ln>
                <a:solidFill>
                  <a:srgbClr val="2E2B21"/>
                </a:solidFill>
                <a:effectLst/>
                <a:uLnTx/>
                <a:uFillTx/>
                <a:latin typeface="Arial Nova" panose="020B0504020202020204" pitchFamily="34" charset="0"/>
                <a:ea typeface="+mn-ea"/>
                <a:cs typeface="+mn-cs"/>
              </a:rPr>
              <a:t> </a:t>
            </a:r>
            <a:r>
              <a:rPr kumimoji="0" lang="en-US" sz="2400" b="0" i="0" u="none" strike="noStrike" kern="1200" cap="none" spc="0" normalizeH="0" baseline="0" noProof="0" dirty="0" err="1">
                <a:ln>
                  <a:noFill/>
                </a:ln>
                <a:solidFill>
                  <a:srgbClr val="2E2B21"/>
                </a:solidFill>
                <a:effectLst/>
                <a:uLnTx/>
                <a:uFillTx/>
                <a:latin typeface="Arial Nova" panose="020B0504020202020204" pitchFamily="34" charset="0"/>
                <a:ea typeface="+mn-ea"/>
                <a:cs typeface="+mn-cs"/>
              </a:rPr>
              <a:t>accettazione</a:t>
            </a:r>
            <a:r>
              <a:rPr kumimoji="0" lang="en-US" sz="2400" b="0" i="0" u="none" strike="noStrike" kern="1200" cap="none" spc="0" normalizeH="0" baseline="0" noProof="0" dirty="0">
                <a:ln>
                  <a:noFill/>
                </a:ln>
                <a:solidFill>
                  <a:srgbClr val="2E2B21"/>
                </a:solidFill>
                <a:effectLst/>
                <a:uLnTx/>
                <a:uFillTx/>
                <a:latin typeface="Arial Nova" panose="020B0504020202020204" pitchFamily="34" charset="0"/>
                <a:ea typeface="+mn-ea"/>
                <a:cs typeface="+mn-cs"/>
              </a:rPr>
              <a:t>, o </a:t>
            </a:r>
            <a:r>
              <a:rPr kumimoji="0" lang="en-US" sz="2400" b="0" i="0" u="none" strike="noStrike" kern="1200" cap="none" spc="0" normalizeH="0" baseline="0" noProof="0" dirty="0" err="1">
                <a:ln>
                  <a:noFill/>
                </a:ln>
                <a:solidFill>
                  <a:srgbClr val="2E2B21"/>
                </a:solidFill>
                <a:effectLst/>
                <a:uLnTx/>
                <a:uFillTx/>
                <a:latin typeface="Arial Nova" panose="020B0504020202020204" pitchFamily="34" charset="0"/>
                <a:ea typeface="+mn-ea"/>
                <a:cs typeface="+mn-cs"/>
              </a:rPr>
              <a:t>silenzio</a:t>
            </a:r>
            <a:r>
              <a:rPr kumimoji="0" lang="en-US" sz="2400" b="0" i="0" u="none" strike="noStrike" kern="1200" cap="none" spc="0" normalizeH="0" baseline="0" noProof="0" dirty="0">
                <a:ln>
                  <a:noFill/>
                </a:ln>
                <a:solidFill>
                  <a:srgbClr val="2E2B21"/>
                </a:solidFill>
                <a:effectLst/>
                <a:uLnTx/>
                <a:uFillTx/>
                <a:latin typeface="Arial Nova" panose="020B0504020202020204" pitchFamily="34" charset="0"/>
                <a:ea typeface="+mn-ea"/>
                <a:cs typeface="+mn-cs"/>
              </a:rPr>
              <a:t>, ci </a:t>
            </a:r>
            <a:r>
              <a:rPr kumimoji="0" lang="en-US" sz="2400" b="0" i="0" u="none" strike="noStrike" kern="1200" cap="none" spc="0" normalizeH="0" baseline="0" noProof="0" dirty="0" err="1">
                <a:ln>
                  <a:noFill/>
                </a:ln>
                <a:solidFill>
                  <a:srgbClr val="2E2B21"/>
                </a:solidFill>
                <a:effectLst/>
                <a:uLnTx/>
                <a:uFillTx/>
                <a:latin typeface="Arial Nova" panose="020B0504020202020204" pitchFamily="34" charset="0"/>
                <a:ea typeface="+mn-ea"/>
                <a:cs typeface="+mn-cs"/>
              </a:rPr>
              <a:t>saranno</a:t>
            </a:r>
            <a:r>
              <a:rPr kumimoji="0" lang="en-US" sz="2400" b="0" i="0" u="none" strike="noStrike" kern="1200" cap="none" spc="0" normalizeH="0" baseline="0" noProof="0" dirty="0">
                <a:ln>
                  <a:noFill/>
                </a:ln>
                <a:solidFill>
                  <a:srgbClr val="2E2B21"/>
                </a:solidFill>
                <a:effectLst/>
                <a:uLnTx/>
                <a:uFillTx/>
                <a:latin typeface="Arial Nova" panose="020B0504020202020204" pitchFamily="34" charset="0"/>
                <a:ea typeface="+mn-ea"/>
                <a:cs typeface="+mn-cs"/>
              </a:rPr>
              <a:t> le </a:t>
            </a:r>
            <a:r>
              <a:rPr kumimoji="0" lang="en-US" sz="2400" b="0" i="0" u="none" strike="noStrike" kern="1200" cap="none" spc="0" normalizeH="0" baseline="0" noProof="0" dirty="0" err="1">
                <a:ln>
                  <a:noFill/>
                </a:ln>
                <a:solidFill>
                  <a:srgbClr val="2E2B21"/>
                </a:solidFill>
                <a:effectLst/>
                <a:uLnTx/>
                <a:uFillTx/>
                <a:latin typeface="Arial Nova" panose="020B0504020202020204" pitchFamily="34" charset="0"/>
                <a:ea typeface="+mn-ea"/>
                <a:cs typeface="+mn-cs"/>
              </a:rPr>
              <a:t>conseguenze</a:t>
            </a:r>
            <a:r>
              <a:rPr kumimoji="0" lang="en-US" sz="2400" b="0" i="0" u="none" strike="noStrike" kern="1200" cap="none" spc="0" normalizeH="0" baseline="0" noProof="0" dirty="0">
                <a:ln>
                  <a:noFill/>
                </a:ln>
                <a:solidFill>
                  <a:srgbClr val="2E2B21"/>
                </a:solidFill>
                <a:effectLst/>
                <a:uLnTx/>
                <a:uFillTx/>
                <a:latin typeface="Arial Nova" panose="020B0504020202020204" pitchFamily="34" charset="0"/>
                <a:ea typeface="+mn-ea"/>
                <a:cs typeface="+mn-cs"/>
              </a:rPr>
              <a:t> </a:t>
            </a:r>
            <a:r>
              <a:rPr kumimoji="0" lang="en-US" sz="2400" b="0" i="0" u="none" strike="noStrike" kern="1200" cap="none" spc="0" normalizeH="0" baseline="0" noProof="0" dirty="0" err="1">
                <a:ln>
                  <a:noFill/>
                </a:ln>
                <a:solidFill>
                  <a:srgbClr val="2E2B21"/>
                </a:solidFill>
                <a:effectLst/>
                <a:uLnTx/>
                <a:uFillTx/>
                <a:latin typeface="Arial Nova" panose="020B0504020202020204" pitchFamily="34" charset="0"/>
                <a:ea typeface="+mn-ea"/>
                <a:cs typeface="+mn-cs"/>
              </a:rPr>
              <a:t>previste</a:t>
            </a:r>
            <a:r>
              <a:rPr kumimoji="0" lang="en-US" sz="2400" b="0" i="0" u="none" strike="noStrike" kern="1200" cap="none" spc="0" normalizeH="0" baseline="0" noProof="0" dirty="0">
                <a:ln>
                  <a:noFill/>
                </a:ln>
                <a:solidFill>
                  <a:srgbClr val="2E2B21"/>
                </a:solidFill>
                <a:effectLst/>
                <a:uLnTx/>
                <a:uFillTx/>
                <a:latin typeface="Arial Nova" panose="020B0504020202020204" pitchFamily="34" charset="0"/>
                <a:ea typeface="+mn-ea"/>
                <a:cs typeface="+mn-cs"/>
              </a:rPr>
              <a:t> dall’art.13.</a:t>
            </a:r>
          </a:p>
        </p:txBody>
      </p:sp>
    </p:spTree>
    <p:extLst>
      <p:ext uri="{BB962C8B-B14F-4D97-AF65-F5344CB8AC3E}">
        <p14:creationId xmlns:p14="http://schemas.microsoft.com/office/powerpoint/2010/main" val="3368718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83CF69-703A-91E9-FCCD-E63A39DA3977}"/>
              </a:ext>
            </a:extLst>
          </p:cNvPr>
          <p:cNvSpPr>
            <a:spLocks noGrp="1"/>
          </p:cNvSpPr>
          <p:nvPr>
            <p:ph type="title"/>
          </p:nvPr>
        </p:nvSpPr>
        <p:spPr>
          <a:xfrm>
            <a:off x="1331602" y="1208898"/>
            <a:ext cx="9849751" cy="1096558"/>
          </a:xfrm>
          <a:solidFill>
            <a:srgbClr val="799EBD"/>
          </a:solidFill>
        </p:spPr>
        <p:txBody>
          <a:bodyPr anchor="b">
            <a:normAutofit fontScale="90000"/>
          </a:bodyPr>
          <a:lstStyle/>
          <a:p>
            <a:r>
              <a:rPr lang="it-IT" sz="2200" b="1" dirty="0">
                <a:effectLst/>
                <a:latin typeface="Arial Nova" panose="020B0504020202020204" pitchFamily="34" charset="0"/>
                <a:ea typeface="Times New Roman" panose="02020603050405020304" pitchFamily="18" charset="0"/>
                <a:cs typeface="Times New Roman" panose="02020603050405020304" pitchFamily="18" charset="0"/>
              </a:rPr>
              <a:t>Art. 13</a:t>
            </a:r>
            <a:br>
              <a:rPr lang="it-IT" sz="2200" b="1" dirty="0">
                <a:effectLst/>
                <a:latin typeface="Arial Nova" panose="020B0504020202020204" pitchFamily="34" charset="0"/>
                <a:ea typeface="Times New Roman" panose="02020603050405020304" pitchFamily="18" charset="0"/>
                <a:cs typeface="Times New Roman" panose="02020603050405020304" pitchFamily="18" charset="0"/>
              </a:rPr>
            </a:br>
            <a:br>
              <a:rPr lang="it-IT" sz="2200" dirty="0">
                <a:effectLst/>
                <a:latin typeface="Calibri" panose="020F0502020204030204" pitchFamily="34" charset="0"/>
                <a:ea typeface="Calibri" panose="020F0502020204030204" pitchFamily="34" charset="0"/>
                <a:cs typeface="Times New Roman" panose="02020603050405020304" pitchFamily="18" charset="0"/>
              </a:rPr>
            </a:br>
            <a:r>
              <a:rPr lang="it-IT" sz="2200" b="1" i="1" dirty="0">
                <a:highlight>
                  <a:srgbClr val="DE7CC4"/>
                </a:highlight>
                <a:latin typeface="Arial Nova" panose="020B0504020202020204" pitchFamily="34" charset="0"/>
                <a:ea typeface="Times New Roman" panose="02020603050405020304" pitchFamily="18" charset="0"/>
                <a:cs typeface="Times New Roman" panose="02020603050405020304" pitchFamily="18" charset="0"/>
              </a:rPr>
              <a:t>SPESE PROCESSUALI </a:t>
            </a:r>
            <a:r>
              <a:rPr lang="it-IT" sz="2200" b="1" i="1" dirty="0">
                <a:latin typeface="Arial Nova" panose="020B0504020202020204" pitchFamily="34" charset="0"/>
                <a:ea typeface="Times New Roman" panose="02020603050405020304" pitchFamily="18" charset="0"/>
                <a:cs typeface="Times New Roman" panose="02020603050405020304" pitchFamily="18" charset="0"/>
              </a:rPr>
              <a:t>IN CASO DI RIFIUTO DELLA PROPOSTA DI CONCILIAZIONE</a:t>
            </a:r>
            <a:endParaRPr lang="it-IT" sz="2200" dirty="0"/>
          </a:p>
        </p:txBody>
      </p:sp>
      <p:sp>
        <p:nvSpPr>
          <p:cNvPr id="3" name="Segnaposto contenuto 2">
            <a:extLst>
              <a:ext uri="{FF2B5EF4-FFF2-40B4-BE49-F238E27FC236}">
                <a16:creationId xmlns:a16="http://schemas.microsoft.com/office/drawing/2014/main" id="{4E3C5158-06E2-3555-16CB-FD438B7546B2}"/>
              </a:ext>
            </a:extLst>
          </p:cNvPr>
          <p:cNvSpPr>
            <a:spLocks noGrp="1"/>
          </p:cNvSpPr>
          <p:nvPr>
            <p:ph idx="1"/>
          </p:nvPr>
        </p:nvSpPr>
        <p:spPr>
          <a:xfrm>
            <a:off x="1225898" y="2881847"/>
            <a:ext cx="9955455" cy="2767256"/>
          </a:xfrm>
        </p:spPr>
        <p:txBody>
          <a:bodyPr anchor="ctr">
            <a:normAutofit/>
          </a:bodyPr>
          <a:lstStyle/>
          <a:p>
            <a:r>
              <a:rPr lang="it-IT" sz="3200" dirty="0"/>
              <a:t>L’art. 13 contempla le conseguenze in punto spese processuali in presenza di «rifiuto della proposta di conciliazione». </a:t>
            </a:r>
          </a:p>
          <a:p>
            <a:r>
              <a:rPr lang="it-IT" sz="3200" dirty="0"/>
              <a:t>E’ possibile raffrontare l’esito del processo con le condizioni di cui alla proposta conciliativa?</a:t>
            </a:r>
          </a:p>
        </p:txBody>
      </p:sp>
    </p:spTree>
    <p:extLst>
      <p:ext uri="{BB962C8B-B14F-4D97-AF65-F5344CB8AC3E}">
        <p14:creationId xmlns:p14="http://schemas.microsoft.com/office/powerpoint/2010/main" val="2976550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8">
            <a:extLst>
              <a:ext uri="{FF2B5EF4-FFF2-40B4-BE49-F238E27FC236}">
                <a16:creationId xmlns:a16="http://schemas.microsoft.com/office/drawing/2014/main" id="{0E117F94-4A49-4CCB-AB97-121615AE4F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2" name="CasellaDiTesto 2">
            <a:extLst>
              <a:ext uri="{FF2B5EF4-FFF2-40B4-BE49-F238E27FC236}">
                <a16:creationId xmlns:a16="http://schemas.microsoft.com/office/drawing/2014/main" id="{8C89B3CE-6F54-143D-9492-64444E42D216}"/>
              </a:ext>
            </a:extLst>
          </p:cNvPr>
          <p:cNvGraphicFramePr/>
          <p:nvPr/>
        </p:nvGraphicFramePr>
        <p:xfrm>
          <a:off x="591859" y="729254"/>
          <a:ext cx="9720262" cy="55694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4672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rtlCol="0">
            <a:normAutofit/>
          </a:bodyPr>
          <a:lstStyle/>
          <a:p>
            <a:pPr algn="ctr" rtl="0"/>
            <a:r>
              <a:rPr lang="it-IT" sz="7200" dirty="0"/>
              <a:t>LA CONCLUSIONE DEL PROCEDIMENTO DI MEDIAZIONE</a:t>
            </a:r>
          </a:p>
        </p:txBody>
      </p:sp>
      <p:sp>
        <p:nvSpPr>
          <p:cNvPr id="3" name="Sottotitolo 2"/>
          <p:cNvSpPr>
            <a:spLocks noGrp="1"/>
          </p:cNvSpPr>
          <p:nvPr>
            <p:ph type="subTitle" idx="1"/>
          </p:nvPr>
        </p:nvSpPr>
        <p:spPr/>
        <p:txBody>
          <a:bodyPr rtlCol="0"/>
          <a:lstStyle/>
          <a:p>
            <a:pPr rtl="0"/>
            <a:r>
              <a:rPr lang="it-IT" dirty="0"/>
              <a:t>Le principali modifiche introdotte dalla Riforma Cartabia</a:t>
            </a:r>
          </a:p>
        </p:txBody>
      </p:sp>
    </p:spTree>
    <p:extLst>
      <p:ext uri="{BB962C8B-B14F-4D97-AF65-F5344CB8AC3E}">
        <p14:creationId xmlns:p14="http://schemas.microsoft.com/office/powerpoint/2010/main" val="1069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8">
            <a:extLst>
              <a:ext uri="{FF2B5EF4-FFF2-40B4-BE49-F238E27FC236}">
                <a16:creationId xmlns:a16="http://schemas.microsoft.com/office/drawing/2014/main" id="{0E117F94-4A49-4CCB-AB97-121615AE4F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2" name="CasellaDiTesto 2">
            <a:extLst>
              <a:ext uri="{FF2B5EF4-FFF2-40B4-BE49-F238E27FC236}">
                <a16:creationId xmlns:a16="http://schemas.microsoft.com/office/drawing/2014/main" id="{8C89B3CE-6F54-143D-9492-64444E42D216}"/>
              </a:ext>
            </a:extLst>
          </p:cNvPr>
          <p:cNvGraphicFramePr/>
          <p:nvPr/>
        </p:nvGraphicFramePr>
        <p:xfrm>
          <a:off x="591859" y="729254"/>
          <a:ext cx="9720262" cy="55694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7581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0EFC07-C0E2-8CB9-4832-306294093FE8}"/>
              </a:ext>
            </a:extLst>
          </p:cNvPr>
          <p:cNvSpPr>
            <a:spLocks noGrp="1"/>
          </p:cNvSpPr>
          <p:nvPr>
            <p:ph type="title"/>
          </p:nvPr>
        </p:nvSpPr>
        <p:spPr>
          <a:xfrm>
            <a:off x="795528" y="220331"/>
            <a:ext cx="9720072" cy="1583518"/>
          </a:xfrm>
          <a:solidFill>
            <a:srgbClr val="00B0F0"/>
          </a:solidFill>
        </p:spPr>
        <p:txBody>
          <a:bodyPr>
            <a:normAutofit fontScale="90000"/>
          </a:bodyPr>
          <a:lstStyle/>
          <a:p>
            <a:pPr marL="342900" lvl="0" indent="-342900">
              <a:lnSpc>
                <a:spcPct val="90000"/>
              </a:lnSpc>
              <a:spcBef>
                <a:spcPts val="1200"/>
              </a:spcBef>
              <a:spcAft>
                <a:spcPts val="800"/>
              </a:spcAft>
              <a:buClr>
                <a:srgbClr val="9CBEBD"/>
              </a:buClr>
              <a:buSzPct val="100000"/>
              <a:buFont typeface="+mj-lt"/>
              <a:buAutoNum type="arabicPeriod"/>
              <a:tabLst>
                <a:tab pos="457200" algn="l"/>
              </a:tabLst>
              <a:defRPr/>
            </a:pPr>
            <a:br>
              <a:rPr lang="it-IT" dirty="0">
                <a:solidFill>
                  <a:schemeClr val="accent2">
                    <a:lumMod val="50000"/>
                  </a:schemeClr>
                </a:solidFill>
              </a:rPr>
            </a:br>
            <a:r>
              <a:rPr lang="it-IT" dirty="0" err="1">
                <a:solidFill>
                  <a:schemeClr val="accent2">
                    <a:lumMod val="50000"/>
                  </a:schemeClr>
                </a:solidFill>
                <a:latin typeface="Arial Black" panose="020B0A04020102020204" pitchFamily="34" charset="0"/>
              </a:rPr>
              <a:t>criticita’</a:t>
            </a:r>
            <a:br>
              <a:rPr lang="it-IT" dirty="0">
                <a:solidFill>
                  <a:schemeClr val="accent2">
                    <a:lumMod val="50000"/>
                  </a:schemeClr>
                </a:solidFill>
              </a:rPr>
            </a:br>
            <a:endParaRPr lang="it-IT" sz="5300" dirty="0">
              <a:solidFill>
                <a:schemeClr val="accent2">
                  <a:lumMod val="50000"/>
                </a:schemeClr>
              </a:solidFill>
            </a:endParaRPr>
          </a:p>
        </p:txBody>
      </p:sp>
      <p:sp>
        <p:nvSpPr>
          <p:cNvPr id="3" name="Segnaposto testo 2">
            <a:extLst>
              <a:ext uri="{FF2B5EF4-FFF2-40B4-BE49-F238E27FC236}">
                <a16:creationId xmlns:a16="http://schemas.microsoft.com/office/drawing/2014/main" id="{4A4D258B-C6B7-0B50-44D3-FBF1B0C84020}"/>
              </a:ext>
            </a:extLst>
          </p:cNvPr>
          <p:cNvSpPr>
            <a:spLocks noGrp="1"/>
          </p:cNvSpPr>
          <p:nvPr>
            <p:ph type="body" idx="1"/>
          </p:nvPr>
        </p:nvSpPr>
        <p:spPr>
          <a:xfrm>
            <a:off x="1024128" y="2144828"/>
            <a:ext cx="4754880" cy="822960"/>
          </a:xfrm>
        </p:spPr>
        <p:txBody>
          <a:bodyPr>
            <a:normAutofit/>
          </a:bodyPr>
          <a:lstStyle/>
          <a:p>
            <a:r>
              <a:rPr lang="it-IT" dirty="0">
                <a:solidFill>
                  <a:srgbClr val="0070C0"/>
                </a:solidFill>
                <a:latin typeface="Arial Nova" panose="020B0504020202020204" pitchFamily="34" charset="0"/>
              </a:rPr>
              <a:t>Regolamento dell’Organismo</a:t>
            </a:r>
          </a:p>
        </p:txBody>
      </p:sp>
      <p:sp>
        <p:nvSpPr>
          <p:cNvPr id="4" name="Segnaposto contenuto 3">
            <a:extLst>
              <a:ext uri="{FF2B5EF4-FFF2-40B4-BE49-F238E27FC236}">
                <a16:creationId xmlns:a16="http://schemas.microsoft.com/office/drawing/2014/main" id="{94026BC6-1DC6-CBB5-DBDF-7CB95AF452BA}"/>
              </a:ext>
            </a:extLst>
          </p:cNvPr>
          <p:cNvSpPr>
            <a:spLocks noGrp="1"/>
          </p:cNvSpPr>
          <p:nvPr>
            <p:ph sz="half" idx="2"/>
          </p:nvPr>
        </p:nvSpPr>
        <p:spPr/>
        <p:txBody>
          <a:bodyPr>
            <a:normAutofit fontScale="25000" lnSpcReduction="20000"/>
          </a:bodyPr>
          <a:lstStyle/>
          <a:p>
            <a:pPr marL="457200" indent="-457200">
              <a:buFont typeface="+mj-lt"/>
              <a:buAutoNum type="arabicPeriod"/>
            </a:pPr>
            <a:endParaRPr lang="it-IT" dirty="0"/>
          </a:p>
          <a:p>
            <a:pPr marL="0" indent="0" algn="just">
              <a:lnSpc>
                <a:spcPct val="270000"/>
              </a:lnSpc>
              <a:buNone/>
            </a:pPr>
            <a:r>
              <a:rPr lang="it-IT" sz="6400" dirty="0">
                <a:latin typeface="Arial Nova" panose="020B0504020202020204" pitchFamily="34" charset="0"/>
              </a:rPr>
              <a:t>L’Organismo dovrà o potrà prevedere nel regolamento che i propri mediatori alleghino al verbale una proposta, pur senza esserne richiesti dalle parti? Quali conseguenze?</a:t>
            </a:r>
          </a:p>
          <a:p>
            <a:pPr marL="0" indent="0">
              <a:buNone/>
            </a:pPr>
            <a:endParaRPr lang="it-IT" sz="6400" dirty="0"/>
          </a:p>
          <a:p>
            <a:pPr marL="0" indent="0">
              <a:buNone/>
            </a:pPr>
            <a:endParaRPr lang="it-IT" dirty="0"/>
          </a:p>
          <a:p>
            <a:pPr marL="0" indent="0">
              <a:buNone/>
            </a:pPr>
            <a:endParaRPr lang="it-IT" dirty="0"/>
          </a:p>
          <a:p>
            <a:pPr marL="0" indent="0">
              <a:buNone/>
            </a:pPr>
            <a:r>
              <a:rPr lang="it-IT" sz="2900" dirty="0">
                <a:latin typeface="Arial Nova" panose="020B0504020202020204" pitchFamily="34" charset="0"/>
              </a:rPr>
              <a:t>                </a:t>
            </a:r>
          </a:p>
          <a:p>
            <a:pPr marL="457200" indent="-457200">
              <a:buFont typeface="+mj-lt"/>
              <a:buAutoNum type="arabicPeriod"/>
            </a:pPr>
            <a:endParaRPr lang="it-IT" dirty="0"/>
          </a:p>
        </p:txBody>
      </p:sp>
      <p:sp>
        <p:nvSpPr>
          <p:cNvPr id="6" name="Segnaposto contenuto 5">
            <a:extLst>
              <a:ext uri="{FF2B5EF4-FFF2-40B4-BE49-F238E27FC236}">
                <a16:creationId xmlns:a16="http://schemas.microsoft.com/office/drawing/2014/main" id="{DD0C0F29-4758-7AEC-E996-3E0CB26D2AB9}"/>
              </a:ext>
            </a:extLst>
          </p:cNvPr>
          <p:cNvSpPr>
            <a:spLocks noGrp="1"/>
          </p:cNvSpPr>
          <p:nvPr>
            <p:ph sz="quarter" idx="4"/>
          </p:nvPr>
        </p:nvSpPr>
        <p:spPr>
          <a:xfrm>
            <a:off x="6096000" y="2972138"/>
            <a:ext cx="4754880" cy="3665531"/>
          </a:xfrm>
        </p:spPr>
        <p:txBody>
          <a:bodyPr>
            <a:normAutofit fontScale="25000" lnSpcReduction="20000"/>
          </a:bodyPr>
          <a:lstStyle/>
          <a:p>
            <a:endParaRPr lang="it-IT" dirty="0"/>
          </a:p>
          <a:p>
            <a:endParaRPr lang="it-IT" dirty="0"/>
          </a:p>
          <a:p>
            <a:pPr>
              <a:lnSpc>
                <a:spcPct val="320000"/>
              </a:lnSpc>
            </a:pPr>
            <a:r>
              <a:rPr lang="it-IT" sz="8000" dirty="0"/>
              <a:t>PARALLELISMO  TRA PROPOSTA DEL MEDIATORE E DECISIONE DEL GIUDICE</a:t>
            </a:r>
          </a:p>
        </p:txBody>
      </p:sp>
      <p:sp>
        <p:nvSpPr>
          <p:cNvPr id="8" name="Freccia a destra 7">
            <a:extLst>
              <a:ext uri="{FF2B5EF4-FFF2-40B4-BE49-F238E27FC236}">
                <a16:creationId xmlns:a16="http://schemas.microsoft.com/office/drawing/2014/main" id="{F85E9917-E851-77F1-7170-35A5E32680FC}"/>
              </a:ext>
            </a:extLst>
          </p:cNvPr>
          <p:cNvSpPr/>
          <p:nvPr/>
        </p:nvSpPr>
        <p:spPr>
          <a:xfrm>
            <a:off x="5117592" y="5305529"/>
            <a:ext cx="978408" cy="484632"/>
          </a:xfrm>
          <a:prstGeom prst="rightArrow">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B0F0"/>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619334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233041-F007-A5BF-7B3B-C31F4903C3D1}"/>
              </a:ext>
            </a:extLst>
          </p:cNvPr>
          <p:cNvSpPr>
            <a:spLocks noGrp="1"/>
          </p:cNvSpPr>
          <p:nvPr>
            <p:ph type="title"/>
          </p:nvPr>
        </p:nvSpPr>
        <p:spPr>
          <a:xfrm>
            <a:off x="1024128" y="585216"/>
            <a:ext cx="9720072" cy="1447865"/>
          </a:xfrm>
          <a:solidFill>
            <a:srgbClr val="6699FF"/>
          </a:solidFill>
        </p:spPr>
        <p:txBody>
          <a:bodyPr>
            <a:normAutofit/>
          </a:bodyPr>
          <a:lstStyle/>
          <a:p>
            <a:r>
              <a:rPr lang="it-IT" sz="3200" dirty="0">
                <a:latin typeface="Abadi" panose="020B0604020104020204" pitchFamily="34" charset="0"/>
              </a:rPr>
              <a:t>dm 180/2010 </a:t>
            </a:r>
            <a:r>
              <a:rPr lang="it-IT" sz="3200" dirty="0" err="1">
                <a:latin typeface="Abadi" panose="020B0604020104020204" pitchFamily="34" charset="0"/>
              </a:rPr>
              <a:t>modalita’</a:t>
            </a:r>
            <a:r>
              <a:rPr lang="it-IT" sz="3200" dirty="0">
                <a:latin typeface="Abadi" panose="020B0604020104020204" pitchFamily="34" charset="0"/>
              </a:rPr>
              <a:t> di funzionamento degli organismi</a:t>
            </a:r>
          </a:p>
        </p:txBody>
      </p:sp>
      <p:graphicFrame>
        <p:nvGraphicFramePr>
          <p:cNvPr id="5" name="Segnaposto contenuto 2">
            <a:extLst>
              <a:ext uri="{FF2B5EF4-FFF2-40B4-BE49-F238E27FC236}">
                <a16:creationId xmlns:a16="http://schemas.microsoft.com/office/drawing/2014/main" id="{A565A8D4-01E5-C06F-2EAE-0B0BDB4964D7}"/>
              </a:ext>
            </a:extLst>
          </p:cNvPr>
          <p:cNvGraphicFramePr>
            <a:graphicFrameLocks noGrp="1"/>
          </p:cNvGraphicFramePr>
          <p:nvPr>
            <p:ph idx="1"/>
          </p:nvPr>
        </p:nvGraphicFramePr>
        <p:xfrm>
          <a:off x="1024128" y="2286000"/>
          <a:ext cx="9720071"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7774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83CF69-703A-91E9-FCCD-E63A39DA3977}"/>
              </a:ext>
            </a:extLst>
          </p:cNvPr>
          <p:cNvSpPr>
            <a:spLocks noGrp="1"/>
          </p:cNvSpPr>
          <p:nvPr>
            <p:ph type="title"/>
          </p:nvPr>
        </p:nvSpPr>
        <p:spPr>
          <a:xfrm>
            <a:off x="1331602" y="1208898"/>
            <a:ext cx="9849751" cy="1096558"/>
          </a:xfrm>
          <a:solidFill>
            <a:srgbClr val="799EBD"/>
          </a:solidFill>
        </p:spPr>
        <p:txBody>
          <a:bodyPr anchor="b">
            <a:normAutofit/>
          </a:bodyPr>
          <a:lstStyle/>
          <a:p>
            <a:r>
              <a:rPr lang="it-IT" sz="2200" b="1" dirty="0">
                <a:effectLst/>
                <a:latin typeface="Arial Nova" panose="020B0504020202020204" pitchFamily="34" charset="0"/>
                <a:ea typeface="Times New Roman" panose="02020603050405020304" pitchFamily="18" charset="0"/>
                <a:cs typeface="Times New Roman" panose="02020603050405020304" pitchFamily="18" charset="0"/>
              </a:rPr>
              <a:t>L’art. 91 c.p.c. ed il coordinamento con l’art. 11 d.lgs. 28/2010</a:t>
            </a:r>
            <a:endParaRPr lang="it-IT" sz="2200" dirty="0"/>
          </a:p>
        </p:txBody>
      </p:sp>
      <p:sp>
        <p:nvSpPr>
          <p:cNvPr id="3" name="Segnaposto contenuto 2">
            <a:extLst>
              <a:ext uri="{FF2B5EF4-FFF2-40B4-BE49-F238E27FC236}">
                <a16:creationId xmlns:a16="http://schemas.microsoft.com/office/drawing/2014/main" id="{4E3C5158-06E2-3555-16CB-FD438B7546B2}"/>
              </a:ext>
            </a:extLst>
          </p:cNvPr>
          <p:cNvSpPr>
            <a:spLocks noGrp="1"/>
          </p:cNvSpPr>
          <p:nvPr>
            <p:ph idx="1"/>
          </p:nvPr>
        </p:nvSpPr>
        <p:spPr>
          <a:xfrm>
            <a:off x="1406770" y="2522136"/>
            <a:ext cx="9774584" cy="4335864"/>
          </a:xfrm>
        </p:spPr>
        <p:txBody>
          <a:bodyPr anchor="ctr">
            <a:normAutofit/>
          </a:bodyPr>
          <a:lstStyle/>
          <a:p>
            <a:pPr marL="0" marR="0" lvl="0" indent="0" algn="just" defTabSz="914400" rtl="0" eaLnBrk="1" fontAlgn="auto" latinLnBrk="0" hangingPunct="1">
              <a:lnSpc>
                <a:spcPct val="90000"/>
              </a:lnSpc>
              <a:spcBef>
                <a:spcPts val="1200"/>
              </a:spcBef>
              <a:spcAft>
                <a:spcPts val="200"/>
              </a:spcAft>
              <a:buClr>
                <a:srgbClr val="9CBEBD"/>
              </a:buClr>
              <a:buSzPct val="100000"/>
              <a:buNone/>
              <a:tabLst/>
              <a:defRPr/>
            </a:pPr>
            <a:r>
              <a:rPr lang="it-IT" sz="2000" dirty="0">
                <a:solidFill>
                  <a:srgbClr val="2E2B21"/>
                </a:solidFill>
                <a:latin typeface="Tw Cen MT" panose="020B0602020104020603"/>
              </a:rPr>
              <a:t>Art. 91 c.p.c. «Il Giudice…..Se accoglie la domanda in misura non superiore all’eventuale proposta conciliativa, condanna la parte che ha rifiutato senza giustificato motivo la proposta, al pagamento delle spese del processo maturate dopo la formulazione della proposta, salvo quanto disposto dal secondo comma dell’art. 92 c.p.c.»</a:t>
            </a:r>
          </a:p>
          <a:p>
            <a:pPr marL="0" marR="0" lvl="0" indent="0" algn="just" defTabSz="914400" rtl="0" eaLnBrk="1" fontAlgn="auto" latinLnBrk="0" hangingPunct="1">
              <a:lnSpc>
                <a:spcPct val="90000"/>
              </a:lnSpc>
              <a:spcBef>
                <a:spcPts val="1200"/>
              </a:spcBef>
              <a:spcAft>
                <a:spcPts val="200"/>
              </a:spcAft>
              <a:buClr>
                <a:srgbClr val="9CBEBD"/>
              </a:buClr>
              <a:buSzPct val="100000"/>
              <a:buNone/>
              <a:tabLst/>
              <a:defRPr/>
            </a:pPr>
            <a:endParaRPr lang="it-IT" sz="2000" dirty="0">
              <a:solidFill>
                <a:srgbClr val="2E2B21"/>
              </a:solidFill>
              <a:latin typeface="Tw Cen MT" panose="020B0602020104020603"/>
            </a:endParaRPr>
          </a:p>
          <a:p>
            <a:pPr marL="0" marR="0" lvl="0" indent="0" algn="just" defTabSz="914400" rtl="0" eaLnBrk="1" fontAlgn="auto" latinLnBrk="0" hangingPunct="1">
              <a:lnSpc>
                <a:spcPct val="90000"/>
              </a:lnSpc>
              <a:spcBef>
                <a:spcPts val="1200"/>
              </a:spcBef>
              <a:spcAft>
                <a:spcPts val="200"/>
              </a:spcAft>
              <a:buClr>
                <a:srgbClr val="9CBEBD"/>
              </a:buClr>
              <a:buSzPct val="100000"/>
              <a:buNone/>
              <a:tabLst/>
              <a:defRPr/>
            </a:pPr>
            <a:r>
              <a:rPr lang="it-IT" sz="2000" dirty="0">
                <a:solidFill>
                  <a:srgbClr val="2E2B21"/>
                </a:solidFill>
                <a:latin typeface="Tw Cen MT" panose="020B0602020104020603"/>
              </a:rPr>
              <a:t>Art. 92, secondo comma, c.p.c. « Se vi è soccombenza reciproca ovvero nel caso di assoluta novità della questione trattata o mutamento della giurisprudenza rispetto alle questioni  dirimenti , il giudice può compensare le spese tra le parti, parzialmente o per intero».</a:t>
            </a:r>
          </a:p>
        </p:txBody>
      </p:sp>
    </p:spTree>
    <p:extLst>
      <p:ext uri="{BB962C8B-B14F-4D97-AF65-F5344CB8AC3E}">
        <p14:creationId xmlns:p14="http://schemas.microsoft.com/office/powerpoint/2010/main" val="1606606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83CF69-703A-91E9-FCCD-E63A39DA3977}"/>
              </a:ext>
            </a:extLst>
          </p:cNvPr>
          <p:cNvSpPr>
            <a:spLocks noGrp="1"/>
          </p:cNvSpPr>
          <p:nvPr>
            <p:ph type="title"/>
          </p:nvPr>
        </p:nvSpPr>
        <p:spPr>
          <a:xfrm>
            <a:off x="1331602" y="1208898"/>
            <a:ext cx="9849751" cy="1096558"/>
          </a:xfrm>
          <a:solidFill>
            <a:srgbClr val="799EBD"/>
          </a:solidFill>
        </p:spPr>
        <p:txBody>
          <a:bodyPr anchor="b">
            <a:normAutofit/>
          </a:bodyPr>
          <a:lstStyle/>
          <a:p>
            <a:r>
              <a:rPr lang="it-IT" sz="2200" b="1" dirty="0">
                <a:effectLst/>
                <a:latin typeface="Arial Nova" panose="020B0504020202020204" pitchFamily="34" charset="0"/>
                <a:ea typeface="Times New Roman" panose="02020603050405020304" pitchFamily="18" charset="0"/>
                <a:cs typeface="Times New Roman" panose="02020603050405020304" pitchFamily="18" charset="0"/>
              </a:rPr>
              <a:t>Tribunale di RAVENNA SENTENZA N.31 DEL 18.01.2021</a:t>
            </a:r>
            <a:endParaRPr lang="it-IT" sz="2200" dirty="0"/>
          </a:p>
        </p:txBody>
      </p:sp>
      <p:sp>
        <p:nvSpPr>
          <p:cNvPr id="3" name="Segnaposto contenuto 2">
            <a:extLst>
              <a:ext uri="{FF2B5EF4-FFF2-40B4-BE49-F238E27FC236}">
                <a16:creationId xmlns:a16="http://schemas.microsoft.com/office/drawing/2014/main" id="{4E3C5158-06E2-3555-16CB-FD438B7546B2}"/>
              </a:ext>
            </a:extLst>
          </p:cNvPr>
          <p:cNvSpPr>
            <a:spLocks noGrp="1"/>
          </p:cNvSpPr>
          <p:nvPr>
            <p:ph idx="1"/>
          </p:nvPr>
        </p:nvSpPr>
        <p:spPr>
          <a:xfrm>
            <a:off x="1426866" y="2305456"/>
            <a:ext cx="9754487" cy="4552544"/>
          </a:xfrm>
        </p:spPr>
        <p:txBody>
          <a:bodyPr anchor="ctr">
            <a:normAutofit/>
          </a:bodyPr>
          <a:lstStyle/>
          <a:p>
            <a:pPr marL="91440" marR="0" lvl="0" indent="-91440" algn="just" defTabSz="914400" rtl="0" eaLnBrk="1" fontAlgn="auto" latinLnBrk="0" hangingPunct="1">
              <a:lnSpc>
                <a:spcPct val="90000"/>
              </a:lnSpc>
              <a:spcBef>
                <a:spcPts val="1200"/>
              </a:spcBef>
              <a:spcAft>
                <a:spcPts val="200"/>
              </a:spcAft>
              <a:buClr>
                <a:srgbClr val="9CBEBD"/>
              </a:buClr>
              <a:buSzPct val="100000"/>
              <a:buFont typeface="Tw Cen MT" panose="020B0602020104020603" pitchFamily="34" charset="0"/>
              <a:buChar char=" "/>
              <a:tabLst/>
              <a:defRPr/>
            </a:pPr>
            <a:r>
              <a:rPr lang="it-IT" sz="2000" dirty="0">
                <a:solidFill>
                  <a:srgbClr val="2E2B21"/>
                </a:solidFill>
                <a:latin typeface="Tw Cen MT" panose="020B0602020104020603"/>
              </a:rPr>
              <a:t>Materia: responsabilità sanitaria. </a:t>
            </a:r>
          </a:p>
          <a:p>
            <a:pPr marL="91440" marR="0" lvl="0" indent="-91440" algn="just" defTabSz="914400" rtl="0" eaLnBrk="1" fontAlgn="auto" latinLnBrk="0" hangingPunct="1">
              <a:lnSpc>
                <a:spcPct val="90000"/>
              </a:lnSpc>
              <a:spcBef>
                <a:spcPts val="1200"/>
              </a:spcBef>
              <a:spcAft>
                <a:spcPts val="200"/>
              </a:spcAft>
              <a:buClr>
                <a:srgbClr val="9CBEBD"/>
              </a:buClr>
              <a:buSzPct val="100000"/>
              <a:buFont typeface="Tw Cen MT" panose="020B0602020104020603" pitchFamily="34" charset="0"/>
              <a:buChar char=" "/>
              <a:tabLst/>
              <a:defRPr/>
            </a:pPr>
            <a:r>
              <a:rPr lang="it-IT" sz="2000" dirty="0">
                <a:solidFill>
                  <a:srgbClr val="2E2B21"/>
                </a:solidFill>
                <a:latin typeface="Tw Cen MT" panose="020B0602020104020603"/>
              </a:rPr>
              <a:t>Il convenuto in sede di </a:t>
            </a:r>
            <a:r>
              <a:rPr kumimoji="0" lang="it-IT" sz="2000" b="0" i="0" u="none" strike="noStrike" kern="1200" cap="none" spc="0" normalizeH="0" baseline="0" noProof="0" dirty="0">
                <a:ln>
                  <a:noFill/>
                </a:ln>
                <a:solidFill>
                  <a:srgbClr val="2E2B21"/>
                </a:solidFill>
                <a:effectLst/>
                <a:uLnTx/>
                <a:uFillTx/>
                <a:latin typeface="Tw Cen MT" panose="020B0602020104020603"/>
                <a:ea typeface="+mn-ea"/>
                <a:cs typeface="+mn-cs"/>
              </a:rPr>
              <a:t> Mediazione ha formulato una proposta, rifiutata dall’attore, che all’esito del giudizio è risultata ampiamente satisfattiva. L’attore, pur vittorioso in punto </a:t>
            </a:r>
            <a:r>
              <a:rPr kumimoji="0" lang="it-IT" sz="2000" b="0" i="1" u="none" strike="noStrike" kern="1200" cap="none" spc="0" normalizeH="0" baseline="0" noProof="0" dirty="0">
                <a:ln>
                  <a:noFill/>
                </a:ln>
                <a:solidFill>
                  <a:srgbClr val="2E2B21"/>
                </a:solidFill>
                <a:effectLst/>
                <a:uLnTx/>
                <a:uFillTx/>
                <a:latin typeface="Tw Cen MT" panose="020B0602020104020603"/>
                <a:ea typeface="+mn-ea"/>
                <a:cs typeface="+mn-cs"/>
              </a:rPr>
              <a:t>an, </a:t>
            </a:r>
            <a:r>
              <a:rPr kumimoji="0" lang="it-IT" sz="2000" b="0" i="0" u="none" strike="noStrike" kern="1200" cap="none" spc="0" normalizeH="0" baseline="0" noProof="0" dirty="0">
                <a:ln>
                  <a:noFill/>
                </a:ln>
                <a:solidFill>
                  <a:srgbClr val="2E2B21"/>
                </a:solidFill>
                <a:effectLst/>
                <a:uLnTx/>
                <a:uFillTx/>
                <a:latin typeface="Tw Cen MT" panose="020B0602020104020603"/>
                <a:ea typeface="+mn-ea"/>
                <a:cs typeface="+mn-cs"/>
              </a:rPr>
              <a:t>è stato condannato  a rimborsare all’Azienda </a:t>
            </a:r>
            <a:r>
              <a:rPr lang="it-IT" sz="2000" dirty="0">
                <a:solidFill>
                  <a:srgbClr val="2E2B21"/>
                </a:solidFill>
                <a:latin typeface="Tw Cen MT" panose="020B0602020104020603"/>
              </a:rPr>
              <a:t>Sanitaria le spese di lite ai sensi dell’art. 91 I co. Cpc. «</a:t>
            </a:r>
            <a:r>
              <a:rPr lang="it-IT" sz="2000" dirty="0" err="1">
                <a:solidFill>
                  <a:srgbClr val="2E2B21"/>
                </a:solidFill>
                <a:latin typeface="Tw Cen MT" panose="020B0602020104020603"/>
              </a:rPr>
              <a:t>Ancorchè</a:t>
            </a:r>
            <a:r>
              <a:rPr lang="it-IT" sz="2000" dirty="0">
                <a:solidFill>
                  <a:srgbClr val="2E2B21"/>
                </a:solidFill>
                <a:latin typeface="Tw Cen MT" panose="020B0602020104020603"/>
              </a:rPr>
              <a:t> la proposta </a:t>
            </a:r>
            <a:r>
              <a:rPr kumimoji="0" lang="it-IT" sz="2000" b="0" i="0" u="none" strike="noStrike" kern="1200" cap="none" spc="0" normalizeH="0" baseline="0" noProof="0" dirty="0">
                <a:ln>
                  <a:noFill/>
                </a:ln>
                <a:solidFill>
                  <a:srgbClr val="2E2B21"/>
                </a:solidFill>
                <a:effectLst/>
                <a:uLnTx/>
                <a:uFillTx/>
                <a:latin typeface="Tw Cen MT" panose="020B0602020104020603"/>
                <a:ea typeface="+mn-ea"/>
                <a:cs typeface="+mn-cs"/>
              </a:rPr>
              <a:t>non sia stata ricevuta nel verbale di mediazione e non abbia formato base giustificativa per analoga proposta formulata dal mediatore -ciò che rende inapplicabile la specifica disciplina ex art. 13 </a:t>
            </a:r>
            <a:r>
              <a:rPr kumimoji="0" lang="it-IT" sz="2000" b="0" i="0" u="none" strike="noStrike" kern="1200" cap="none" spc="0" normalizeH="0" baseline="0" noProof="0" dirty="0" err="1">
                <a:ln>
                  <a:noFill/>
                </a:ln>
                <a:solidFill>
                  <a:srgbClr val="2E2B21"/>
                </a:solidFill>
                <a:effectLst/>
                <a:uLnTx/>
                <a:uFillTx/>
                <a:latin typeface="Tw Cen MT" panose="020B0602020104020603"/>
                <a:ea typeface="+mn-ea"/>
                <a:cs typeface="+mn-cs"/>
              </a:rPr>
              <a:t>d.lgd</a:t>
            </a:r>
            <a:r>
              <a:rPr kumimoji="0" lang="it-IT" sz="2000" b="0" i="0" u="none" strike="noStrike" kern="1200" cap="none" spc="0" normalizeH="0" baseline="0" noProof="0" dirty="0">
                <a:ln>
                  <a:noFill/>
                </a:ln>
                <a:solidFill>
                  <a:srgbClr val="2E2B21"/>
                </a:solidFill>
                <a:effectLst/>
                <a:uLnTx/>
                <a:uFillTx/>
                <a:latin typeface="Tw Cen MT" panose="020B0602020104020603"/>
                <a:ea typeface="+mn-ea"/>
                <a:cs typeface="+mn-cs"/>
              </a:rPr>
              <a:t> 28/2010- si ritiene applicabile la disposizione generale ex art 91 c.1 secondo periodo cpc»….. «si ritiene in particolare, data la genericità della dizione «proposta conciliativa»</a:t>
            </a:r>
            <a:r>
              <a:rPr lang="it-IT" sz="2000" dirty="0">
                <a:solidFill>
                  <a:srgbClr val="2E2B21"/>
                </a:solidFill>
                <a:latin typeface="Tw Cen MT" panose="020B0602020104020603"/>
              </a:rPr>
              <a:t> che essa sia atta a ricomprendere anche le proposte –adeguatamente provate e circostanziate-formulate in via stragiudiziale, dovendosi intendere il successivo riferimento  alle «spese del processo maturate dopo la formulazione della proposta», quale limite obiettivo della risarcibilità, circoscritta alle sole spese processuali e non anche a quelle extra-processuali». </a:t>
            </a:r>
            <a:r>
              <a:rPr kumimoji="0" lang="it-IT" sz="2000" b="0" i="0" u="none" strike="noStrike" kern="1200" cap="none" spc="0" normalizeH="0" baseline="0" noProof="0" dirty="0">
                <a:ln>
                  <a:noFill/>
                </a:ln>
                <a:solidFill>
                  <a:srgbClr val="2E2B21"/>
                </a:solidFill>
                <a:effectLst/>
                <a:uLnTx/>
                <a:uFillTx/>
                <a:latin typeface="Tw Cen MT" panose="020B0602020104020603"/>
                <a:ea typeface="+mn-ea"/>
                <a:cs typeface="+mn-cs"/>
              </a:rPr>
              <a:t> </a:t>
            </a:r>
          </a:p>
          <a:p>
            <a:pPr marL="0" indent="0" algn="just">
              <a:buNone/>
            </a:pPr>
            <a:endParaRPr lang="it-IT" sz="3200" dirty="0"/>
          </a:p>
        </p:txBody>
      </p:sp>
    </p:spTree>
    <p:extLst>
      <p:ext uri="{BB962C8B-B14F-4D97-AF65-F5344CB8AC3E}">
        <p14:creationId xmlns:p14="http://schemas.microsoft.com/office/powerpoint/2010/main" val="3177578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83CF69-703A-91E9-FCCD-E63A39DA3977}"/>
              </a:ext>
            </a:extLst>
          </p:cNvPr>
          <p:cNvSpPr>
            <a:spLocks noGrp="1"/>
          </p:cNvSpPr>
          <p:nvPr>
            <p:ph type="title"/>
          </p:nvPr>
        </p:nvSpPr>
        <p:spPr>
          <a:xfrm>
            <a:off x="1331602" y="1208898"/>
            <a:ext cx="9849751" cy="1096558"/>
          </a:xfrm>
          <a:solidFill>
            <a:srgbClr val="799EBD"/>
          </a:solidFill>
        </p:spPr>
        <p:txBody>
          <a:bodyPr anchor="b">
            <a:normAutofit/>
          </a:bodyPr>
          <a:lstStyle/>
          <a:p>
            <a:r>
              <a:rPr lang="it-IT" sz="2200" b="1" dirty="0">
                <a:effectLst/>
                <a:latin typeface="Arial Nova" panose="020B0504020202020204" pitchFamily="34" charset="0"/>
                <a:ea typeface="Times New Roman" panose="02020603050405020304" pitchFamily="18" charset="0"/>
                <a:cs typeface="Times New Roman" panose="02020603050405020304" pitchFamily="18" charset="0"/>
              </a:rPr>
              <a:t>Tribunale di </a:t>
            </a:r>
            <a:r>
              <a:rPr lang="it-IT" sz="2200" b="1" dirty="0" err="1">
                <a:effectLst/>
                <a:latin typeface="Arial Nova" panose="020B0504020202020204" pitchFamily="34" charset="0"/>
                <a:ea typeface="Times New Roman" panose="02020603050405020304" pitchFamily="18" charset="0"/>
                <a:cs typeface="Times New Roman" panose="02020603050405020304" pitchFamily="18" charset="0"/>
              </a:rPr>
              <a:t>trieste</a:t>
            </a:r>
            <a:r>
              <a:rPr lang="it-IT" sz="2200" b="1" dirty="0">
                <a:effectLst/>
                <a:latin typeface="Arial Nova" panose="020B0504020202020204" pitchFamily="34" charset="0"/>
                <a:ea typeface="Times New Roman" panose="02020603050405020304" pitchFamily="18" charset="0"/>
                <a:cs typeface="Times New Roman" panose="02020603050405020304" pitchFamily="18" charset="0"/>
              </a:rPr>
              <a:t>, sentenza 11.03.2021</a:t>
            </a:r>
            <a:endParaRPr lang="it-IT" sz="2200" dirty="0"/>
          </a:p>
        </p:txBody>
      </p:sp>
      <p:sp>
        <p:nvSpPr>
          <p:cNvPr id="3" name="Segnaposto contenuto 2">
            <a:extLst>
              <a:ext uri="{FF2B5EF4-FFF2-40B4-BE49-F238E27FC236}">
                <a16:creationId xmlns:a16="http://schemas.microsoft.com/office/drawing/2014/main" id="{4E3C5158-06E2-3555-16CB-FD438B7546B2}"/>
              </a:ext>
            </a:extLst>
          </p:cNvPr>
          <p:cNvSpPr>
            <a:spLocks noGrp="1"/>
          </p:cNvSpPr>
          <p:nvPr>
            <p:ph idx="1"/>
          </p:nvPr>
        </p:nvSpPr>
        <p:spPr>
          <a:xfrm>
            <a:off x="1426866" y="2411604"/>
            <a:ext cx="9754487" cy="4446396"/>
          </a:xfrm>
        </p:spPr>
        <p:txBody>
          <a:bodyPr anchor="ctr">
            <a:normAutofit fontScale="77500" lnSpcReduction="20000"/>
          </a:bodyPr>
          <a:lstStyle/>
          <a:p>
            <a:pPr marL="91440" marR="0" lvl="0" indent="-91440" algn="just" defTabSz="914400" rtl="0" eaLnBrk="1" fontAlgn="auto" latinLnBrk="0" hangingPunct="1">
              <a:lnSpc>
                <a:spcPct val="90000"/>
              </a:lnSpc>
              <a:spcBef>
                <a:spcPts val="1200"/>
              </a:spcBef>
              <a:spcAft>
                <a:spcPts val="200"/>
              </a:spcAft>
              <a:buClr>
                <a:srgbClr val="9CBEBD"/>
              </a:buClr>
              <a:buSzPct val="100000"/>
              <a:buFont typeface="Tw Cen MT" panose="020B0602020104020603" pitchFamily="34" charset="0"/>
              <a:buChar char=" "/>
              <a:tabLst/>
              <a:defRPr/>
            </a:pPr>
            <a:r>
              <a:rPr lang="it-IT" sz="2000" dirty="0">
                <a:solidFill>
                  <a:srgbClr val="2E2B21"/>
                </a:solidFill>
                <a:latin typeface="Tw Cen MT" panose="020B0602020104020603"/>
              </a:rPr>
              <a:t>Materia: condominio </a:t>
            </a:r>
          </a:p>
          <a:p>
            <a:pPr marL="91440" marR="0" lvl="0" indent="-91440" algn="just" defTabSz="914400" rtl="0" eaLnBrk="1" fontAlgn="auto" latinLnBrk="0" hangingPunct="1">
              <a:lnSpc>
                <a:spcPct val="90000"/>
              </a:lnSpc>
              <a:spcBef>
                <a:spcPts val="1200"/>
              </a:spcBef>
              <a:spcAft>
                <a:spcPts val="200"/>
              </a:spcAft>
              <a:buClr>
                <a:srgbClr val="9CBEBD"/>
              </a:buClr>
              <a:buSzPct val="100000"/>
              <a:buFont typeface="Tw Cen MT" panose="020B0602020104020603" pitchFamily="34" charset="0"/>
              <a:buChar char=" "/>
              <a:tabLst/>
              <a:defRPr/>
            </a:pPr>
            <a:r>
              <a:rPr lang="it-IT" sz="2000" dirty="0">
                <a:solidFill>
                  <a:srgbClr val="2E2B21"/>
                </a:solidFill>
                <a:latin typeface="Tw Cen MT" panose="020B0602020104020603"/>
              </a:rPr>
              <a:t>Delibera nulla perché pronunciata in violazione dell’art. 1126 c.c.. La mediazione si concludeva negativamente, senza proposte da parte del mediatore. Gli attori promuovevano giudizio </a:t>
            </a:r>
            <a:r>
              <a:rPr lang="it-IT" sz="2000" dirty="0" err="1">
                <a:solidFill>
                  <a:srgbClr val="2E2B21"/>
                </a:solidFill>
                <a:latin typeface="Tw Cen MT" panose="020B0602020104020603"/>
              </a:rPr>
              <a:t>affinchè</a:t>
            </a:r>
            <a:r>
              <a:rPr lang="it-IT" sz="2000" dirty="0">
                <a:solidFill>
                  <a:srgbClr val="2E2B21"/>
                </a:solidFill>
                <a:latin typeface="Tw Cen MT" panose="020B0602020104020603"/>
              </a:rPr>
              <a:t> il Tribunale dichiarasse la nullità della delibera e la condanna del condominio al rimborso delle spese di lite comprensive dei costi di mediazione. </a:t>
            </a:r>
          </a:p>
          <a:p>
            <a:pPr marL="91440" marR="0" lvl="0" indent="-91440" algn="just" defTabSz="914400" rtl="0" eaLnBrk="1" fontAlgn="auto" latinLnBrk="0" hangingPunct="1">
              <a:lnSpc>
                <a:spcPct val="90000"/>
              </a:lnSpc>
              <a:spcBef>
                <a:spcPts val="1200"/>
              </a:spcBef>
              <a:spcAft>
                <a:spcPts val="200"/>
              </a:spcAft>
              <a:buClr>
                <a:srgbClr val="9CBEBD"/>
              </a:buClr>
              <a:buSzPct val="100000"/>
              <a:buFont typeface="Tw Cen MT" panose="020B0602020104020603" pitchFamily="34" charset="0"/>
              <a:buChar char=" "/>
              <a:tabLst/>
              <a:defRPr/>
            </a:pPr>
            <a:r>
              <a:rPr lang="it-IT" sz="2000" dirty="0">
                <a:solidFill>
                  <a:srgbClr val="2E2B21"/>
                </a:solidFill>
                <a:latin typeface="Tw Cen MT" panose="020B0602020104020603"/>
              </a:rPr>
              <a:t>E’ stata l’occasione per il Tribunale di Trieste per ritornare sulla giurisprudenza formatisi in tema di spese stragiudiziali dopo l’arresto delle Sezioni Unite con la Cass. 10 luglio 2017, n. 16990 che ha affermato che «il rimborso delle spese di assistenza stragiudiziale ha natura di danno emergente, consistente nel costo sostenuto per l’attività svolta da un legale nella fase pre-contenziosa ed è soggetta agli ordinari oneri di allegazione e prova secondo la scansione processuale del rito applicabile alla domanda».</a:t>
            </a:r>
          </a:p>
          <a:p>
            <a:pPr marL="91440" marR="0" lvl="0" indent="-91440" algn="just" defTabSz="914400" rtl="0" eaLnBrk="1" fontAlgn="auto" latinLnBrk="0" hangingPunct="1">
              <a:lnSpc>
                <a:spcPct val="90000"/>
              </a:lnSpc>
              <a:spcBef>
                <a:spcPts val="1200"/>
              </a:spcBef>
              <a:spcAft>
                <a:spcPts val="200"/>
              </a:spcAft>
              <a:buClr>
                <a:srgbClr val="9CBEBD"/>
              </a:buClr>
              <a:buSzPct val="100000"/>
              <a:buFont typeface="Tw Cen MT" panose="020B0602020104020603" pitchFamily="34" charset="0"/>
              <a:buChar char=" "/>
              <a:tabLst/>
              <a:defRPr/>
            </a:pPr>
            <a:r>
              <a:rPr lang="it-IT" sz="2000" dirty="0">
                <a:solidFill>
                  <a:srgbClr val="2E2B21"/>
                </a:solidFill>
                <a:latin typeface="Tw Cen MT" panose="020B0602020104020603"/>
              </a:rPr>
              <a:t>Contra il Tribunale di Mantova  sentenza del 9.4.2018,  che ha affermato che in «ordine alla liquidazione delle spese di mediazione, non si ritiene trattarsi di autonoma voce di danno da provarsi….» ma di mera liquidazione ex art. 91 c.p.c. «Una volta che siano state ritenute funzionali alla difesa della parte vittoriosa, non è, infatti, condivisibile la tesi che distingue il fondamento per la imputabilità delle spese legali di soccombenza secondo che esse siano maturate nella fase stragiudiziale  (come quelle relative al procedimento di mediazione) o nella successiva fase giudiziale, dovendo esso essere identico per ovvie ragioni di identità e coerenza». Nello stesso senso </a:t>
            </a:r>
            <a:r>
              <a:rPr lang="it-IT" sz="2000" dirty="0" err="1">
                <a:solidFill>
                  <a:srgbClr val="2E2B21"/>
                </a:solidFill>
                <a:latin typeface="Tw Cen MT" panose="020B0602020104020603"/>
              </a:rPr>
              <a:t>Trib</a:t>
            </a:r>
            <a:r>
              <a:rPr lang="it-IT" sz="2000" dirty="0">
                <a:solidFill>
                  <a:srgbClr val="2E2B21"/>
                </a:solidFill>
                <a:latin typeface="Tw Cen MT" panose="020B0602020104020603"/>
              </a:rPr>
              <a:t>. Treviso </a:t>
            </a:r>
            <a:r>
              <a:rPr lang="it-IT" sz="2000" dirty="0" err="1">
                <a:solidFill>
                  <a:srgbClr val="2E2B21"/>
                </a:solidFill>
                <a:latin typeface="Tw Cen MT" panose="020B0602020104020603"/>
              </a:rPr>
              <a:t>sent</a:t>
            </a:r>
            <a:r>
              <a:rPr lang="it-IT" sz="2000" dirty="0">
                <a:solidFill>
                  <a:srgbClr val="2E2B21"/>
                </a:solidFill>
                <a:latin typeface="Tw Cen MT" panose="020B0602020104020603"/>
              </a:rPr>
              <a:t>. 1741 del 20.10.2021</a:t>
            </a:r>
          </a:p>
          <a:p>
            <a:pPr marL="91440" marR="0" lvl="0" indent="-91440" algn="just" defTabSz="914400" rtl="0" eaLnBrk="1" fontAlgn="auto" latinLnBrk="0" hangingPunct="1">
              <a:lnSpc>
                <a:spcPct val="90000"/>
              </a:lnSpc>
              <a:spcBef>
                <a:spcPts val="1200"/>
              </a:spcBef>
              <a:spcAft>
                <a:spcPts val="200"/>
              </a:spcAft>
              <a:buClr>
                <a:srgbClr val="9CBEBD"/>
              </a:buClr>
              <a:buSzPct val="100000"/>
              <a:buFont typeface="Tw Cen MT" panose="020B0602020104020603" pitchFamily="34" charset="0"/>
              <a:buChar char=" "/>
              <a:tabLst/>
              <a:defRPr/>
            </a:pPr>
            <a:r>
              <a:rPr kumimoji="0" lang="it-IT" sz="2000" b="0" i="0" u="none" strike="noStrike" kern="1200" cap="none" spc="0" normalizeH="0" baseline="0" noProof="0" dirty="0">
                <a:ln>
                  <a:noFill/>
                </a:ln>
                <a:solidFill>
                  <a:srgbClr val="2E2B21"/>
                </a:solidFill>
                <a:effectLst/>
                <a:uLnTx/>
                <a:uFillTx/>
                <a:latin typeface="Tw Cen MT" panose="020B0602020104020603"/>
                <a:ea typeface="+mn-ea"/>
                <a:cs typeface="+mn-cs"/>
              </a:rPr>
              <a:t>Il Tribunale di Trieste conferma l’orientamento espresso dal Tribunale di Mantova, ,ribadendo che «il rapporto tra mediazione e processo civile non si limita ad una relazione «cronologica», necessaria ovvero facoltativa, implicando anche un necessario coordinamento tra l’attività svolta avanti il mediatore e quella dinanzi al giudice, sotto una pluralità di profili; </a:t>
            </a:r>
            <a:r>
              <a:rPr kumimoji="0" lang="it-IT" sz="2000" b="0" i="0" u="none" strike="noStrike" kern="1200" cap="none" spc="0" normalizeH="0" baseline="0" noProof="0" dirty="0" err="1">
                <a:ln>
                  <a:noFill/>
                </a:ln>
                <a:solidFill>
                  <a:srgbClr val="2E2B21"/>
                </a:solidFill>
                <a:effectLst/>
                <a:uLnTx/>
                <a:uFillTx/>
                <a:latin typeface="Tw Cen MT" panose="020B0602020104020603"/>
                <a:ea typeface="+mn-ea"/>
                <a:cs typeface="+mn-cs"/>
              </a:rPr>
              <a:t>sicchè</a:t>
            </a:r>
            <a:r>
              <a:rPr kumimoji="0" lang="it-IT" sz="2000" b="0" i="0" u="none" strike="noStrike" kern="1200" cap="none" spc="0" normalizeH="0" baseline="0" noProof="0" dirty="0">
                <a:ln>
                  <a:noFill/>
                </a:ln>
                <a:solidFill>
                  <a:srgbClr val="2E2B21"/>
                </a:solidFill>
                <a:effectLst/>
                <a:uLnTx/>
                <a:uFillTx/>
                <a:latin typeface="Tw Cen MT" panose="020B0602020104020603"/>
                <a:ea typeface="+mn-ea"/>
                <a:cs typeface="+mn-cs"/>
              </a:rPr>
              <a:t> la condotta della parte nel corso della mediazione non può non avere ricadute nel successivo processo in termini di spese di lite..». </a:t>
            </a:r>
          </a:p>
          <a:p>
            <a:pPr marL="0" indent="0" algn="just">
              <a:buNone/>
            </a:pPr>
            <a:endParaRPr lang="it-IT" sz="3200" dirty="0"/>
          </a:p>
        </p:txBody>
      </p:sp>
    </p:spTree>
    <p:extLst>
      <p:ext uri="{BB962C8B-B14F-4D97-AF65-F5344CB8AC3E}">
        <p14:creationId xmlns:p14="http://schemas.microsoft.com/office/powerpoint/2010/main" val="2467866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83CF69-703A-91E9-FCCD-E63A39DA3977}"/>
              </a:ext>
            </a:extLst>
          </p:cNvPr>
          <p:cNvSpPr>
            <a:spLocks noGrp="1"/>
          </p:cNvSpPr>
          <p:nvPr>
            <p:ph type="title"/>
          </p:nvPr>
        </p:nvSpPr>
        <p:spPr>
          <a:xfrm>
            <a:off x="1331602" y="1208898"/>
            <a:ext cx="9849751" cy="1096558"/>
          </a:xfrm>
          <a:solidFill>
            <a:srgbClr val="799EBD"/>
          </a:solidFill>
        </p:spPr>
        <p:txBody>
          <a:bodyPr anchor="b">
            <a:normAutofit/>
          </a:bodyPr>
          <a:lstStyle/>
          <a:p>
            <a:r>
              <a:rPr lang="it-IT" sz="2200" b="1" dirty="0">
                <a:effectLst/>
                <a:latin typeface="Arial Nova" panose="020B0504020202020204" pitchFamily="34" charset="0"/>
                <a:ea typeface="Times New Roman" panose="02020603050405020304" pitchFamily="18" charset="0"/>
                <a:cs typeface="Times New Roman" panose="02020603050405020304" pitchFamily="18" charset="0"/>
              </a:rPr>
              <a:t>Tribunale di GORIZIA ordinanza del 3.06.2021 </a:t>
            </a:r>
            <a:endParaRPr lang="it-IT" sz="2200" dirty="0"/>
          </a:p>
        </p:txBody>
      </p:sp>
      <p:sp>
        <p:nvSpPr>
          <p:cNvPr id="3" name="Segnaposto contenuto 2">
            <a:extLst>
              <a:ext uri="{FF2B5EF4-FFF2-40B4-BE49-F238E27FC236}">
                <a16:creationId xmlns:a16="http://schemas.microsoft.com/office/drawing/2014/main" id="{4E3C5158-06E2-3555-16CB-FD438B7546B2}"/>
              </a:ext>
            </a:extLst>
          </p:cNvPr>
          <p:cNvSpPr>
            <a:spLocks noGrp="1"/>
          </p:cNvSpPr>
          <p:nvPr>
            <p:ph idx="1"/>
          </p:nvPr>
        </p:nvSpPr>
        <p:spPr>
          <a:xfrm>
            <a:off x="1225898" y="2881847"/>
            <a:ext cx="9955455" cy="3518953"/>
          </a:xfrm>
        </p:spPr>
        <p:txBody>
          <a:bodyPr anchor="ctr">
            <a:normAutofit/>
          </a:bodyPr>
          <a:lstStyle/>
          <a:p>
            <a:pPr marL="0" marR="0" lvl="0" indent="0" algn="just" defTabSz="914400" rtl="0" eaLnBrk="1" fontAlgn="auto" latinLnBrk="0" hangingPunct="1">
              <a:lnSpc>
                <a:spcPct val="90000"/>
              </a:lnSpc>
              <a:spcBef>
                <a:spcPts val="1200"/>
              </a:spcBef>
              <a:spcAft>
                <a:spcPts val="200"/>
              </a:spcAft>
              <a:buClr>
                <a:srgbClr val="9CBEBD"/>
              </a:buClr>
              <a:buSzPct val="100000"/>
              <a:buNone/>
              <a:tabLst/>
              <a:defRPr/>
            </a:pPr>
            <a:r>
              <a:rPr kumimoji="0" lang="it-IT" sz="1600" b="0" i="0" u="none" strike="noStrike" kern="1200" cap="none" spc="0" normalizeH="0" baseline="0" noProof="0" dirty="0">
                <a:ln>
                  <a:noFill/>
                </a:ln>
                <a:solidFill>
                  <a:srgbClr val="2E2B21"/>
                </a:solidFill>
                <a:effectLst/>
                <a:uLnTx/>
                <a:uFillTx/>
                <a:latin typeface="Tw Cen MT" panose="020B0602020104020603"/>
                <a:ea typeface="+mn-ea"/>
                <a:cs typeface="+mn-cs"/>
              </a:rPr>
              <a:t>Mediazione Delegata in materia di locazione.</a:t>
            </a:r>
          </a:p>
          <a:p>
            <a:pPr marL="91440" marR="0" lvl="0" indent="-91440" algn="just" defTabSz="914400" rtl="0" eaLnBrk="1" fontAlgn="auto" latinLnBrk="0" hangingPunct="1">
              <a:lnSpc>
                <a:spcPct val="90000"/>
              </a:lnSpc>
              <a:spcBef>
                <a:spcPts val="1200"/>
              </a:spcBef>
              <a:spcAft>
                <a:spcPts val="200"/>
              </a:spcAft>
              <a:buClr>
                <a:srgbClr val="9CBEBD"/>
              </a:buClr>
              <a:buSzPct val="100000"/>
              <a:buFont typeface="Tw Cen MT" panose="020B0602020104020603" pitchFamily="34" charset="0"/>
              <a:buChar char=" "/>
              <a:tabLst/>
              <a:defRPr/>
            </a:pPr>
            <a:r>
              <a:rPr lang="it-IT" sz="1600" dirty="0">
                <a:solidFill>
                  <a:srgbClr val="2E2B21"/>
                </a:solidFill>
                <a:latin typeface="Tw Cen MT" panose="020B0602020104020603"/>
              </a:rPr>
              <a:t>Il Giudice ha inviato il Mediatore tra le altre  a formulare una proposta conciliativa anche in assenza di concorde richiesta delle parti e, in caso contrario, di illustrare «puntualmente» le ragioni che lo hanno eventualmente indotto a ritenere non opportuno formulare una proposta conciliativa.</a:t>
            </a:r>
          </a:p>
          <a:p>
            <a:pPr marL="1225296" lvl="8" indent="0" algn="just">
              <a:buNone/>
            </a:pPr>
            <a:endParaRPr lang="it-IT" sz="2400" dirty="0"/>
          </a:p>
        </p:txBody>
      </p:sp>
    </p:spTree>
    <p:extLst>
      <p:ext uri="{BB962C8B-B14F-4D97-AF65-F5344CB8AC3E}">
        <p14:creationId xmlns:p14="http://schemas.microsoft.com/office/powerpoint/2010/main" val="1182523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83CF69-703A-91E9-FCCD-E63A39DA3977}"/>
              </a:ext>
            </a:extLst>
          </p:cNvPr>
          <p:cNvSpPr>
            <a:spLocks noGrp="1"/>
          </p:cNvSpPr>
          <p:nvPr>
            <p:ph type="title"/>
          </p:nvPr>
        </p:nvSpPr>
        <p:spPr>
          <a:xfrm>
            <a:off x="1331602" y="1208898"/>
            <a:ext cx="9849751" cy="1096558"/>
          </a:xfrm>
          <a:solidFill>
            <a:srgbClr val="799EBD"/>
          </a:solidFill>
        </p:spPr>
        <p:txBody>
          <a:bodyPr anchor="b">
            <a:normAutofit/>
          </a:bodyPr>
          <a:lstStyle/>
          <a:p>
            <a:r>
              <a:rPr lang="it-IT" sz="2200" b="1" dirty="0">
                <a:effectLst/>
                <a:latin typeface="Arial Nova" panose="020B0504020202020204" pitchFamily="34" charset="0"/>
                <a:ea typeface="Times New Roman" panose="02020603050405020304" pitchFamily="18" charset="0"/>
                <a:cs typeface="Times New Roman" panose="02020603050405020304" pitchFamily="18" charset="0"/>
              </a:rPr>
              <a:t>Tribunale di bologna, </a:t>
            </a:r>
            <a:r>
              <a:rPr lang="it-IT" sz="2200" b="1" dirty="0" err="1">
                <a:effectLst/>
                <a:latin typeface="Arial Nova" panose="020B0504020202020204" pitchFamily="34" charset="0"/>
                <a:ea typeface="Times New Roman" panose="02020603050405020304" pitchFamily="18" charset="0"/>
                <a:cs typeface="Times New Roman" panose="02020603050405020304" pitchFamily="18" charset="0"/>
              </a:rPr>
              <a:t>ord</a:t>
            </a:r>
            <a:r>
              <a:rPr lang="it-IT" sz="2200" b="1" dirty="0">
                <a:effectLst/>
                <a:latin typeface="Arial Nova" panose="020B0504020202020204" pitchFamily="34" charset="0"/>
                <a:ea typeface="Times New Roman" panose="02020603050405020304" pitchFamily="18" charset="0"/>
                <a:cs typeface="Times New Roman" panose="02020603050405020304" pitchFamily="18" charset="0"/>
              </a:rPr>
              <a:t>. 08.07.2020</a:t>
            </a:r>
            <a:endParaRPr lang="it-IT" sz="2200" dirty="0"/>
          </a:p>
        </p:txBody>
      </p:sp>
      <p:sp>
        <p:nvSpPr>
          <p:cNvPr id="3" name="Segnaposto contenuto 2">
            <a:extLst>
              <a:ext uri="{FF2B5EF4-FFF2-40B4-BE49-F238E27FC236}">
                <a16:creationId xmlns:a16="http://schemas.microsoft.com/office/drawing/2014/main" id="{4E3C5158-06E2-3555-16CB-FD438B7546B2}"/>
              </a:ext>
            </a:extLst>
          </p:cNvPr>
          <p:cNvSpPr>
            <a:spLocks noGrp="1"/>
          </p:cNvSpPr>
          <p:nvPr>
            <p:ph idx="1"/>
          </p:nvPr>
        </p:nvSpPr>
        <p:spPr>
          <a:xfrm>
            <a:off x="1225898" y="2881847"/>
            <a:ext cx="9955455" cy="2554311"/>
          </a:xfrm>
        </p:spPr>
        <p:txBody>
          <a:bodyPr anchor="ctr">
            <a:normAutofit fontScale="92500" lnSpcReduction="10000"/>
          </a:bodyPr>
          <a:lstStyle/>
          <a:p>
            <a:pPr algn="just"/>
            <a:r>
              <a:rPr lang="it-IT" sz="3200" dirty="0"/>
              <a:t>Il Tribunale invitava le parti a trovare una soluzione amichevole, preannunciando che, in caso di esito negativo del procedimento di mediazione, «in sede di liquidazione delle spese del giudizio si provvederà anche su spese e indennità del procedimento di mediazione e sul compenso del difensore per l’assistenza prestata durante la procedura».</a:t>
            </a:r>
          </a:p>
        </p:txBody>
      </p:sp>
    </p:spTree>
    <p:extLst>
      <p:ext uri="{BB962C8B-B14F-4D97-AF65-F5344CB8AC3E}">
        <p14:creationId xmlns:p14="http://schemas.microsoft.com/office/powerpoint/2010/main" val="615042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968749-45AF-4513-F75F-F2DC658D0A71}"/>
              </a:ext>
            </a:extLst>
          </p:cNvPr>
          <p:cNvSpPr>
            <a:spLocks noGrp="1"/>
          </p:cNvSpPr>
          <p:nvPr>
            <p:ph type="title"/>
          </p:nvPr>
        </p:nvSpPr>
        <p:spPr>
          <a:xfrm>
            <a:off x="1024128" y="548640"/>
            <a:ext cx="9720072" cy="1499616"/>
          </a:xfrm>
          <a:solidFill>
            <a:srgbClr val="6699FF"/>
          </a:solidFill>
        </p:spPr>
        <p:txBody>
          <a:bodyPr>
            <a:normAutofit/>
          </a:bodyPr>
          <a:lstStyle/>
          <a:p>
            <a:r>
              <a:rPr lang="it-IT" sz="3600" dirty="0">
                <a:solidFill>
                  <a:srgbClr val="0070C0"/>
                </a:solidFill>
                <a:latin typeface="Arial Nova" panose="020B0504020202020204" pitchFamily="34" charset="0"/>
              </a:rPr>
              <a:t>Gli incentivi fiscali  nella mediazione</a:t>
            </a:r>
          </a:p>
        </p:txBody>
      </p:sp>
      <p:sp>
        <p:nvSpPr>
          <p:cNvPr id="3" name="Segnaposto contenuto 2">
            <a:extLst>
              <a:ext uri="{FF2B5EF4-FFF2-40B4-BE49-F238E27FC236}">
                <a16:creationId xmlns:a16="http://schemas.microsoft.com/office/drawing/2014/main" id="{DB960F56-2DD8-B7F8-F2B1-82F455F88393}"/>
              </a:ext>
            </a:extLst>
          </p:cNvPr>
          <p:cNvSpPr>
            <a:spLocks noGrp="1"/>
          </p:cNvSpPr>
          <p:nvPr>
            <p:ph sz="half" idx="1"/>
          </p:nvPr>
        </p:nvSpPr>
        <p:spPr>
          <a:xfrm>
            <a:off x="1044727" y="2286000"/>
            <a:ext cx="4754880" cy="4023360"/>
          </a:xfrm>
        </p:spPr>
        <p:txBody>
          <a:bodyPr>
            <a:normAutofit fontScale="25000" lnSpcReduction="20000"/>
          </a:bodyPr>
          <a:lstStyle/>
          <a:p>
            <a:pPr marL="0" marR="0" lvl="0" indent="0" algn="just" defTabSz="914400" rtl="0" eaLnBrk="1" fontAlgn="auto" latinLnBrk="0" hangingPunct="1">
              <a:lnSpc>
                <a:spcPct val="150000"/>
              </a:lnSpc>
              <a:spcBef>
                <a:spcPts val="1200"/>
              </a:spcBef>
              <a:spcAft>
                <a:spcPts val="200"/>
              </a:spcAft>
              <a:buClr>
                <a:srgbClr val="9CBEBD"/>
              </a:buClr>
              <a:buSzPct val="100000"/>
              <a:buFont typeface="Tw Cen MT" panose="020B0602020104020603" pitchFamily="34" charset="0"/>
              <a:buNone/>
              <a:tabLst/>
              <a:defRPr/>
            </a:pPr>
            <a:r>
              <a:rPr kumimoji="0" lang="it-IT" sz="7200" b="0" i="0" u="none" strike="noStrike" kern="1200" cap="none" spc="0" normalizeH="0" baseline="0" noProof="0" dirty="0">
                <a:ln>
                  <a:noFill/>
                </a:ln>
                <a:solidFill>
                  <a:srgbClr val="2E2B21"/>
                </a:solidFill>
                <a:effectLst/>
                <a:uLnTx/>
                <a:uFillTx/>
                <a:latin typeface="Arial Nova" panose="020B0504020202020204" pitchFamily="34" charset="0"/>
              </a:rPr>
              <a:t>Primo ambito di intervento della legge delega n. 206/2021. art. 1 comma 4, lett. a)</a:t>
            </a:r>
          </a:p>
          <a:p>
            <a:pPr marL="0" marR="0" lvl="0" indent="0" algn="just" defTabSz="914400" rtl="0" eaLnBrk="1" fontAlgn="auto" latinLnBrk="0" hangingPunct="1">
              <a:lnSpc>
                <a:spcPct val="150000"/>
              </a:lnSpc>
              <a:spcBef>
                <a:spcPts val="1200"/>
              </a:spcBef>
              <a:spcAft>
                <a:spcPts val="200"/>
              </a:spcAft>
              <a:buClr>
                <a:srgbClr val="9CBEBD"/>
              </a:buClr>
              <a:buSzPct val="100000"/>
              <a:buFont typeface="Tw Cen MT" panose="020B0602020104020603" pitchFamily="34" charset="0"/>
              <a:buNone/>
              <a:tabLst/>
              <a:defRPr/>
            </a:pPr>
            <a:r>
              <a:rPr lang="it-IT" sz="7200" dirty="0">
                <a:solidFill>
                  <a:srgbClr val="2E2B21"/>
                </a:solidFill>
                <a:latin typeface="Arial Nova" panose="020B0504020202020204" pitchFamily="34" charset="0"/>
                <a:ea typeface="+mn-ea"/>
                <a:cs typeface="+mn-cs"/>
              </a:rPr>
              <a:t>«riordinare e semplificare la disciplina degli incentivi fiscali relativi alle procedure stragiudiziali di risoluzione delle controversie»</a:t>
            </a:r>
            <a:endParaRPr kumimoji="0" lang="it-IT" sz="8000" b="0" i="0" u="none" strike="noStrike" kern="1200" cap="none" spc="0" normalizeH="0" baseline="0" noProof="0" dirty="0">
              <a:ln>
                <a:noFill/>
              </a:ln>
              <a:solidFill>
                <a:srgbClr val="2E2B21"/>
              </a:solidFill>
              <a:effectLst/>
              <a:uLnTx/>
              <a:uFillTx/>
              <a:latin typeface="Tw Cen MT" panose="020B0602020104020603"/>
              <a:ea typeface="+mn-ea"/>
              <a:cs typeface="+mn-cs"/>
            </a:endParaRPr>
          </a:p>
          <a:p>
            <a:endParaRPr lang="it-IT" dirty="0"/>
          </a:p>
        </p:txBody>
      </p:sp>
      <p:sp>
        <p:nvSpPr>
          <p:cNvPr id="4" name="Segnaposto contenuto 3">
            <a:extLst>
              <a:ext uri="{FF2B5EF4-FFF2-40B4-BE49-F238E27FC236}">
                <a16:creationId xmlns:a16="http://schemas.microsoft.com/office/drawing/2014/main" id="{24D2E0F6-E4CD-8018-B017-F17B9CD571A9}"/>
              </a:ext>
            </a:extLst>
          </p:cNvPr>
          <p:cNvSpPr>
            <a:spLocks noGrp="1"/>
          </p:cNvSpPr>
          <p:nvPr>
            <p:ph sz="half" idx="2"/>
          </p:nvPr>
        </p:nvSpPr>
        <p:spPr>
          <a:xfrm>
            <a:off x="6096000" y="2286000"/>
            <a:ext cx="4648200" cy="4023360"/>
          </a:xfrm>
          <a:solidFill>
            <a:srgbClr val="CCFFFF"/>
          </a:solidFill>
        </p:spPr>
        <p:txBody>
          <a:bodyPr>
            <a:normAutofit fontScale="25000" lnSpcReduction="20000"/>
          </a:bodyPr>
          <a:lstStyle/>
          <a:p>
            <a:endParaRPr lang="it-IT" dirty="0"/>
          </a:p>
          <a:p>
            <a:pPr algn="just"/>
            <a:r>
              <a:rPr lang="it-IT" sz="8000" dirty="0"/>
              <a:t>Per rendere più appetibile la Mediazione  </a:t>
            </a:r>
          </a:p>
          <a:p>
            <a:pPr algn="just"/>
            <a:r>
              <a:rPr lang="it-IT" sz="8000" dirty="0"/>
              <a:t>- innalzamento della soglia per esenzione dell’imposta di registro da € 50,000,00 a € 100.000,00 (art. 17, secondo comma)</a:t>
            </a:r>
          </a:p>
          <a:p>
            <a:pPr algn="just"/>
            <a:r>
              <a:rPr lang="it-IT" sz="8000" dirty="0"/>
              <a:t>-previsione di un credito d’imposta in caso di accordo,  commisurato all’indennità di mediazione, con tetto massimo di € 600,00</a:t>
            </a:r>
          </a:p>
          <a:p>
            <a:pPr algn="just"/>
            <a:r>
              <a:rPr lang="it-IT" sz="8000" dirty="0"/>
              <a:t>-nei casi in cui la Mediazione è obbligatoria (art. 5, comma 1) o demandata (art. 5 quater), </a:t>
            </a:r>
            <a:r>
              <a:rPr lang="it-IT" sz="8000" u="sng" dirty="0"/>
              <a:t>alle parti è altresì riconosciuto un credito d’imposta commisurato al compenso corrisposto al proprio avvocato per l’assistenza nella procedura di mediazione , nei limiti previsti dai parametri forensi e fino a concorrenza di euro seicento</a:t>
            </a:r>
          </a:p>
          <a:p>
            <a:endParaRPr lang="it-IT" sz="8000" dirty="0"/>
          </a:p>
          <a:p>
            <a:endParaRPr lang="it-IT" sz="2900" dirty="0"/>
          </a:p>
          <a:p>
            <a:endParaRPr lang="it-IT" sz="2900" dirty="0"/>
          </a:p>
          <a:p>
            <a:endParaRPr lang="it-IT" sz="8000" dirty="0"/>
          </a:p>
          <a:p>
            <a:endParaRPr lang="it-IT" dirty="0"/>
          </a:p>
          <a:p>
            <a:endParaRPr lang="it-IT" dirty="0"/>
          </a:p>
          <a:p>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900" b="1" i="0" u="none" strike="noStrike" kern="1200" cap="none" spc="0" normalizeH="0" baseline="0" noProof="0" dirty="0">
                <a:ln>
                  <a:noFill/>
                </a:ln>
                <a:solidFill>
                  <a:srgbClr val="2E2B21"/>
                </a:solidFill>
                <a:effectLst/>
                <a:uLnTx/>
                <a:uFillTx/>
                <a:latin typeface="Tw Cen MT" panose="020B0602020104020603"/>
                <a:ea typeface="+mn-ea"/>
                <a:cs typeface="+mn-cs"/>
              </a:rPr>
              <a:t>.</a:t>
            </a:r>
            <a:endParaRPr kumimoji="0" lang="it-IT" sz="29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it-IT" dirty="0"/>
          </a:p>
        </p:txBody>
      </p:sp>
      <p:sp>
        <p:nvSpPr>
          <p:cNvPr id="5" name="Freccia a destra 4">
            <a:extLst>
              <a:ext uri="{FF2B5EF4-FFF2-40B4-BE49-F238E27FC236}">
                <a16:creationId xmlns:a16="http://schemas.microsoft.com/office/drawing/2014/main" id="{1CDDB1C5-0BE9-49E9-A258-E6D1167F9572}"/>
              </a:ext>
            </a:extLst>
          </p:cNvPr>
          <p:cNvSpPr/>
          <p:nvPr/>
        </p:nvSpPr>
        <p:spPr>
          <a:xfrm>
            <a:off x="5066515" y="4510578"/>
            <a:ext cx="1029485" cy="800101"/>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6" name="Freccia a destra 5">
            <a:extLst>
              <a:ext uri="{FF2B5EF4-FFF2-40B4-BE49-F238E27FC236}">
                <a16:creationId xmlns:a16="http://schemas.microsoft.com/office/drawing/2014/main" id="{01D0223F-4259-207B-9606-C15ADCC674D4}"/>
              </a:ext>
            </a:extLst>
          </p:cNvPr>
          <p:cNvSpPr/>
          <p:nvPr/>
        </p:nvSpPr>
        <p:spPr>
          <a:xfrm>
            <a:off x="4867649" y="4227090"/>
            <a:ext cx="4571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867065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98FAF13-7046-B96A-D3CE-6202B725DFC5}"/>
              </a:ext>
            </a:extLst>
          </p:cNvPr>
          <p:cNvSpPr>
            <a:spLocks noGrp="1"/>
          </p:cNvSpPr>
          <p:nvPr>
            <p:ph sz="half" idx="1"/>
          </p:nvPr>
        </p:nvSpPr>
        <p:spPr>
          <a:xfrm>
            <a:off x="793821" y="2180492"/>
            <a:ext cx="3898760" cy="974690"/>
          </a:xfrm>
          <a:solidFill>
            <a:srgbClr val="6699FF"/>
          </a:solidFill>
        </p:spPr>
        <p:txBody>
          <a:bodyPr>
            <a:normAutofit fontScale="92500" lnSpcReduction="20000"/>
          </a:bodyPr>
          <a:lstStyle/>
          <a:p>
            <a:pPr marL="0" indent="0">
              <a:buNone/>
            </a:pPr>
            <a:r>
              <a:rPr lang="it-IT" sz="2600" i="0" dirty="0">
                <a:effectLst/>
                <a:latin typeface="Arial Nova" panose="020B0504020202020204" pitchFamily="34" charset="0"/>
                <a:cs typeface="Calibri Light" panose="020F0302020204030204" pitchFamily="34" charset="0"/>
              </a:rPr>
              <a:t>Gli incentivi fiscali</a:t>
            </a:r>
            <a:endParaRPr lang="it-IT" dirty="0">
              <a:latin typeface="Arial Nova" panose="020B0504020202020204" pitchFamily="34" charset="0"/>
            </a:endParaRPr>
          </a:p>
        </p:txBody>
      </p:sp>
      <p:sp>
        <p:nvSpPr>
          <p:cNvPr id="8" name="Segnaposto contenuto 7">
            <a:extLst>
              <a:ext uri="{FF2B5EF4-FFF2-40B4-BE49-F238E27FC236}">
                <a16:creationId xmlns:a16="http://schemas.microsoft.com/office/drawing/2014/main" id="{6FB572B1-D2B5-28EE-4A53-70A41D3F26FB}"/>
              </a:ext>
            </a:extLst>
          </p:cNvPr>
          <p:cNvSpPr>
            <a:spLocks noGrp="1"/>
          </p:cNvSpPr>
          <p:nvPr>
            <p:ph sz="half" idx="2"/>
          </p:nvPr>
        </p:nvSpPr>
        <p:spPr>
          <a:xfrm>
            <a:off x="5134709" y="723480"/>
            <a:ext cx="5787850" cy="5582523"/>
          </a:xfrm>
          <a:solidFill>
            <a:srgbClr val="CCFFFF"/>
          </a:solidFill>
        </p:spPr>
        <p:txBody>
          <a:bodyPr>
            <a:normAutofit fontScale="92500" lnSpcReduction="20000"/>
          </a:bodyPr>
          <a:lstStyle/>
          <a:p>
            <a:pPr algn="just"/>
            <a:endParaRPr lang="it-IT" dirty="0"/>
          </a:p>
          <a:p>
            <a:pPr marL="91440" marR="0" lvl="0" indent="-91440" algn="just" defTabSz="914400" rtl="0" eaLnBrk="1" fontAlgn="auto" latinLnBrk="0" hangingPunct="1">
              <a:lnSpc>
                <a:spcPct val="90000"/>
              </a:lnSpc>
              <a:spcBef>
                <a:spcPts val="1200"/>
              </a:spcBef>
              <a:spcAft>
                <a:spcPts val="200"/>
              </a:spcAft>
              <a:buClr>
                <a:srgbClr val="9CBEBD"/>
              </a:buClr>
              <a:buSzPct val="100000"/>
              <a:buFont typeface="Tw Cen MT" panose="020B0602020104020603" pitchFamily="34" charset="0"/>
              <a:buChar char=" "/>
              <a:tabLst/>
              <a:defRPr/>
            </a:pPr>
            <a:r>
              <a:rPr kumimoji="0" lang="it-IT" sz="1400" b="0" i="0" u="sng" strike="noStrike" kern="1200" cap="none" spc="0" normalizeH="0" baseline="0" noProof="0" dirty="0">
                <a:ln>
                  <a:noFill/>
                </a:ln>
                <a:solidFill>
                  <a:srgbClr val="2E2B21"/>
                </a:solidFill>
                <a:effectLst/>
                <a:uLnTx/>
                <a:uFillTx/>
                <a:latin typeface="Tw Cen MT" panose="020B0602020104020603"/>
                <a:ea typeface="+mn-ea"/>
                <a:cs typeface="+mn-cs"/>
              </a:rPr>
              <a:t>-</a:t>
            </a:r>
            <a:r>
              <a:rPr kumimoji="0" lang="it-IT" b="0" i="0" u="sng" strike="noStrike" kern="1200" cap="none" spc="0" normalizeH="0" baseline="0" noProof="0" dirty="0">
                <a:ln>
                  <a:noFill/>
                </a:ln>
                <a:solidFill>
                  <a:srgbClr val="2E2B21"/>
                </a:solidFill>
                <a:effectLst/>
                <a:uLnTx/>
                <a:uFillTx/>
                <a:latin typeface="Tw Cen MT" panose="020B0602020104020603"/>
                <a:ea typeface="+mn-ea"/>
                <a:cs typeface="+mn-cs"/>
              </a:rPr>
              <a:t>attenzione, il comma 2 art. 20 prevede che i crediti d’imposta </a:t>
            </a:r>
            <a:r>
              <a:rPr lang="it-IT" u="sng" dirty="0">
                <a:solidFill>
                  <a:srgbClr val="2E2B21"/>
                </a:solidFill>
                <a:latin typeface="Tw Cen MT" panose="020B0602020104020603"/>
              </a:rPr>
              <a:t>di cui </a:t>
            </a:r>
            <a:r>
              <a:rPr kumimoji="0" lang="it-IT" b="0" i="0" u="sng" strike="noStrike" kern="1200" cap="none" spc="0" normalizeH="0" baseline="0" noProof="0" dirty="0">
                <a:ln>
                  <a:noFill/>
                </a:ln>
                <a:solidFill>
                  <a:srgbClr val="2E2B21"/>
                </a:solidFill>
                <a:effectLst/>
                <a:uLnTx/>
                <a:uFillTx/>
                <a:latin typeface="Tw Cen MT" panose="020B0602020104020603"/>
                <a:ea typeface="+mn-ea"/>
                <a:cs typeface="+mn-cs"/>
              </a:rPr>
              <a:t>al comma 1, seppur cumulabili,  sono utilizzabili nel limite complessivo di € 600,00 </a:t>
            </a:r>
            <a:r>
              <a:rPr kumimoji="0" lang="it-IT" b="0" i="0" u="none" strike="noStrike" kern="1200" cap="none" spc="0" normalizeH="0" baseline="0" noProof="0" dirty="0">
                <a:ln>
                  <a:noFill/>
                </a:ln>
                <a:solidFill>
                  <a:srgbClr val="2E2B21"/>
                </a:solidFill>
                <a:effectLst/>
                <a:uLnTx/>
                <a:uFillTx/>
                <a:latin typeface="Tw Cen MT" panose="020B0602020104020603"/>
                <a:ea typeface="+mn-ea"/>
                <a:cs typeface="+mn-cs"/>
              </a:rPr>
              <a:t>per singolo procedura e sino ad un massimo di € 2.400,00  e €24.000,00 annuali, a secondo che si tratti di persone fisiche o giuridiche</a:t>
            </a:r>
            <a:endParaRPr kumimoji="0" lang="it-IT" b="0" i="0" u="sng" strike="noStrike" kern="1200" cap="none" spc="0" normalizeH="0" baseline="0" noProof="0" dirty="0">
              <a:ln>
                <a:noFill/>
              </a:ln>
              <a:solidFill>
                <a:srgbClr val="2E2B21"/>
              </a:solidFill>
              <a:effectLst/>
              <a:uLnTx/>
              <a:uFillTx/>
              <a:latin typeface="Tw Cen MT" panose="020B0602020104020603"/>
              <a:ea typeface="+mn-ea"/>
              <a:cs typeface="+mn-cs"/>
            </a:endParaRPr>
          </a:p>
          <a:p>
            <a:pPr algn="just"/>
            <a:r>
              <a:rPr lang="it-IT" dirty="0"/>
              <a:t>-credito d’imposta in caso di intervenuto accordo per recuperare il contributo unificato versato (art. 20 co. 3) nei limiti di quello versato e in ogni caso non oltre € 518,00</a:t>
            </a:r>
          </a:p>
          <a:p>
            <a:pPr algn="just"/>
            <a:r>
              <a:rPr lang="it-IT" dirty="0"/>
              <a:t>-estensione del Gratuito Patrocinio a Mediazione e Negoziazione Assistita</a:t>
            </a:r>
          </a:p>
          <a:p>
            <a:pPr algn="just"/>
            <a:endParaRPr lang="it-IT" sz="1800" dirty="0">
              <a:latin typeface="Arial Nova" panose="020B0504020202020204" pitchFamily="34" charset="0"/>
            </a:endParaRPr>
          </a:p>
          <a:p>
            <a:pPr algn="just"/>
            <a:r>
              <a:rPr lang="it-IT" sz="1800" dirty="0">
                <a:latin typeface="Arial Nova" panose="020B0504020202020204" pitchFamily="34" charset="0"/>
              </a:rPr>
              <a:t>Siamo in attesa dei decreti attuativi, da adottare entro sei mesi dall’entrata in vigore delle disposizioni attuative della legge delega n. 206/2021</a:t>
            </a:r>
          </a:p>
          <a:p>
            <a:pPr algn="just"/>
            <a:endParaRPr lang="it-IT" sz="1800" dirty="0">
              <a:latin typeface="Arial Nova" panose="020B0504020202020204" pitchFamily="34" charset="0"/>
            </a:endParaRPr>
          </a:p>
          <a:p>
            <a:pPr algn="just"/>
            <a:r>
              <a:rPr lang="it-IT" sz="1800" dirty="0">
                <a:latin typeface="Arial Nova" panose="020B0504020202020204" pitchFamily="34" charset="0"/>
              </a:rPr>
              <a:t> </a:t>
            </a:r>
          </a:p>
        </p:txBody>
      </p:sp>
    </p:spTree>
    <p:extLst>
      <p:ext uri="{BB962C8B-B14F-4D97-AF65-F5344CB8AC3E}">
        <p14:creationId xmlns:p14="http://schemas.microsoft.com/office/powerpoint/2010/main" val="1332741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49034C-6881-2200-BC84-939DA8AFCD54}"/>
              </a:ext>
            </a:extLst>
          </p:cNvPr>
          <p:cNvSpPr>
            <a:spLocks noGrp="1"/>
          </p:cNvSpPr>
          <p:nvPr>
            <p:ph type="title"/>
          </p:nvPr>
        </p:nvSpPr>
        <p:spPr/>
        <p:txBody>
          <a:bodyPr/>
          <a:lstStyle/>
          <a:p>
            <a:r>
              <a:rPr lang="it-IT" dirty="0"/>
              <a:t>Modalità di conclusione del procedimento di mediazione</a:t>
            </a:r>
          </a:p>
        </p:txBody>
      </p:sp>
      <p:graphicFrame>
        <p:nvGraphicFramePr>
          <p:cNvPr id="3" name="Diagramma 2">
            <a:extLst>
              <a:ext uri="{FF2B5EF4-FFF2-40B4-BE49-F238E27FC236}">
                <a16:creationId xmlns:a16="http://schemas.microsoft.com/office/drawing/2014/main" id="{F9F4990D-BB84-F573-A4BF-C5E8FAA01E31}"/>
              </a:ext>
            </a:extLst>
          </p:cNvPr>
          <p:cNvGraphicFramePr/>
          <p:nvPr>
            <p:extLst>
              <p:ext uri="{D42A27DB-BD31-4B8C-83A1-F6EECF244321}">
                <p14:modId xmlns:p14="http://schemas.microsoft.com/office/powerpoint/2010/main" val="4183481575"/>
              </p:ext>
            </p:extLst>
          </p:nvPr>
        </p:nvGraphicFramePr>
        <p:xfrm>
          <a:off x="2032000" y="1646238"/>
          <a:ext cx="8128000" cy="4328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839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E14737-84D6-D9B9-7333-2574DB8AA209}"/>
              </a:ext>
            </a:extLst>
          </p:cNvPr>
          <p:cNvSpPr>
            <a:spLocks noGrp="1"/>
          </p:cNvSpPr>
          <p:nvPr>
            <p:ph type="ctrTitle"/>
          </p:nvPr>
        </p:nvSpPr>
        <p:spPr/>
        <p:txBody>
          <a:bodyPr>
            <a:normAutofit fontScale="90000"/>
          </a:bodyPr>
          <a:lstStyle/>
          <a:p>
            <a:pPr algn="ctr"/>
            <a:r>
              <a:rPr lang="it-IT" dirty="0"/>
              <a:t>IL PATROCINIO A SPESE DELLO STATO NEL PROCEDIMENTO DI  MEDIAZIONE</a:t>
            </a:r>
          </a:p>
        </p:txBody>
      </p:sp>
      <p:sp>
        <p:nvSpPr>
          <p:cNvPr id="3" name="Sottotitolo 2">
            <a:extLst>
              <a:ext uri="{FF2B5EF4-FFF2-40B4-BE49-F238E27FC236}">
                <a16:creationId xmlns:a16="http://schemas.microsoft.com/office/drawing/2014/main" id="{5BBC15DC-9958-0F4E-FCAA-AD99A304D847}"/>
              </a:ext>
            </a:extLst>
          </p:cNvPr>
          <p:cNvSpPr>
            <a:spLocks noGrp="1"/>
          </p:cNvSpPr>
          <p:nvPr>
            <p:ph type="subTitle" idx="1"/>
          </p:nvPr>
        </p:nvSpPr>
        <p:spPr/>
        <p:txBody>
          <a:bodyPr>
            <a:normAutofit fontScale="85000" lnSpcReduction="10000"/>
          </a:bodyPr>
          <a:lstStyle/>
          <a:p>
            <a:r>
              <a:rPr lang="it-IT" dirty="0"/>
              <a:t>Le principali modifiche introdotte dalla Riforma Cartabia: il nuovo capo II-bis  del d.lgs. 28/2010</a:t>
            </a:r>
          </a:p>
        </p:txBody>
      </p:sp>
    </p:spTree>
    <p:extLst>
      <p:ext uri="{BB962C8B-B14F-4D97-AF65-F5344CB8AC3E}">
        <p14:creationId xmlns:p14="http://schemas.microsoft.com/office/powerpoint/2010/main" val="144713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4A845A-1681-BAC9-CFFB-38CEB55AE7F2}"/>
              </a:ext>
            </a:extLst>
          </p:cNvPr>
          <p:cNvSpPr>
            <a:spLocks noGrp="1"/>
          </p:cNvSpPr>
          <p:nvPr>
            <p:ph type="title"/>
          </p:nvPr>
        </p:nvSpPr>
        <p:spPr/>
        <p:txBody>
          <a:bodyPr/>
          <a:lstStyle/>
          <a:p>
            <a:r>
              <a:rPr lang="it-IT" dirty="0"/>
              <a:t>Il problema del patrocinio a spese dello Stato nel procedimento di mediazione ante Riforma</a:t>
            </a:r>
          </a:p>
        </p:txBody>
      </p:sp>
      <p:sp>
        <p:nvSpPr>
          <p:cNvPr id="3" name="Segnaposto contenuto 2">
            <a:extLst>
              <a:ext uri="{FF2B5EF4-FFF2-40B4-BE49-F238E27FC236}">
                <a16:creationId xmlns:a16="http://schemas.microsoft.com/office/drawing/2014/main" id="{992CD733-0A4C-5FA5-02B2-D43DF64D7EAD}"/>
              </a:ext>
            </a:extLst>
          </p:cNvPr>
          <p:cNvSpPr>
            <a:spLocks noGrp="1"/>
          </p:cNvSpPr>
          <p:nvPr>
            <p:ph idx="1"/>
          </p:nvPr>
        </p:nvSpPr>
        <p:spPr>
          <a:xfrm>
            <a:off x="1295400" y="1728133"/>
            <a:ext cx="9601200" cy="4063068"/>
          </a:xfrm>
        </p:spPr>
        <p:txBody>
          <a:bodyPr>
            <a:noAutofit/>
          </a:bodyPr>
          <a:lstStyle/>
          <a:p>
            <a:pPr algn="just"/>
            <a:r>
              <a:rPr lang="it-IT" sz="1350" dirty="0"/>
              <a:t>Prima dell’entrata in vigore della Riforma Cartabia si discuteva sull’ammissibilità del patrocinio a spese dello Stato nel procedimento di mediazione;</a:t>
            </a:r>
          </a:p>
          <a:p>
            <a:pPr algn="just"/>
            <a:r>
              <a:rPr lang="it-IT" sz="1350" dirty="0"/>
              <a:t>L’unica disposizione in proposito era prevista dall’art. 16, co. 5 e ss., d.lgs. 28/2010, il quale prevedeva:</a:t>
            </a:r>
          </a:p>
          <a:p>
            <a:pPr lvl="1" algn="just"/>
            <a:r>
              <a:rPr lang="it-IT" sz="1350" dirty="0"/>
              <a:t>«</a:t>
            </a:r>
            <a:r>
              <a:rPr lang="it-IT" sz="1350" i="1" dirty="0"/>
              <a:t>5. Quando la  mediazione  è  condizione  di  procedibilità  della domanda ai sensi dell'articolo  5,  comma  1,  all'organismo  </a:t>
            </a:r>
            <a:r>
              <a:rPr lang="it-IT" sz="1350" b="1" i="1" dirty="0"/>
              <a:t>non  è dovuta alcuna indennità </a:t>
            </a:r>
            <a:r>
              <a:rPr lang="it-IT" sz="1350" i="1" dirty="0"/>
              <a:t>dalla parte che si  trova  nelle  condizioni per  l'ammissione  al  patrocinio  a  spese  dello  Stato,  ai  sensi dell'articolo 76 (L) del testo unico delle disposizioni legislative e regolamentari in materia di spese di giustizia di cui al decreto  del Presidente della Repubblica del 30 maggio 2002, n. 115. A  tale  fine la  parte  è  tenuta  a  depositare  presso   l'organismo   apposita dichiarazione   sostitutiva   dell'atto   di   notorietà,   la   cui sottoscrizione  può  essere  autenticata  dal  medesimo   mediatore, nonché' a produrre, a pena di  inammissibilità,  se  l'organismo  lo richiede, la documentazione necessaria a comprovare la veridicità di quanto dichiarato. </a:t>
            </a:r>
          </a:p>
          <a:p>
            <a:pPr lvl="1" algn="just"/>
            <a:r>
              <a:rPr lang="it-IT" sz="1350" i="1" dirty="0"/>
              <a:t>6. Il Ministero della giustizia provvede, nell'ambito delle proprie attività istituzionali, al monitoraggio delle mediazioni concernenti i soggetti esonerati dal pagamento dell'indennità di mediazione. Dei risultati di tale monitoraggio si tiene conto per la  determinazione, con il decreto di cui all'articolo  16,  comma  2,  delle  indennità spettanti agli organismi pubblici, in modo da coprire anche il  costo dell'attività  prestata  a  favore  dei  soggetti   aventi   diritto all'esonero. </a:t>
            </a:r>
          </a:p>
          <a:p>
            <a:pPr lvl="1" algn="just"/>
            <a:r>
              <a:rPr lang="it-IT" sz="1350" i="1" dirty="0"/>
              <a:t>7. L'ammontare dell'indennità può essere rideterminato  ogni  tre anni in relazione alla variazione, accertata dall'Istituto  Nazionale di Statistica, dell'indice dei prezzi al consumo per le  famiglie  di operai e impiegati, verificatasi nel triennio precedente</a:t>
            </a:r>
            <a:r>
              <a:rPr lang="it-IT" sz="1350" dirty="0"/>
              <a:t>».</a:t>
            </a:r>
          </a:p>
        </p:txBody>
      </p:sp>
    </p:spTree>
    <p:extLst>
      <p:ext uri="{BB962C8B-B14F-4D97-AF65-F5344CB8AC3E}">
        <p14:creationId xmlns:p14="http://schemas.microsoft.com/office/powerpoint/2010/main" val="237576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4A845A-1681-BAC9-CFFB-38CEB55AE7F2}"/>
              </a:ext>
            </a:extLst>
          </p:cNvPr>
          <p:cNvSpPr>
            <a:spLocks noGrp="1"/>
          </p:cNvSpPr>
          <p:nvPr>
            <p:ph type="title"/>
          </p:nvPr>
        </p:nvSpPr>
        <p:spPr/>
        <p:txBody>
          <a:bodyPr/>
          <a:lstStyle/>
          <a:p>
            <a:r>
              <a:rPr lang="it-IT" dirty="0"/>
              <a:t>Il problema del patrocinio a spese dello Stato nel procedimento di mediazione ante Riforma</a:t>
            </a:r>
          </a:p>
        </p:txBody>
      </p:sp>
      <p:sp>
        <p:nvSpPr>
          <p:cNvPr id="3" name="Segnaposto contenuto 2">
            <a:extLst>
              <a:ext uri="{FF2B5EF4-FFF2-40B4-BE49-F238E27FC236}">
                <a16:creationId xmlns:a16="http://schemas.microsoft.com/office/drawing/2014/main" id="{992CD733-0A4C-5FA5-02B2-D43DF64D7EAD}"/>
              </a:ext>
            </a:extLst>
          </p:cNvPr>
          <p:cNvSpPr>
            <a:spLocks noGrp="1"/>
          </p:cNvSpPr>
          <p:nvPr>
            <p:ph idx="1"/>
          </p:nvPr>
        </p:nvSpPr>
        <p:spPr/>
        <p:txBody>
          <a:bodyPr>
            <a:normAutofit/>
          </a:bodyPr>
          <a:lstStyle/>
          <a:p>
            <a:endParaRPr lang="it-IT" sz="1800" dirty="0"/>
          </a:p>
          <a:p>
            <a:r>
              <a:rPr lang="it-IT" sz="1800" dirty="0"/>
              <a:t>In proposito, nel corso del 2020, alcuni giudici di legittimità avevano sollevato questione di legittimità costituzionale degli artt. 74, co. 2, e 83, co. 2, DPR n. 115/2002 (T.U. delle spese di giustizia):</a:t>
            </a:r>
          </a:p>
          <a:p>
            <a:pPr lvl="1"/>
            <a:r>
              <a:rPr lang="it-IT" dirty="0"/>
              <a:t>Il primo articolo, nella parte in cui non assicurava il patrocinio gratuito anche in relazione all’attività difensiva che gli avvocati svolgono in sede di mediazione quando la stessa si conclude con l’accordo;</a:t>
            </a:r>
          </a:p>
          <a:p>
            <a:pPr lvl="1"/>
            <a:r>
              <a:rPr lang="it-IT" dirty="0"/>
              <a:t>la seconda norma, in quanto non prevedeva che alla liquidazione del compenso dell’avvocato provveda il giudice che avrebbe la competenza a decidere la causa. </a:t>
            </a:r>
          </a:p>
        </p:txBody>
      </p:sp>
    </p:spTree>
    <p:extLst>
      <p:ext uri="{BB962C8B-B14F-4D97-AF65-F5344CB8AC3E}">
        <p14:creationId xmlns:p14="http://schemas.microsoft.com/office/powerpoint/2010/main" val="362833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4A845A-1681-BAC9-CFFB-38CEB55AE7F2}"/>
              </a:ext>
            </a:extLst>
          </p:cNvPr>
          <p:cNvSpPr>
            <a:spLocks noGrp="1"/>
          </p:cNvSpPr>
          <p:nvPr>
            <p:ph type="title"/>
          </p:nvPr>
        </p:nvSpPr>
        <p:spPr>
          <a:xfrm>
            <a:off x="1295400" y="503854"/>
            <a:ext cx="9601200" cy="964220"/>
          </a:xfrm>
        </p:spPr>
        <p:txBody>
          <a:bodyPr>
            <a:normAutofit fontScale="90000"/>
          </a:bodyPr>
          <a:lstStyle/>
          <a:p>
            <a:r>
              <a:rPr lang="it-IT" dirty="0"/>
              <a:t>Il problema del patrocinio a spese dello Stato nel procedimento di mediazione ante Riforma</a:t>
            </a:r>
          </a:p>
        </p:txBody>
      </p:sp>
      <p:sp>
        <p:nvSpPr>
          <p:cNvPr id="3" name="Segnaposto contenuto 2">
            <a:extLst>
              <a:ext uri="{FF2B5EF4-FFF2-40B4-BE49-F238E27FC236}">
                <a16:creationId xmlns:a16="http://schemas.microsoft.com/office/drawing/2014/main" id="{992CD733-0A4C-5FA5-02B2-D43DF64D7EAD}"/>
              </a:ext>
            </a:extLst>
          </p:cNvPr>
          <p:cNvSpPr>
            <a:spLocks noGrp="1"/>
          </p:cNvSpPr>
          <p:nvPr>
            <p:ph idx="1"/>
          </p:nvPr>
        </p:nvSpPr>
        <p:spPr>
          <a:xfrm>
            <a:off x="1295400" y="1585519"/>
            <a:ext cx="9601200" cy="4412609"/>
          </a:xfrm>
        </p:spPr>
        <p:txBody>
          <a:bodyPr>
            <a:noAutofit/>
          </a:bodyPr>
          <a:lstStyle/>
          <a:p>
            <a:r>
              <a:rPr lang="it-IT" sz="1100" dirty="0"/>
              <a:t>A tal riguardo, si è pronunciata la Corte Costituzionale con la </a:t>
            </a:r>
            <a:r>
              <a:rPr lang="it-IT" sz="1100" b="1" dirty="0"/>
              <a:t>sentenza n. 10/2022</a:t>
            </a:r>
            <a:r>
              <a:rPr lang="it-IT" sz="1100" dirty="0"/>
              <a:t>, i cui contenuti possono essere così riassunti:</a:t>
            </a:r>
          </a:p>
          <a:p>
            <a:pPr lvl="1"/>
            <a:r>
              <a:rPr lang="it-IT" sz="1100" dirty="0"/>
              <a:t>è rilevato il contrasto tra la previsione legislativa che impone in determinate materie la mediazione come condizione di procedibilità della domanda in giudizio e il mancato riconoscimento della possibilità di liquidare il compenso all’avvocato che si adopera in sede di mediazione quando la stessa si conclude con l’accordo. </a:t>
            </a:r>
          </a:p>
          <a:p>
            <a:pPr lvl="1"/>
            <a:r>
              <a:rPr lang="it-IT" sz="1100" dirty="0"/>
              <a:t>non è comprensibile il mancato riconoscimento del patrocinio gratuito proprio quando, con l’accordo di mediazione, viene perseguita la finalità voluta dal legislatore, consistente nella deflazione del processo.</a:t>
            </a:r>
          </a:p>
          <a:p>
            <a:pPr lvl="1"/>
            <a:r>
              <a:rPr lang="it-IT" sz="1100" u="sng" dirty="0"/>
              <a:t>la mancata previsione del gratuito patrocinio per la mediazione obbligatoria produce l’irragionevole effetto d’incentivare il ricorso al giudizio da parte dei non abbienti</a:t>
            </a:r>
            <a:r>
              <a:rPr lang="it-IT" sz="1100" dirty="0"/>
              <a:t>, solo perché è possibile usufruire, in detta sede, del patrocinio a spese dello Stato.</a:t>
            </a:r>
          </a:p>
          <a:p>
            <a:pPr lvl="1"/>
            <a:r>
              <a:rPr lang="it-IT" sz="1100" dirty="0"/>
              <a:t>a essere violato inoltre è il </a:t>
            </a:r>
            <a:r>
              <a:rPr lang="it-IT" sz="1100" b="1" dirty="0"/>
              <a:t>principio di parità di trattamento</a:t>
            </a:r>
            <a:r>
              <a:rPr lang="it-IT" sz="1100" dirty="0"/>
              <a:t> dei meno abbienti ai quali è garantito, dall’art. 10 del </a:t>
            </a:r>
            <a:r>
              <a:rPr lang="it-IT" sz="1100" dirty="0" err="1"/>
              <a:t>D.Lgs.</a:t>
            </a:r>
            <a:r>
              <a:rPr lang="it-IT" sz="1100" dirty="0"/>
              <a:t> n. 116/2005, il patrocinio gratuito, se il procedimento stragiudiziale obbligatorio riguarda le controversie transfrontaliere. </a:t>
            </a:r>
          </a:p>
          <a:p>
            <a:r>
              <a:rPr lang="it-IT" sz="1100" dirty="0"/>
              <a:t>La Corte Costituzionale conclude quindi, </a:t>
            </a:r>
            <a:r>
              <a:rPr lang="it-IT" sz="1100" b="1" dirty="0"/>
              <a:t>accogliendo i rilievi sollevati</a:t>
            </a:r>
            <a:r>
              <a:rPr lang="it-IT" sz="1100" dirty="0"/>
              <a:t>, che ritiene fondati, rilevando come in effetti le norme portate alla sua attenzione del TU delle Spese di Giustizia contrastano sia con i commi 1 e 2 dell’art. 3 della Costituzione, che con il comma 3 dell’art. 24 della Costituzione, in quanto:</a:t>
            </a:r>
          </a:p>
          <a:p>
            <a:pPr lvl="1"/>
            <a:r>
              <a:rPr lang="it-IT" sz="1100" dirty="0"/>
              <a:t>“</a:t>
            </a:r>
            <a:r>
              <a:rPr lang="it-IT" sz="1100" i="1" dirty="0"/>
              <a:t>il nesso di strumentalità necessaria con il processo e la riconducibilità della mediazione alle forme di giurisdizione condizionata aventi finalità deflattive costituiscono elementi che rendono del tutto distonica e priva di alcuna ragionevole giustificazione l’esclusione del patrocinio a spese dello Stato quando la medesima mediazione si sia conclusa con successo e non sia stata in concreto seguita dalla proposizione giudiziale della domanda</a:t>
            </a:r>
            <a:r>
              <a:rPr lang="it-IT" sz="1100" dirty="0"/>
              <a:t>”;</a:t>
            </a:r>
          </a:p>
          <a:p>
            <a:pPr lvl="1"/>
            <a:r>
              <a:rPr lang="it-IT" sz="1100" dirty="0"/>
              <a:t>“</a:t>
            </a:r>
            <a:r>
              <a:rPr lang="it-IT" sz="1100" i="1" dirty="0"/>
              <a:t>data l’espressa previsione dell’assistenza dell’avvocato in sede di mediazione obbligatoria (art. 5, comma 1-bis, del d.lgs. n. 28 del 2010), è evidente che privare i non abbienti del patrocinio a spese dello Stato significa destinarli di fatto, precludendo loro la possibilità della difesa tecnica, a subire l’asimmetria rispetto alla controparte abbiente in relazione a un procedimento che, come si è chiarito, in determinate materie è direttamente imposto dalla legge e rientra nell’esercizio della funzione giudiziaria giacché condiziona l’esercizio del diritto di azione</a:t>
            </a:r>
            <a:r>
              <a:rPr lang="it-IT" sz="1100" dirty="0"/>
              <a:t>”. </a:t>
            </a:r>
          </a:p>
        </p:txBody>
      </p:sp>
    </p:spTree>
    <p:extLst>
      <p:ext uri="{BB962C8B-B14F-4D97-AF65-F5344CB8AC3E}">
        <p14:creationId xmlns:p14="http://schemas.microsoft.com/office/powerpoint/2010/main" val="372364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FF0728-0F36-D143-72AC-B721ECDA3174}"/>
              </a:ext>
            </a:extLst>
          </p:cNvPr>
          <p:cNvSpPr>
            <a:spLocks noGrp="1"/>
          </p:cNvSpPr>
          <p:nvPr>
            <p:ph type="title"/>
          </p:nvPr>
        </p:nvSpPr>
        <p:spPr/>
        <p:txBody>
          <a:bodyPr/>
          <a:lstStyle/>
          <a:p>
            <a:r>
              <a:rPr lang="it-IT" dirty="0"/>
              <a:t>Il nuovo capo II-bis del d.lgs. 28/2010</a:t>
            </a:r>
          </a:p>
        </p:txBody>
      </p:sp>
      <p:sp>
        <p:nvSpPr>
          <p:cNvPr id="3" name="Segnaposto contenuto 2">
            <a:extLst>
              <a:ext uri="{FF2B5EF4-FFF2-40B4-BE49-F238E27FC236}">
                <a16:creationId xmlns:a16="http://schemas.microsoft.com/office/drawing/2014/main" id="{6FA307F0-2442-7DAB-B3F7-CD970644AB62}"/>
              </a:ext>
            </a:extLst>
          </p:cNvPr>
          <p:cNvSpPr>
            <a:spLocks noGrp="1"/>
          </p:cNvSpPr>
          <p:nvPr>
            <p:ph idx="1"/>
          </p:nvPr>
        </p:nvSpPr>
        <p:spPr>
          <a:xfrm>
            <a:off x="621248" y="1143000"/>
            <a:ext cx="6217920" cy="4930629"/>
          </a:xfrm>
        </p:spPr>
        <p:txBody>
          <a:bodyPr/>
          <a:lstStyle/>
          <a:p>
            <a:pPr algn="just"/>
            <a:r>
              <a:rPr lang="it-IT" dirty="0"/>
              <a:t>In concomitanza con l’emanazione della pronuncia della Consulta, come dalla stessa rilevato, proprio nel giorno della deliberazione della sentenza in commento, è stata approvata in via definitiva la legge delega 206/2021 che ha conferito al Governo i poteri necessari per procedere alla riforma del processo, compresa proprio la questione sollevata, ossia la previsione del patrocinio gratuito anche per le procedure di mediazione e di negoziazione assistita;</a:t>
            </a:r>
          </a:p>
          <a:p>
            <a:pPr algn="just"/>
            <a:r>
              <a:rPr lang="it-IT" dirty="0"/>
              <a:t>Il successivo d.lgs. 149/2022 ha inserito all’interno del d.lgs. 28/2010 il nuovo capo II-bis, le cui disposizioni si applicano a decorrere dal 30 giugno 2023, disciplinando integralmente l’istituto del PSS in materia di mediazione</a:t>
            </a:r>
          </a:p>
        </p:txBody>
      </p:sp>
      <p:sp>
        <p:nvSpPr>
          <p:cNvPr id="4" name="Segnaposto testo 3">
            <a:extLst>
              <a:ext uri="{FF2B5EF4-FFF2-40B4-BE49-F238E27FC236}">
                <a16:creationId xmlns:a16="http://schemas.microsoft.com/office/drawing/2014/main" id="{2D285D0C-E691-7040-7BBC-409D1BD2FDCB}"/>
              </a:ext>
            </a:extLst>
          </p:cNvPr>
          <p:cNvSpPr>
            <a:spLocks noGrp="1"/>
          </p:cNvSpPr>
          <p:nvPr>
            <p:ph type="body" sz="half" idx="2"/>
          </p:nvPr>
        </p:nvSpPr>
        <p:spPr/>
        <p:txBody>
          <a:bodyPr/>
          <a:lstStyle/>
          <a:p>
            <a:pPr algn="just"/>
            <a:r>
              <a:rPr lang="it-IT" dirty="0"/>
              <a:t>L’espressa introduzione nel procedimento di mediazione della facoltà di ricorrere al patrocinio a spese dello Stato</a:t>
            </a:r>
          </a:p>
        </p:txBody>
      </p:sp>
    </p:spTree>
    <p:extLst>
      <p:ext uri="{BB962C8B-B14F-4D97-AF65-F5344CB8AC3E}">
        <p14:creationId xmlns:p14="http://schemas.microsoft.com/office/powerpoint/2010/main" val="185856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FF0728-0F36-D143-72AC-B721ECDA3174}"/>
              </a:ext>
            </a:extLst>
          </p:cNvPr>
          <p:cNvSpPr>
            <a:spLocks noGrp="1"/>
          </p:cNvSpPr>
          <p:nvPr>
            <p:ph type="title"/>
          </p:nvPr>
        </p:nvSpPr>
        <p:spPr/>
        <p:txBody>
          <a:bodyPr/>
          <a:lstStyle/>
          <a:p>
            <a:r>
              <a:rPr lang="it-IT" dirty="0"/>
              <a:t>Art. 15-bis</a:t>
            </a:r>
          </a:p>
        </p:txBody>
      </p:sp>
      <p:sp>
        <p:nvSpPr>
          <p:cNvPr id="3" name="Segnaposto contenuto 2">
            <a:extLst>
              <a:ext uri="{FF2B5EF4-FFF2-40B4-BE49-F238E27FC236}">
                <a16:creationId xmlns:a16="http://schemas.microsoft.com/office/drawing/2014/main" id="{6FA307F0-2442-7DAB-B3F7-CD970644AB62}"/>
              </a:ext>
            </a:extLst>
          </p:cNvPr>
          <p:cNvSpPr>
            <a:spLocks noGrp="1"/>
          </p:cNvSpPr>
          <p:nvPr>
            <p:ph idx="1"/>
          </p:nvPr>
        </p:nvSpPr>
        <p:spPr>
          <a:xfrm>
            <a:off x="621248" y="1313645"/>
            <a:ext cx="6217920" cy="4759984"/>
          </a:xfrm>
        </p:spPr>
        <p:txBody>
          <a:bodyPr/>
          <a:lstStyle/>
          <a:p>
            <a:pPr algn="just"/>
            <a:r>
              <a:rPr lang="it-IT" dirty="0"/>
              <a:t>1. E' assicurato, alle condizioni stabilite nel presente  capo,  il patrocinio  a  spese  dello  Stato  alla  parte  non   abbiente   per l'assistenza dell'avvocato nel procedimento di mediazione nei casi di cui  all'articolo  5,  comma  1,  se  è   raggiunto   l'accordo   di conciliazione. </a:t>
            </a:r>
          </a:p>
          <a:p>
            <a:pPr algn="just"/>
            <a:r>
              <a:rPr lang="it-IT" dirty="0"/>
              <a:t>2. L'ammissione al patrocinio è  esclusa  nelle  controversie  per cessione di crediti e ragioni altrui, ad eccezione del caso in cui la cessione appare indubbiamente fatta in pagamento di crediti o ragioni preesistenti.</a:t>
            </a:r>
          </a:p>
        </p:txBody>
      </p:sp>
      <p:sp>
        <p:nvSpPr>
          <p:cNvPr id="4" name="Segnaposto testo 3">
            <a:extLst>
              <a:ext uri="{FF2B5EF4-FFF2-40B4-BE49-F238E27FC236}">
                <a16:creationId xmlns:a16="http://schemas.microsoft.com/office/drawing/2014/main" id="{2D285D0C-E691-7040-7BBC-409D1BD2FDCB}"/>
              </a:ext>
            </a:extLst>
          </p:cNvPr>
          <p:cNvSpPr>
            <a:spLocks noGrp="1"/>
          </p:cNvSpPr>
          <p:nvPr>
            <p:ph type="body" sz="half" idx="2"/>
          </p:nvPr>
        </p:nvSpPr>
        <p:spPr/>
        <p:txBody>
          <a:bodyPr/>
          <a:lstStyle/>
          <a:p>
            <a:pPr algn="just"/>
            <a:r>
              <a:rPr lang="it-IT" dirty="0"/>
              <a:t>Istituzione del patrocinio e ambito di applicabilità</a:t>
            </a:r>
          </a:p>
        </p:txBody>
      </p:sp>
    </p:spTree>
    <p:extLst>
      <p:ext uri="{BB962C8B-B14F-4D97-AF65-F5344CB8AC3E}">
        <p14:creationId xmlns:p14="http://schemas.microsoft.com/office/powerpoint/2010/main" val="158928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FF0728-0F36-D143-72AC-B721ECDA3174}"/>
              </a:ext>
            </a:extLst>
          </p:cNvPr>
          <p:cNvSpPr>
            <a:spLocks noGrp="1"/>
          </p:cNvSpPr>
          <p:nvPr>
            <p:ph type="title"/>
          </p:nvPr>
        </p:nvSpPr>
        <p:spPr/>
        <p:txBody>
          <a:bodyPr/>
          <a:lstStyle/>
          <a:p>
            <a:r>
              <a:rPr lang="it-IT" dirty="0"/>
              <a:t>Art. 15-ter</a:t>
            </a:r>
          </a:p>
        </p:txBody>
      </p:sp>
      <p:sp>
        <p:nvSpPr>
          <p:cNvPr id="3" name="Segnaposto contenuto 2">
            <a:extLst>
              <a:ext uri="{FF2B5EF4-FFF2-40B4-BE49-F238E27FC236}">
                <a16:creationId xmlns:a16="http://schemas.microsoft.com/office/drawing/2014/main" id="{6FA307F0-2442-7DAB-B3F7-CD970644AB62}"/>
              </a:ext>
            </a:extLst>
          </p:cNvPr>
          <p:cNvSpPr>
            <a:spLocks noGrp="1"/>
          </p:cNvSpPr>
          <p:nvPr>
            <p:ph idx="1"/>
          </p:nvPr>
        </p:nvSpPr>
        <p:spPr>
          <a:xfrm>
            <a:off x="621248" y="1558344"/>
            <a:ext cx="6217920" cy="4515285"/>
          </a:xfrm>
        </p:spPr>
        <p:txBody>
          <a:bodyPr/>
          <a:lstStyle/>
          <a:p>
            <a:pPr algn="just"/>
            <a:r>
              <a:rPr lang="it-IT" dirty="0"/>
              <a:t>1. Può essere ammesso al patrocinio chi è titolare di un  reddito imponibile ai fini dell'imposta sul reddito  delle  persone  fisiche, risultante  dall'ultima  dichiarazione,  non  superiore   all'importo indicato dagli articoli 76 e 77 del testo  unico  delle  disposizioni legislative e regolamentari in materia di spese di giustizia, di  cui al decreto del Presidente della Repubblica 30 maggio 2002, n. 115.</a:t>
            </a:r>
          </a:p>
        </p:txBody>
      </p:sp>
      <p:sp>
        <p:nvSpPr>
          <p:cNvPr id="4" name="Segnaposto testo 3">
            <a:extLst>
              <a:ext uri="{FF2B5EF4-FFF2-40B4-BE49-F238E27FC236}">
                <a16:creationId xmlns:a16="http://schemas.microsoft.com/office/drawing/2014/main" id="{2D285D0C-E691-7040-7BBC-409D1BD2FDCB}"/>
              </a:ext>
            </a:extLst>
          </p:cNvPr>
          <p:cNvSpPr>
            <a:spLocks noGrp="1"/>
          </p:cNvSpPr>
          <p:nvPr>
            <p:ph type="body" sz="half" idx="2"/>
          </p:nvPr>
        </p:nvSpPr>
        <p:spPr/>
        <p:txBody>
          <a:bodyPr/>
          <a:lstStyle/>
          <a:p>
            <a:pPr algn="just"/>
            <a:r>
              <a:rPr lang="it-IT" dirty="0"/>
              <a:t>Condizioni reddituali per l'ammissione</a:t>
            </a:r>
          </a:p>
        </p:txBody>
      </p:sp>
    </p:spTree>
    <p:extLst>
      <p:ext uri="{BB962C8B-B14F-4D97-AF65-F5344CB8AC3E}">
        <p14:creationId xmlns:p14="http://schemas.microsoft.com/office/powerpoint/2010/main" val="376211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4D258A-9DEE-F17B-593D-7F58D7F0267B}"/>
              </a:ext>
            </a:extLst>
          </p:cNvPr>
          <p:cNvSpPr>
            <a:spLocks noGrp="1"/>
          </p:cNvSpPr>
          <p:nvPr>
            <p:ph type="title"/>
          </p:nvPr>
        </p:nvSpPr>
        <p:spPr/>
        <p:txBody>
          <a:bodyPr/>
          <a:lstStyle/>
          <a:p>
            <a:r>
              <a:rPr lang="it-IT" dirty="0"/>
              <a:t>Art. 15-quater </a:t>
            </a:r>
          </a:p>
        </p:txBody>
      </p:sp>
      <p:sp>
        <p:nvSpPr>
          <p:cNvPr id="3" name="Segnaposto contenuto 2">
            <a:extLst>
              <a:ext uri="{FF2B5EF4-FFF2-40B4-BE49-F238E27FC236}">
                <a16:creationId xmlns:a16="http://schemas.microsoft.com/office/drawing/2014/main" id="{359C0969-C54E-1EAC-A9DA-211D0077C5DA}"/>
              </a:ext>
            </a:extLst>
          </p:cNvPr>
          <p:cNvSpPr>
            <a:spLocks noGrp="1"/>
          </p:cNvSpPr>
          <p:nvPr>
            <p:ph idx="1"/>
          </p:nvPr>
        </p:nvSpPr>
        <p:spPr/>
        <p:txBody>
          <a:bodyPr>
            <a:normAutofit fontScale="92500" lnSpcReduction="20000"/>
          </a:bodyPr>
          <a:lstStyle/>
          <a:p>
            <a:pPr algn="just"/>
            <a:r>
              <a:rPr lang="it-IT" dirty="0"/>
              <a:t>1.  L'interessato  che   si   trova   nelle   condizioni   indicate nell'articolo 15-ter può chiedere di essere ammesso al patrocinio  a spese dello Stato al fine di proporre  domanda  di  mediazione  o  di partecipare al relativo procedimento, nei casi di cui all'articolo 5, comma 1. </a:t>
            </a:r>
          </a:p>
          <a:p>
            <a:pPr algn="just"/>
            <a:r>
              <a:rPr lang="it-IT" dirty="0"/>
              <a:t>2. L'istanza per  l'ammissione,  a  pena  di  inammissibilità,  è redatta e sottoscritta in conformità agli articoli 78,  comma  2,  e 79, comma 1, lettere b), c) e d), del decreto  del  Presidente  della Repubblica n. 115 del 2002, e contiene le enunciazioni in fatto e  in diritto utili a valutare la non manifesta infondatezza della  pretesa che si intende far valere. </a:t>
            </a:r>
          </a:p>
          <a:p>
            <a:pPr algn="just"/>
            <a:r>
              <a:rPr lang="it-IT" dirty="0"/>
              <a:t>3. Per i redditi prodotti all'estero, il  cittadino  di  Stato  non appartenente   all'Unione   europea   o   l'apolide,   a   pena    di inammissibilità,  correda  l'istanza  per   l'ammissione   con   una certificazione dell'autorità consolare  competente  che  attesta  la veridicità di quanto in essa indicato. In caso di impossibilità  di presentare  tale  certificazione,  l'istanza  è  corredata  da   una dichiarazione  sostitutiva  di  certificazione,  redatta   ai   sensi dell'articolo 47 del  decreto  del  Presidente  della  Repubblica  28 dicembre 2000, n. 445.</a:t>
            </a:r>
          </a:p>
        </p:txBody>
      </p:sp>
      <p:sp>
        <p:nvSpPr>
          <p:cNvPr id="4" name="Segnaposto testo 3">
            <a:extLst>
              <a:ext uri="{FF2B5EF4-FFF2-40B4-BE49-F238E27FC236}">
                <a16:creationId xmlns:a16="http://schemas.microsoft.com/office/drawing/2014/main" id="{AF95225B-A73B-8B84-EE26-8F2F0CBF43B8}"/>
              </a:ext>
            </a:extLst>
          </p:cNvPr>
          <p:cNvSpPr>
            <a:spLocks noGrp="1"/>
          </p:cNvSpPr>
          <p:nvPr>
            <p:ph type="body" sz="half" idx="2"/>
          </p:nvPr>
        </p:nvSpPr>
        <p:spPr/>
        <p:txBody>
          <a:bodyPr/>
          <a:lstStyle/>
          <a:p>
            <a:r>
              <a:rPr lang="it-IT" dirty="0"/>
              <a:t>Istanza per l'ammissione anticipata</a:t>
            </a:r>
          </a:p>
        </p:txBody>
      </p:sp>
    </p:spTree>
    <p:extLst>
      <p:ext uri="{BB962C8B-B14F-4D97-AF65-F5344CB8AC3E}">
        <p14:creationId xmlns:p14="http://schemas.microsoft.com/office/powerpoint/2010/main" val="191929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C1C48C-BAC1-08B7-5358-3D19DDD713CB}"/>
              </a:ext>
            </a:extLst>
          </p:cNvPr>
          <p:cNvSpPr>
            <a:spLocks noGrp="1"/>
          </p:cNvSpPr>
          <p:nvPr>
            <p:ph type="title"/>
          </p:nvPr>
        </p:nvSpPr>
        <p:spPr/>
        <p:txBody>
          <a:bodyPr/>
          <a:lstStyle/>
          <a:p>
            <a:r>
              <a:rPr lang="it-IT" dirty="0"/>
              <a:t>Art. 15-quinquies </a:t>
            </a:r>
            <a:br>
              <a:rPr lang="it-IT" dirty="0"/>
            </a:br>
            <a:endParaRPr lang="it-IT" dirty="0"/>
          </a:p>
        </p:txBody>
      </p:sp>
      <p:sp>
        <p:nvSpPr>
          <p:cNvPr id="3" name="Segnaposto contenuto 2">
            <a:extLst>
              <a:ext uri="{FF2B5EF4-FFF2-40B4-BE49-F238E27FC236}">
                <a16:creationId xmlns:a16="http://schemas.microsoft.com/office/drawing/2014/main" id="{6DC6B7D5-FF3D-3871-ED11-BD355B4D2551}"/>
              </a:ext>
            </a:extLst>
          </p:cNvPr>
          <p:cNvSpPr>
            <a:spLocks noGrp="1"/>
          </p:cNvSpPr>
          <p:nvPr>
            <p:ph idx="1"/>
          </p:nvPr>
        </p:nvSpPr>
        <p:spPr/>
        <p:txBody>
          <a:bodyPr>
            <a:normAutofit lnSpcReduction="10000"/>
          </a:bodyPr>
          <a:lstStyle/>
          <a:p>
            <a:pPr algn="just"/>
            <a:r>
              <a:rPr lang="it-IT" dirty="0"/>
              <a:t>1.  L'istanza  per  l'ammissione  anticipata   è   presentata,   o personalmente o a mezzo raccomandata  o  a  mezzo  posta  elettronica certificata o con altro servizio elettronico di recapito  certificato qualificato, dall'interessato o dall'avvocato che ne  ha  autenticato la firma, al consiglio dell'ordine degli avvocati del luogo  dove  ha sede l'organismo di mediazione competente individuato in  conformità all'articolo 4, comma 1. </a:t>
            </a:r>
          </a:p>
          <a:p>
            <a:pPr algn="just"/>
            <a:r>
              <a:rPr lang="it-IT" dirty="0"/>
              <a:t>2.  Entro  venti  giorni  dalla  presentazione   dell'istanza   per l'ammissione, il consiglio dell'ordine degli  avvocati,  verificatane l'ammissibilità,  ammette  l'interessato  al  patrocinio,   in   via anticipata e provvisoria, e gliene da' immediata comunicazione. </a:t>
            </a:r>
          </a:p>
          <a:p>
            <a:pPr algn="just"/>
            <a:r>
              <a:rPr lang="it-IT" dirty="0"/>
              <a:t>3. Chi è ammesso al patrocinio può nominare  un  avvocato  scelto tra gli iscritti negli elenchi degli avvocati  per  il  patrocinio  a spese dello Stato, istituiti presso i consigli dell'ordine del  luogo dove ha sede l'organismo  di  mediazione  competente  individuato  in conformità all'articolo 4, comma 1.</a:t>
            </a:r>
          </a:p>
        </p:txBody>
      </p:sp>
      <p:sp>
        <p:nvSpPr>
          <p:cNvPr id="4" name="Segnaposto testo 3">
            <a:extLst>
              <a:ext uri="{FF2B5EF4-FFF2-40B4-BE49-F238E27FC236}">
                <a16:creationId xmlns:a16="http://schemas.microsoft.com/office/drawing/2014/main" id="{5447E33A-04ED-0FD5-4B5A-A603B8C048F4}"/>
              </a:ext>
            </a:extLst>
          </p:cNvPr>
          <p:cNvSpPr>
            <a:spLocks noGrp="1"/>
          </p:cNvSpPr>
          <p:nvPr>
            <p:ph type="body" sz="half" idx="2"/>
          </p:nvPr>
        </p:nvSpPr>
        <p:spPr/>
        <p:txBody>
          <a:bodyPr/>
          <a:lstStyle/>
          <a:p>
            <a:pPr algn="just"/>
            <a:r>
              <a:rPr lang="it-IT" dirty="0"/>
              <a:t>Organo competente a ricevere l'istanza per l'ammissione anticipata e nomina dell'avvocato</a:t>
            </a:r>
          </a:p>
        </p:txBody>
      </p:sp>
    </p:spTree>
    <p:extLst>
      <p:ext uri="{BB962C8B-B14F-4D97-AF65-F5344CB8AC3E}">
        <p14:creationId xmlns:p14="http://schemas.microsoft.com/office/powerpoint/2010/main" val="3475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2F110B-F8E6-48AA-D4C7-66AAC26C2333}"/>
              </a:ext>
            </a:extLst>
          </p:cNvPr>
          <p:cNvSpPr>
            <a:spLocks noGrp="1"/>
          </p:cNvSpPr>
          <p:nvPr>
            <p:ph type="title"/>
          </p:nvPr>
        </p:nvSpPr>
        <p:spPr/>
        <p:txBody>
          <a:bodyPr/>
          <a:lstStyle/>
          <a:p>
            <a:r>
              <a:rPr lang="it-IT" dirty="0"/>
              <a:t>Art. 15-sexies </a:t>
            </a:r>
          </a:p>
        </p:txBody>
      </p:sp>
      <p:sp>
        <p:nvSpPr>
          <p:cNvPr id="3" name="Segnaposto contenuto 2">
            <a:extLst>
              <a:ext uri="{FF2B5EF4-FFF2-40B4-BE49-F238E27FC236}">
                <a16:creationId xmlns:a16="http://schemas.microsoft.com/office/drawing/2014/main" id="{1FB5C4FE-1CF5-E431-0A5B-BE6DB6D104E5}"/>
              </a:ext>
            </a:extLst>
          </p:cNvPr>
          <p:cNvSpPr>
            <a:spLocks noGrp="1"/>
          </p:cNvSpPr>
          <p:nvPr>
            <p:ph idx="1"/>
          </p:nvPr>
        </p:nvSpPr>
        <p:spPr>
          <a:xfrm>
            <a:off x="543197" y="1918952"/>
            <a:ext cx="6217920" cy="4367548"/>
          </a:xfrm>
        </p:spPr>
        <p:txBody>
          <a:bodyPr/>
          <a:lstStyle/>
          <a:p>
            <a:pPr algn="just"/>
            <a:r>
              <a:rPr lang="it-IT" dirty="0"/>
              <a:t>1. Contro il  rigetto  dell'istanza  per  l'ammissione  anticipata, l'interessato  può  proporre  ricorso,  entro  venti  giorni   dalla comunicazione, avanti al presidente del tribunale del luogo in cui ha sede il consiglio dell'ordine che ha adottato  il  provvedimento.  Si applica l'articolo 99, commi 2, 3 e 4,  del  decreto  del  Presidente della Repubblica n. 115 del 2002.</a:t>
            </a:r>
          </a:p>
        </p:txBody>
      </p:sp>
      <p:sp>
        <p:nvSpPr>
          <p:cNvPr id="4" name="Segnaposto testo 3">
            <a:extLst>
              <a:ext uri="{FF2B5EF4-FFF2-40B4-BE49-F238E27FC236}">
                <a16:creationId xmlns:a16="http://schemas.microsoft.com/office/drawing/2014/main" id="{FB6392A6-9A06-9258-37E6-FEE9B2ABC7D3}"/>
              </a:ext>
            </a:extLst>
          </p:cNvPr>
          <p:cNvSpPr>
            <a:spLocks noGrp="1"/>
          </p:cNvSpPr>
          <p:nvPr>
            <p:ph type="body" sz="half" idx="2"/>
          </p:nvPr>
        </p:nvSpPr>
        <p:spPr/>
        <p:txBody>
          <a:bodyPr/>
          <a:lstStyle/>
          <a:p>
            <a:pPr algn="just"/>
            <a:r>
              <a:rPr lang="it-IT" dirty="0"/>
              <a:t>Ricorso   avverso   il   rigetto   dell'istanza   per   l'ammissione anticipata</a:t>
            </a:r>
          </a:p>
        </p:txBody>
      </p:sp>
    </p:spTree>
    <p:extLst>
      <p:ext uri="{BB962C8B-B14F-4D97-AF65-F5344CB8AC3E}">
        <p14:creationId xmlns:p14="http://schemas.microsoft.com/office/powerpoint/2010/main" val="286731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9D32C5-068E-4335-ABB8-25B745CB184F}"/>
              </a:ext>
            </a:extLst>
          </p:cNvPr>
          <p:cNvSpPr>
            <a:spLocks noGrp="1"/>
          </p:cNvSpPr>
          <p:nvPr>
            <p:ph type="title"/>
          </p:nvPr>
        </p:nvSpPr>
        <p:spPr/>
        <p:txBody>
          <a:bodyPr>
            <a:normAutofit/>
          </a:bodyPr>
          <a:lstStyle/>
          <a:p>
            <a:r>
              <a:rPr lang="it-IT" sz="2800" dirty="0"/>
              <a:t>La conclusione del procedimento (art. 11 comma 1)</a:t>
            </a:r>
          </a:p>
        </p:txBody>
      </p:sp>
      <p:sp>
        <p:nvSpPr>
          <p:cNvPr id="3" name="Segnaposto testo 2">
            <a:extLst>
              <a:ext uri="{FF2B5EF4-FFF2-40B4-BE49-F238E27FC236}">
                <a16:creationId xmlns:a16="http://schemas.microsoft.com/office/drawing/2014/main" id="{ED7E6386-F626-4D10-B8D2-68EC3E54AEEB}"/>
              </a:ext>
            </a:extLst>
          </p:cNvPr>
          <p:cNvSpPr>
            <a:spLocks noGrp="1"/>
          </p:cNvSpPr>
          <p:nvPr>
            <p:ph type="body" idx="1"/>
          </p:nvPr>
        </p:nvSpPr>
        <p:spPr>
          <a:xfrm>
            <a:off x="836612" y="1664051"/>
            <a:ext cx="5157787" cy="823912"/>
          </a:xfrm>
        </p:spPr>
        <p:txBody>
          <a:bodyPr/>
          <a:lstStyle/>
          <a:p>
            <a:pPr algn="ctr"/>
            <a:r>
              <a:rPr lang="it-IT" b="1" dirty="0"/>
              <a:t>Ante Cartabia</a:t>
            </a:r>
          </a:p>
        </p:txBody>
      </p:sp>
      <p:sp>
        <p:nvSpPr>
          <p:cNvPr id="4" name="Segnaposto contenuto 3">
            <a:extLst>
              <a:ext uri="{FF2B5EF4-FFF2-40B4-BE49-F238E27FC236}">
                <a16:creationId xmlns:a16="http://schemas.microsoft.com/office/drawing/2014/main" id="{3321F219-0134-4131-A172-AC7261CB8C99}"/>
              </a:ext>
            </a:extLst>
          </p:cNvPr>
          <p:cNvSpPr>
            <a:spLocks noGrp="1"/>
          </p:cNvSpPr>
          <p:nvPr>
            <p:ph sz="half" idx="2"/>
          </p:nvPr>
        </p:nvSpPr>
        <p:spPr>
          <a:solidFill>
            <a:schemeClr val="accent1">
              <a:lumMod val="40000"/>
              <a:lumOff val="60000"/>
            </a:schemeClr>
          </a:solidFill>
          <a:ln>
            <a:solidFill>
              <a:schemeClr val="accent1"/>
            </a:solidFill>
          </a:ln>
        </p:spPr>
        <p:txBody>
          <a:bodyPr>
            <a:normAutofit fontScale="55000" lnSpcReduction="20000"/>
          </a:bodyPr>
          <a:lstStyle/>
          <a:p>
            <a:endParaRPr lang="it-IT" sz="2700"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endParaRPr>
          </a:p>
          <a:p>
            <a:r>
              <a:rPr lang="it-IT" sz="2700"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rPr>
              <a:t>Se è raggiunto un </a:t>
            </a:r>
            <a:r>
              <a:rPr lang="it-IT" sz="2700" b="1"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rPr>
              <a:t>accordo amichevole</a:t>
            </a:r>
            <a:r>
              <a:rPr lang="it-IT" sz="2700"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rPr>
              <a:t>, il mediatore forma processo verbale al quale è allegato il testo dell’accordo medesimo. </a:t>
            </a:r>
          </a:p>
          <a:p>
            <a:r>
              <a:rPr lang="it-IT" sz="2700"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rPr>
              <a:t>Quando l’accordo non è raggiunto il mediatore può formulare una proposta di conciliazione.</a:t>
            </a:r>
          </a:p>
          <a:p>
            <a:r>
              <a:rPr lang="it-IT" sz="2700"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rPr>
              <a:t>In ogni caso, il mediatore formula una proposta di conciliazione se le parti gliene fanno concorde richiesta in qualunque momento del procedimento. Prima della formulazione della proposta, il mediatore informa le parti delle possibili conseguenze di cui all’articolo 13.</a:t>
            </a:r>
          </a:p>
          <a:p>
            <a:endParaRPr lang="it-IT" dirty="0"/>
          </a:p>
        </p:txBody>
      </p:sp>
      <p:sp>
        <p:nvSpPr>
          <p:cNvPr id="5" name="Segnaposto testo 4">
            <a:extLst>
              <a:ext uri="{FF2B5EF4-FFF2-40B4-BE49-F238E27FC236}">
                <a16:creationId xmlns:a16="http://schemas.microsoft.com/office/drawing/2014/main" id="{AAD072A4-58E3-4C40-853C-DD63A551D2EC}"/>
              </a:ext>
            </a:extLst>
          </p:cNvPr>
          <p:cNvSpPr>
            <a:spLocks noGrp="1"/>
          </p:cNvSpPr>
          <p:nvPr>
            <p:ph type="body" sz="quarter" idx="3"/>
          </p:nvPr>
        </p:nvSpPr>
        <p:spPr>
          <a:xfrm>
            <a:off x="6172200" y="1646238"/>
            <a:ext cx="5183188" cy="823912"/>
          </a:xfrm>
        </p:spPr>
        <p:txBody>
          <a:bodyPr/>
          <a:lstStyle/>
          <a:p>
            <a:pPr algn="ctr"/>
            <a:r>
              <a:rPr lang="it-IT" b="1" dirty="0"/>
              <a:t>Riforma Cartabia</a:t>
            </a:r>
          </a:p>
        </p:txBody>
      </p:sp>
      <p:sp>
        <p:nvSpPr>
          <p:cNvPr id="6" name="Segnaposto contenuto 5">
            <a:extLst>
              <a:ext uri="{FF2B5EF4-FFF2-40B4-BE49-F238E27FC236}">
                <a16:creationId xmlns:a16="http://schemas.microsoft.com/office/drawing/2014/main" id="{DA1E6972-9968-4D9F-BF32-0D6D0C011FE7}"/>
              </a:ext>
            </a:extLst>
          </p:cNvPr>
          <p:cNvSpPr>
            <a:spLocks noGrp="1"/>
          </p:cNvSpPr>
          <p:nvPr>
            <p:ph sz="quarter" idx="4"/>
          </p:nvPr>
        </p:nvSpPr>
        <p:spPr>
          <a:solidFill>
            <a:schemeClr val="accent4">
              <a:lumMod val="40000"/>
              <a:lumOff val="60000"/>
            </a:schemeClr>
          </a:solidFill>
          <a:ln>
            <a:solidFill>
              <a:schemeClr val="accent4">
                <a:lumMod val="75000"/>
              </a:schemeClr>
            </a:solidFill>
          </a:ln>
        </p:spPr>
        <p:txBody>
          <a:bodyPr>
            <a:normAutofit fontScale="55000" lnSpcReduction="20000"/>
          </a:bodyPr>
          <a:lstStyle/>
          <a:p>
            <a:endParaRPr lang="it-IT" sz="2700"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endParaRPr>
          </a:p>
          <a:p>
            <a:r>
              <a:rPr lang="it-IT" sz="2700"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rPr>
              <a:t>Se è raggiunto un </a:t>
            </a:r>
            <a:r>
              <a:rPr lang="it-IT" sz="2700" b="1"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rPr>
              <a:t>accordo</a:t>
            </a:r>
            <a:r>
              <a:rPr lang="it-IT" sz="2700"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rPr>
              <a:t> </a:t>
            </a:r>
            <a:r>
              <a:rPr lang="it-IT" sz="2700" b="1"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rPr>
              <a:t>di conciliazione</a:t>
            </a:r>
            <a:r>
              <a:rPr lang="it-IT" sz="2700"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rPr>
              <a:t>, il mediatore forma processo verbale al quale è allegato il testo dell’accordo medesimo. </a:t>
            </a:r>
          </a:p>
          <a:p>
            <a:r>
              <a:rPr lang="it-IT" sz="2700"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rPr>
              <a:t>Quando l’accordo non è raggiunto, il mediatore </a:t>
            </a:r>
            <a:r>
              <a:rPr lang="it-IT" sz="2700" b="1"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rPr>
              <a:t>ne dà atto nel verbale e può formulare una proposta di conciliazione da allegare al verbale.</a:t>
            </a:r>
            <a:r>
              <a:rPr lang="it-IT" sz="2700"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rPr>
              <a:t> </a:t>
            </a:r>
          </a:p>
          <a:p>
            <a:r>
              <a:rPr lang="it-IT" sz="2700"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rPr>
              <a:t>In ogni caso, il mediatore formula una proposta di conciliazione se le parti gliene fanno concorde richiesta in qualunque momento del procedimento. Prima della formulazione della proposta, il mediatore informa le parti delle possibili conseguenze di cui all’articolo 13.</a:t>
            </a:r>
            <a:endParaRPr lang="it-IT" sz="2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664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4D258A-9DEE-F17B-593D-7F58D7F0267B}"/>
              </a:ext>
            </a:extLst>
          </p:cNvPr>
          <p:cNvSpPr>
            <a:spLocks noGrp="1"/>
          </p:cNvSpPr>
          <p:nvPr>
            <p:ph type="title"/>
          </p:nvPr>
        </p:nvSpPr>
        <p:spPr/>
        <p:txBody>
          <a:bodyPr/>
          <a:lstStyle/>
          <a:p>
            <a:pPr algn="just"/>
            <a:r>
              <a:rPr lang="it-IT" dirty="0"/>
              <a:t> Art. 15-septies </a:t>
            </a:r>
          </a:p>
        </p:txBody>
      </p:sp>
      <p:sp>
        <p:nvSpPr>
          <p:cNvPr id="3" name="Segnaposto contenuto 2">
            <a:extLst>
              <a:ext uri="{FF2B5EF4-FFF2-40B4-BE49-F238E27FC236}">
                <a16:creationId xmlns:a16="http://schemas.microsoft.com/office/drawing/2014/main" id="{359C0969-C54E-1EAC-A9DA-211D0077C5DA}"/>
              </a:ext>
            </a:extLst>
          </p:cNvPr>
          <p:cNvSpPr>
            <a:spLocks noGrp="1"/>
          </p:cNvSpPr>
          <p:nvPr>
            <p:ph idx="1"/>
          </p:nvPr>
        </p:nvSpPr>
        <p:spPr/>
        <p:txBody>
          <a:bodyPr>
            <a:normAutofit fontScale="85000" lnSpcReduction="20000"/>
          </a:bodyPr>
          <a:lstStyle/>
          <a:p>
            <a:pPr algn="just"/>
            <a:r>
              <a:rPr lang="it-IT" dirty="0"/>
              <a:t>1. L'ammissione anticipata al patrocinio  è  valida  per  l'intero procedimento di mediazione. </a:t>
            </a:r>
          </a:p>
          <a:p>
            <a:pPr algn="just"/>
            <a:r>
              <a:rPr lang="it-IT" dirty="0"/>
              <a:t>2. Le indennità di cui all'articolo 17, commi  3  e  4,  non  sono dovute dalla parte ammessa in via anticipata al patrocinio. </a:t>
            </a:r>
          </a:p>
          <a:p>
            <a:pPr algn="just"/>
            <a:r>
              <a:rPr lang="it-IT" dirty="0"/>
              <a:t>3. Quando è raggiunto l'accordo di conciliazione, l'ammissione  è confermata, su istanza dell'avvocato, dal consiglio  dell'ordine  che ha deliberato l'ammissione anticipata, mediante apposizione del visto di congruità sulla parcella. </a:t>
            </a:r>
          </a:p>
          <a:p>
            <a:pPr algn="just"/>
            <a:r>
              <a:rPr lang="it-IT" dirty="0"/>
              <a:t>4. L'istanza di conferma indica l'ammontare del compenso  richiesto dall'avvocato ed  è  corredata  dall'accordo  di  conciliazione.  Il consiglio dell'ordine, verificata la completezza della documentazione e la congruità del compenso in base al valore dell'accordo  indicato ai sensi dell'articolo 11, comma 3, conferma l'ammissione e trasmette copia della parcella vistata  all'ufficio  competente  del  Ministero della giustizia perché' proceda alle verifiche ritenute necessarie  e all'organismo di mediazione. </a:t>
            </a:r>
          </a:p>
          <a:p>
            <a:pPr algn="just"/>
            <a:r>
              <a:rPr lang="it-IT" dirty="0"/>
              <a:t>5. L'avvocato non può chiedere ne' percepire dal proprio assistito compensi o rimborsi a qualunque titolo, diversi  da  quelli  previsti dal presente capo.  Ogni  patto  contrario  è  nullo  e  si  applica l'articolo 85, comma 3, del decreto del Presidente  della  Repubblica n. 115 del 2002.</a:t>
            </a:r>
          </a:p>
        </p:txBody>
      </p:sp>
      <p:sp>
        <p:nvSpPr>
          <p:cNvPr id="4" name="Segnaposto testo 3">
            <a:extLst>
              <a:ext uri="{FF2B5EF4-FFF2-40B4-BE49-F238E27FC236}">
                <a16:creationId xmlns:a16="http://schemas.microsoft.com/office/drawing/2014/main" id="{AF95225B-A73B-8B84-EE26-8F2F0CBF43B8}"/>
              </a:ext>
            </a:extLst>
          </p:cNvPr>
          <p:cNvSpPr>
            <a:spLocks noGrp="1"/>
          </p:cNvSpPr>
          <p:nvPr>
            <p:ph type="body" sz="half" idx="2"/>
          </p:nvPr>
        </p:nvSpPr>
        <p:spPr/>
        <p:txBody>
          <a:bodyPr/>
          <a:lstStyle/>
          <a:p>
            <a:pPr algn="just"/>
            <a:r>
              <a:rPr lang="it-IT" dirty="0"/>
              <a:t>Effetti dell'ammissione anticipata e sua conferma</a:t>
            </a:r>
          </a:p>
        </p:txBody>
      </p:sp>
    </p:spTree>
    <p:extLst>
      <p:ext uri="{BB962C8B-B14F-4D97-AF65-F5344CB8AC3E}">
        <p14:creationId xmlns:p14="http://schemas.microsoft.com/office/powerpoint/2010/main" val="62567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C1C48C-BAC1-08B7-5358-3D19DDD713CB}"/>
              </a:ext>
            </a:extLst>
          </p:cNvPr>
          <p:cNvSpPr>
            <a:spLocks noGrp="1"/>
          </p:cNvSpPr>
          <p:nvPr>
            <p:ph type="title"/>
          </p:nvPr>
        </p:nvSpPr>
        <p:spPr/>
        <p:txBody>
          <a:bodyPr/>
          <a:lstStyle/>
          <a:p>
            <a:pPr algn="just"/>
            <a:r>
              <a:rPr lang="it-IT" dirty="0"/>
              <a:t> Art.15-octies </a:t>
            </a:r>
          </a:p>
        </p:txBody>
      </p:sp>
      <p:sp>
        <p:nvSpPr>
          <p:cNvPr id="3" name="Segnaposto contenuto 2">
            <a:extLst>
              <a:ext uri="{FF2B5EF4-FFF2-40B4-BE49-F238E27FC236}">
                <a16:creationId xmlns:a16="http://schemas.microsoft.com/office/drawing/2014/main" id="{6DC6B7D5-FF3D-3871-ED11-BD355B4D2551}"/>
              </a:ext>
            </a:extLst>
          </p:cNvPr>
          <p:cNvSpPr>
            <a:spLocks noGrp="1"/>
          </p:cNvSpPr>
          <p:nvPr>
            <p:ph idx="1"/>
          </p:nvPr>
        </p:nvSpPr>
        <p:spPr>
          <a:xfrm>
            <a:off x="543197" y="1313644"/>
            <a:ext cx="6217920" cy="4972855"/>
          </a:xfrm>
        </p:spPr>
        <p:txBody>
          <a:bodyPr/>
          <a:lstStyle/>
          <a:p>
            <a:pPr algn="just"/>
            <a:r>
              <a:rPr lang="it-IT" dirty="0"/>
              <a:t>1. Con decreto del Ministro della giustizia, adottato  di  concerto con il Ministro dell'economia e delle finanze, entro sei  mesi  dalla data di entrata in vigore delle disposizioni attuative della legge 26 novembre  2021,  n.  206,  sono  stabiliti  gli   importi   spettanti all'avvocato della parte ammessa al patrocinio a spese dello Stato  a titolo di onorario e spese. Con il medesimo decreto sono stabilite le modalità  di   liquidazione   e   di   pagamento,   anche   mediante riconoscimento di credito di imposta o di compensazione, delle  somme determinate ai sensi del presente articolo, nonché le modalità e  i contenuti della relativa richiesta e i controlli  applicabili,  anche di autenticità.</a:t>
            </a:r>
          </a:p>
        </p:txBody>
      </p:sp>
      <p:sp>
        <p:nvSpPr>
          <p:cNvPr id="4" name="Segnaposto testo 3">
            <a:extLst>
              <a:ext uri="{FF2B5EF4-FFF2-40B4-BE49-F238E27FC236}">
                <a16:creationId xmlns:a16="http://schemas.microsoft.com/office/drawing/2014/main" id="{5447E33A-04ED-0FD5-4B5A-A603B8C048F4}"/>
              </a:ext>
            </a:extLst>
          </p:cNvPr>
          <p:cNvSpPr>
            <a:spLocks noGrp="1"/>
          </p:cNvSpPr>
          <p:nvPr>
            <p:ph type="body" sz="half" idx="2"/>
          </p:nvPr>
        </p:nvSpPr>
        <p:spPr/>
        <p:txBody>
          <a:bodyPr/>
          <a:lstStyle/>
          <a:p>
            <a:pPr algn="just"/>
            <a:r>
              <a:rPr lang="it-IT" dirty="0"/>
              <a:t>Determinazione, liquidazione e pagamento dell'onorario e delle spese dell'avvocato</a:t>
            </a:r>
          </a:p>
        </p:txBody>
      </p:sp>
    </p:spTree>
    <p:extLst>
      <p:ext uri="{BB962C8B-B14F-4D97-AF65-F5344CB8AC3E}">
        <p14:creationId xmlns:p14="http://schemas.microsoft.com/office/powerpoint/2010/main" val="124602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2F110B-F8E6-48AA-D4C7-66AAC26C2333}"/>
              </a:ext>
            </a:extLst>
          </p:cNvPr>
          <p:cNvSpPr>
            <a:spLocks noGrp="1"/>
          </p:cNvSpPr>
          <p:nvPr>
            <p:ph type="title"/>
          </p:nvPr>
        </p:nvSpPr>
        <p:spPr/>
        <p:txBody>
          <a:bodyPr/>
          <a:lstStyle/>
          <a:p>
            <a:pPr algn="just"/>
            <a:r>
              <a:rPr lang="it-IT" dirty="0"/>
              <a:t>Art. 15-novies </a:t>
            </a:r>
          </a:p>
        </p:txBody>
      </p:sp>
      <p:sp>
        <p:nvSpPr>
          <p:cNvPr id="3" name="Segnaposto contenuto 2">
            <a:extLst>
              <a:ext uri="{FF2B5EF4-FFF2-40B4-BE49-F238E27FC236}">
                <a16:creationId xmlns:a16="http://schemas.microsoft.com/office/drawing/2014/main" id="{1FB5C4FE-1CF5-E431-0A5B-BE6DB6D104E5}"/>
              </a:ext>
            </a:extLst>
          </p:cNvPr>
          <p:cNvSpPr>
            <a:spLocks noGrp="1"/>
          </p:cNvSpPr>
          <p:nvPr>
            <p:ph idx="1"/>
          </p:nvPr>
        </p:nvSpPr>
        <p:spPr/>
        <p:txBody>
          <a:bodyPr>
            <a:normAutofit fontScale="77500" lnSpcReduction="20000"/>
          </a:bodyPr>
          <a:lstStyle/>
          <a:p>
            <a:pPr algn="just">
              <a:lnSpc>
                <a:spcPct val="120000"/>
              </a:lnSpc>
            </a:pPr>
            <a:r>
              <a:rPr lang="it-IT" dirty="0"/>
              <a:t>1.  L'insussistenza  dei  presupposti  per  l'ammissione   di   cui all'articolo 15-ter, da  chiunque  accertata,  anche  a  seguito  dei controlli di cui all'articolo 15-decies, comma 2,  è  comunicata  al consiglio dell'ordine che ha deliberato l'ammissione. </a:t>
            </a:r>
          </a:p>
          <a:p>
            <a:pPr algn="just">
              <a:lnSpc>
                <a:spcPct val="120000"/>
              </a:lnSpc>
            </a:pPr>
            <a:r>
              <a:rPr lang="it-IT" dirty="0"/>
              <a:t>2.  Le  sopravvenute  modifiche  delle  condizioni  reddituali  che escludono l'ammissione al patrocinio sono  immediatamente  comunicate dalla parte ammessa o dal suo avvocato al consiglio  dell'ordine  che ha deliberato l'ammissione in via anticipata. </a:t>
            </a:r>
          </a:p>
          <a:p>
            <a:pPr algn="just">
              <a:lnSpc>
                <a:spcPct val="120000"/>
              </a:lnSpc>
            </a:pPr>
            <a:r>
              <a:rPr lang="it-IT" dirty="0"/>
              <a:t>3. Ricevute le comunicazioni previste dai commi 1 e 2, il consiglio dell'ordine, effettuate  le  verifiche  ritenute  necessarie,  revoca l'ammissione e ne da' comunicazione all'interessato,  all'avvocato  e all'organismo di mediazione. </a:t>
            </a:r>
          </a:p>
          <a:p>
            <a:pPr algn="just">
              <a:lnSpc>
                <a:spcPct val="120000"/>
              </a:lnSpc>
            </a:pPr>
            <a:r>
              <a:rPr lang="it-IT" dirty="0"/>
              <a:t>4. Contro il provvedimento di revoca  l'interessato  può  proporre ricorso, entro venti giorni dalla comunicazione, avanti al presidente del tribunale del luogo in cui ha sede il consiglio  dell'ordine  che lo ha adottato. Si applica l'articolo 99, commi 2, 3 e 4, del decreto del Presidente della Repubblica n. 115 del 2002.</a:t>
            </a:r>
          </a:p>
        </p:txBody>
      </p:sp>
      <p:sp>
        <p:nvSpPr>
          <p:cNvPr id="4" name="Segnaposto testo 3">
            <a:extLst>
              <a:ext uri="{FF2B5EF4-FFF2-40B4-BE49-F238E27FC236}">
                <a16:creationId xmlns:a16="http://schemas.microsoft.com/office/drawing/2014/main" id="{FB6392A6-9A06-9258-37E6-FEE9B2ABC7D3}"/>
              </a:ext>
            </a:extLst>
          </p:cNvPr>
          <p:cNvSpPr>
            <a:spLocks noGrp="1"/>
          </p:cNvSpPr>
          <p:nvPr>
            <p:ph type="body" sz="half" idx="2"/>
          </p:nvPr>
        </p:nvSpPr>
        <p:spPr/>
        <p:txBody>
          <a:bodyPr/>
          <a:lstStyle/>
          <a:p>
            <a:pPr algn="just"/>
            <a:r>
              <a:rPr lang="it-IT" dirty="0"/>
              <a:t>Revoca del provvedimento di ammissione e ricorso avverso il relativo decreto</a:t>
            </a:r>
          </a:p>
        </p:txBody>
      </p:sp>
    </p:spTree>
    <p:extLst>
      <p:ext uri="{BB962C8B-B14F-4D97-AF65-F5344CB8AC3E}">
        <p14:creationId xmlns:p14="http://schemas.microsoft.com/office/powerpoint/2010/main" val="155534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C1C48C-BAC1-08B7-5358-3D19DDD713CB}"/>
              </a:ext>
            </a:extLst>
          </p:cNvPr>
          <p:cNvSpPr>
            <a:spLocks noGrp="1"/>
          </p:cNvSpPr>
          <p:nvPr>
            <p:ph type="title"/>
          </p:nvPr>
        </p:nvSpPr>
        <p:spPr/>
        <p:txBody>
          <a:bodyPr/>
          <a:lstStyle/>
          <a:p>
            <a:pPr algn="just"/>
            <a:r>
              <a:rPr lang="it-IT" dirty="0"/>
              <a:t> Art. 15-decies </a:t>
            </a:r>
          </a:p>
        </p:txBody>
      </p:sp>
      <p:sp>
        <p:nvSpPr>
          <p:cNvPr id="3" name="Segnaposto contenuto 2">
            <a:extLst>
              <a:ext uri="{FF2B5EF4-FFF2-40B4-BE49-F238E27FC236}">
                <a16:creationId xmlns:a16="http://schemas.microsoft.com/office/drawing/2014/main" id="{6DC6B7D5-FF3D-3871-ED11-BD355B4D2551}"/>
              </a:ext>
            </a:extLst>
          </p:cNvPr>
          <p:cNvSpPr>
            <a:spLocks noGrp="1"/>
          </p:cNvSpPr>
          <p:nvPr>
            <p:ph idx="1"/>
          </p:nvPr>
        </p:nvSpPr>
        <p:spPr>
          <a:xfrm>
            <a:off x="543197" y="1468192"/>
            <a:ext cx="6217920" cy="4818308"/>
          </a:xfrm>
        </p:spPr>
        <p:txBody>
          <a:bodyPr/>
          <a:lstStyle/>
          <a:p>
            <a:pPr algn="just"/>
            <a:r>
              <a:rPr lang="it-IT" dirty="0"/>
              <a:t>1. Chiunque, al  fine  di  ottenere  o  mantenere  l'ammissione  al patrocinio a spese dello Stato, formula  l'istanza  per  l'ammissione corredata  dalla   dichiarazione   sostitutiva   di   certificazione, attestante falsamente la  sussistenza  delle  condizioni  di  reddito previste, è punito ai sensi dell'articolo 125, comma 1, del  decreto del Presidente della Repubblica n. 115 del 2002. 2. Si applica  l'articolo  88  del  decreto  del  Presidente  della Repubblica 30 maggio 2002, n. 115.</a:t>
            </a:r>
          </a:p>
        </p:txBody>
      </p:sp>
      <p:sp>
        <p:nvSpPr>
          <p:cNvPr id="4" name="Segnaposto testo 3">
            <a:extLst>
              <a:ext uri="{FF2B5EF4-FFF2-40B4-BE49-F238E27FC236}">
                <a16:creationId xmlns:a16="http://schemas.microsoft.com/office/drawing/2014/main" id="{5447E33A-04ED-0FD5-4B5A-A603B8C048F4}"/>
              </a:ext>
            </a:extLst>
          </p:cNvPr>
          <p:cNvSpPr>
            <a:spLocks noGrp="1"/>
          </p:cNvSpPr>
          <p:nvPr>
            <p:ph type="body" sz="half" idx="2"/>
          </p:nvPr>
        </p:nvSpPr>
        <p:spPr/>
        <p:txBody>
          <a:bodyPr/>
          <a:lstStyle/>
          <a:p>
            <a:pPr algn="just"/>
            <a:r>
              <a:rPr lang="it-IT" dirty="0"/>
              <a:t>Sanzioni e controlli da parte della Guardia di finanza</a:t>
            </a:r>
          </a:p>
        </p:txBody>
      </p:sp>
    </p:spTree>
    <p:extLst>
      <p:ext uri="{BB962C8B-B14F-4D97-AF65-F5344CB8AC3E}">
        <p14:creationId xmlns:p14="http://schemas.microsoft.com/office/powerpoint/2010/main" val="65859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74316-304E-29D7-C6D0-9E7F81FF3B2A}"/>
              </a:ext>
            </a:extLst>
          </p:cNvPr>
          <p:cNvSpPr>
            <a:spLocks noGrp="1"/>
          </p:cNvSpPr>
          <p:nvPr>
            <p:ph type="ctrTitle"/>
          </p:nvPr>
        </p:nvSpPr>
        <p:spPr/>
        <p:txBody>
          <a:bodyPr/>
          <a:lstStyle/>
          <a:p>
            <a:r>
              <a:rPr lang="it-IT" dirty="0"/>
              <a:t>DISPOSIZIONI IN MATERIA FISCALE</a:t>
            </a:r>
          </a:p>
        </p:txBody>
      </p:sp>
      <p:sp>
        <p:nvSpPr>
          <p:cNvPr id="3" name="Sottotitolo 2">
            <a:extLst>
              <a:ext uri="{FF2B5EF4-FFF2-40B4-BE49-F238E27FC236}">
                <a16:creationId xmlns:a16="http://schemas.microsoft.com/office/drawing/2014/main" id="{22122325-752C-1F3B-1897-AA084A80E554}"/>
              </a:ext>
            </a:extLst>
          </p:cNvPr>
          <p:cNvSpPr>
            <a:spLocks noGrp="1"/>
          </p:cNvSpPr>
          <p:nvPr>
            <p:ph type="subTitle" idx="1"/>
          </p:nvPr>
        </p:nvSpPr>
        <p:spPr/>
        <p:txBody>
          <a:bodyPr/>
          <a:lstStyle/>
          <a:p>
            <a:r>
              <a:rPr lang="it-IT" dirty="0"/>
              <a:t>Gli artt. 17 e 20 nel nuovo testo del d.lgs. 28/2010</a:t>
            </a:r>
          </a:p>
        </p:txBody>
      </p:sp>
    </p:spTree>
    <p:extLst>
      <p:ext uri="{BB962C8B-B14F-4D97-AF65-F5344CB8AC3E}">
        <p14:creationId xmlns:p14="http://schemas.microsoft.com/office/powerpoint/2010/main" val="337339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4C9C0E-1E1A-533A-1161-7D7B07EC713E}"/>
              </a:ext>
            </a:extLst>
          </p:cNvPr>
          <p:cNvSpPr>
            <a:spLocks noGrp="1"/>
          </p:cNvSpPr>
          <p:nvPr>
            <p:ph type="title"/>
          </p:nvPr>
        </p:nvSpPr>
        <p:spPr/>
        <p:txBody>
          <a:bodyPr>
            <a:normAutofit fontScale="90000"/>
          </a:bodyPr>
          <a:lstStyle/>
          <a:p>
            <a:pPr algn="ctr"/>
            <a:br>
              <a:rPr lang="it-IT" dirty="0"/>
            </a:br>
            <a:r>
              <a:rPr lang="it-IT" dirty="0"/>
              <a:t>Art. 17</a:t>
            </a:r>
            <a:br>
              <a:rPr lang="it-IT" dirty="0"/>
            </a:br>
            <a:r>
              <a:rPr lang="it-IT" dirty="0"/>
              <a:t>Risorse, regime tributario e indennità</a:t>
            </a:r>
          </a:p>
        </p:txBody>
      </p:sp>
      <p:sp>
        <p:nvSpPr>
          <p:cNvPr id="3" name="Segnaposto contenuto 2">
            <a:extLst>
              <a:ext uri="{FF2B5EF4-FFF2-40B4-BE49-F238E27FC236}">
                <a16:creationId xmlns:a16="http://schemas.microsoft.com/office/drawing/2014/main" id="{7A4C6A59-8C90-0864-01F6-AB0D45C588E3}"/>
              </a:ext>
            </a:extLst>
          </p:cNvPr>
          <p:cNvSpPr>
            <a:spLocks noGrp="1"/>
          </p:cNvSpPr>
          <p:nvPr>
            <p:ph idx="1"/>
          </p:nvPr>
        </p:nvSpPr>
        <p:spPr/>
        <p:txBody>
          <a:bodyPr>
            <a:normAutofit fontScale="77500" lnSpcReduction="20000"/>
          </a:bodyPr>
          <a:lstStyle/>
          <a:p>
            <a:pPr marL="342900" lvl="0" indent="-342900" algn="just">
              <a:lnSpc>
                <a:spcPct val="107000"/>
              </a:lnSpc>
              <a:spcAft>
                <a:spcPts val="750"/>
              </a:spcAft>
              <a:buFont typeface="+mj-lt"/>
              <a:buAutoNum type="arabicPeriod"/>
              <a:tabLst>
                <a:tab pos="457200" algn="l"/>
              </a:tabLst>
            </a:pPr>
            <a:r>
              <a:rPr lang="it-IT" sz="2000"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Tutti gli atti, documenti e provvedimenti relativi al procedimento di mediazione sono esenti dall’imposta di bollo e da ogni spesa, tassa o diritto di qualsiasi specie e natura.</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750"/>
              </a:spcAft>
              <a:buFont typeface="+mj-lt"/>
              <a:buAutoNum type="arabicPeriod"/>
              <a:tabLst>
                <a:tab pos="457200" algn="l"/>
              </a:tabLst>
            </a:pPr>
            <a:r>
              <a:rPr lang="it-IT" sz="2000"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Il verbale </a:t>
            </a:r>
            <a:r>
              <a:rPr lang="it-IT" sz="2000" b="1"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contenente l’accordo</a:t>
            </a:r>
            <a:r>
              <a:rPr lang="it-IT" sz="2000"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it-IT" sz="2000" b="1"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di conciliazione</a:t>
            </a:r>
            <a:r>
              <a:rPr lang="it-IT" sz="2000"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 è esente dall’imposta di registro entro il limite di valore di </a:t>
            </a:r>
            <a:r>
              <a:rPr lang="it-IT" sz="2000" b="1"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centomila</a:t>
            </a:r>
            <a:r>
              <a:rPr lang="it-IT" sz="2000"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 euro, altrimenti l’imposta è dovuta per la parte eccedente.</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750"/>
              </a:spcAft>
              <a:buFont typeface="+mj-lt"/>
              <a:buAutoNum type="arabicPeriod"/>
              <a:tabLst>
                <a:tab pos="457200" algn="l"/>
              </a:tabLst>
            </a:pPr>
            <a:r>
              <a:rPr lang="it-IT" sz="2000" b="1"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Ciascuna parte, al momento della presentazione della domanda di mediazione o al momento dell’adesione, corrisponde all’organismo, oltre alle spese documentate, un importo a titolo di indennità comprendente le spese di avvio e le spese di mediazione per lo svolgimento del primo incontro. Quando la mediazione si conclude senza l’accordo al primo incontro, le parti non sono tenute a corrispondere importi ulteriori.</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750"/>
              </a:spcAft>
              <a:buFont typeface="+mj-lt"/>
              <a:buAutoNum type="arabicPeriod"/>
              <a:tabLst>
                <a:tab pos="457200" algn="l"/>
              </a:tabLst>
            </a:pPr>
            <a:r>
              <a:rPr lang="it-IT" sz="2000" b="1"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Il regolamento dell’organismo di mediazione indica le ulteriori spese di mediazione dovute dalle parti per la conclusione dell’accordo di conciliazione e per gli incontri successivi al primo.</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a:p>
            <a:endParaRPr lang="it-IT" dirty="0"/>
          </a:p>
        </p:txBody>
      </p:sp>
    </p:spTree>
    <p:extLst>
      <p:ext uri="{BB962C8B-B14F-4D97-AF65-F5344CB8AC3E}">
        <p14:creationId xmlns:p14="http://schemas.microsoft.com/office/powerpoint/2010/main" val="167896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940BDE-0544-6984-425A-6675ABCF0023}"/>
              </a:ext>
            </a:extLst>
          </p:cNvPr>
          <p:cNvSpPr>
            <a:spLocks noGrp="1"/>
          </p:cNvSpPr>
          <p:nvPr>
            <p:ph type="title"/>
          </p:nvPr>
        </p:nvSpPr>
        <p:spPr>
          <a:xfrm>
            <a:off x="838200" y="365125"/>
            <a:ext cx="10515600" cy="913259"/>
          </a:xfrm>
        </p:spPr>
        <p:txBody>
          <a:bodyPr>
            <a:normAutofit/>
          </a:bodyPr>
          <a:lstStyle/>
          <a:p>
            <a:pPr algn="ctr"/>
            <a:r>
              <a:rPr lang="it-IT" sz="2900" dirty="0"/>
              <a:t>(segue)</a:t>
            </a:r>
            <a:br>
              <a:rPr lang="it-IT" sz="2900" dirty="0"/>
            </a:br>
            <a:r>
              <a:rPr lang="it-IT" sz="2900" dirty="0"/>
              <a:t>comma 5</a:t>
            </a:r>
          </a:p>
        </p:txBody>
      </p:sp>
      <p:sp>
        <p:nvSpPr>
          <p:cNvPr id="3" name="Segnaposto contenuto 2">
            <a:extLst>
              <a:ext uri="{FF2B5EF4-FFF2-40B4-BE49-F238E27FC236}">
                <a16:creationId xmlns:a16="http://schemas.microsoft.com/office/drawing/2014/main" id="{A715F91D-8024-E587-7EFE-C133A0E52072}"/>
              </a:ext>
            </a:extLst>
          </p:cNvPr>
          <p:cNvSpPr>
            <a:spLocks noGrp="1"/>
          </p:cNvSpPr>
          <p:nvPr>
            <p:ph idx="1"/>
          </p:nvPr>
        </p:nvSpPr>
        <p:spPr/>
        <p:txBody>
          <a:bodyPr>
            <a:normAutofit fontScale="70000" lnSpcReduction="20000"/>
          </a:bodyPr>
          <a:lstStyle/>
          <a:p>
            <a:pPr marL="0" lvl="0" indent="0" algn="just">
              <a:lnSpc>
                <a:spcPct val="107000"/>
              </a:lnSpc>
              <a:spcAft>
                <a:spcPts val="800"/>
              </a:spcAft>
              <a:buNone/>
              <a:tabLst>
                <a:tab pos="457200" algn="l"/>
              </a:tabLst>
            </a:pPr>
            <a:r>
              <a:rPr lang="it-IT" sz="2000"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Con il decreto di cui all’articolo 16, comma 2, sono determinati:</a:t>
            </a:r>
            <a:endParaRPr lang="it-IT" sz="2000" dirty="0">
              <a:effectLst/>
              <a:latin typeface="Arial Nova" panose="020B050402020202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750"/>
              </a:spcAft>
              <a:buFont typeface="+mj-lt"/>
              <a:buAutoNum type="alphaLcPeriod"/>
              <a:tabLst>
                <a:tab pos="914400" algn="l"/>
              </a:tabLst>
            </a:pPr>
            <a:r>
              <a:rPr lang="it-IT" sz="2000"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l’ammontare minimo e massimo delle indennità spettanti agli organismi pubblici, il criterio di calcolo e le modalità di ripartizione tra le parti;</a:t>
            </a:r>
            <a:endParaRPr lang="it-IT" sz="2000" dirty="0">
              <a:effectLst/>
              <a:latin typeface="Arial Nova" panose="020B050402020202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750"/>
              </a:spcAft>
              <a:buFont typeface="+mj-lt"/>
              <a:buAutoNum type="alphaLcPeriod"/>
              <a:tabLst>
                <a:tab pos="914400" algn="l"/>
              </a:tabLst>
            </a:pPr>
            <a:r>
              <a:rPr lang="it-IT" sz="2000"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i criteri per l’approvazione delle tabelle delle indennità proposte dagli organismi costituiti da enti privati;</a:t>
            </a:r>
            <a:endParaRPr lang="it-IT" sz="2000" dirty="0">
              <a:effectLst/>
              <a:latin typeface="Arial Nova" panose="020B050402020202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750"/>
              </a:spcAft>
              <a:buFont typeface="+mj-lt"/>
              <a:buAutoNum type="alphaLcPeriod"/>
              <a:tabLst>
                <a:tab pos="914400" algn="l"/>
              </a:tabLst>
            </a:pPr>
            <a:r>
              <a:rPr lang="it-IT" sz="2000" b="1"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gli importi a titolo di indennità per le spese di avvio e per le spese di mediazione per il primo incontro;</a:t>
            </a:r>
            <a:endParaRPr lang="it-IT" sz="2000" dirty="0">
              <a:effectLst/>
              <a:latin typeface="Arial Nova" panose="020B050402020202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750"/>
              </a:spcAft>
              <a:buFont typeface="+mj-lt"/>
              <a:buAutoNum type="alphaLcPeriod"/>
              <a:tabLst>
                <a:tab pos="914400" algn="l"/>
              </a:tabLst>
            </a:pPr>
            <a:r>
              <a:rPr lang="it-IT" sz="2000"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le maggiorazioni massime dell’indennità dovute, non superiori al 25 per cento, nell’ipotesi di successo della mediazione;</a:t>
            </a:r>
            <a:endParaRPr lang="it-IT" sz="2000" dirty="0">
              <a:effectLst/>
              <a:latin typeface="Arial Nova" panose="020B050402020202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750"/>
              </a:spcAft>
              <a:buFont typeface="+mj-lt"/>
              <a:buAutoNum type="alphaLcPeriod"/>
              <a:tabLst>
                <a:tab pos="914400" algn="l"/>
              </a:tabLst>
            </a:pPr>
            <a:r>
              <a:rPr lang="it-IT" sz="2000"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le riduzioni minime delle indennità dovute nelle ipotesi in cui la mediazione è condizione di procedibilità ai sensi </a:t>
            </a:r>
            <a:r>
              <a:rPr lang="it-IT" sz="2000" b="1"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dell’articolo 5, comma 1, ovvero è demandata dal giudice</a:t>
            </a:r>
            <a:r>
              <a:rPr lang="it-IT" sz="2000"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a:t>
            </a:r>
            <a:endParaRPr lang="it-IT" sz="2000" dirty="0">
              <a:effectLst/>
              <a:latin typeface="Arial Nova" panose="020B050402020202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mj-lt"/>
              <a:buAutoNum type="alphaLcPeriod"/>
              <a:tabLst>
                <a:tab pos="914400" algn="l"/>
              </a:tabLst>
            </a:pPr>
            <a:r>
              <a:rPr lang="it-IT" sz="2000" b="1"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i criteri per la determinazione del valore dell’accordo di conciliazione ai sensi dell’articolo 11, comma 3.</a:t>
            </a:r>
            <a:endParaRPr lang="it-IT" sz="2000" dirty="0">
              <a:effectLst/>
              <a:latin typeface="Arial Nova" panose="020B050402020202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312957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5BBA93-EE1A-04A6-7EA2-ADF6A2A6FF6B}"/>
              </a:ext>
            </a:extLst>
          </p:cNvPr>
          <p:cNvSpPr>
            <a:spLocks noGrp="1"/>
          </p:cNvSpPr>
          <p:nvPr>
            <p:ph type="title"/>
          </p:nvPr>
        </p:nvSpPr>
        <p:spPr/>
        <p:txBody>
          <a:bodyPr>
            <a:normAutofit/>
          </a:bodyPr>
          <a:lstStyle/>
          <a:p>
            <a:pPr algn="ctr"/>
            <a:r>
              <a:rPr lang="it-IT" sz="2900" dirty="0"/>
              <a:t>(segue)</a:t>
            </a:r>
            <a:br>
              <a:rPr lang="it-IT" sz="2900" dirty="0"/>
            </a:br>
            <a:r>
              <a:rPr lang="it-IT" sz="2900" dirty="0"/>
              <a:t>commi da 6 a 9</a:t>
            </a:r>
          </a:p>
        </p:txBody>
      </p:sp>
      <p:sp>
        <p:nvSpPr>
          <p:cNvPr id="3" name="Segnaposto contenuto 2">
            <a:extLst>
              <a:ext uri="{FF2B5EF4-FFF2-40B4-BE49-F238E27FC236}">
                <a16:creationId xmlns:a16="http://schemas.microsoft.com/office/drawing/2014/main" id="{6C8E7C9F-5253-EE02-797A-48A6F342AE6E}"/>
              </a:ext>
            </a:extLst>
          </p:cNvPr>
          <p:cNvSpPr>
            <a:spLocks noGrp="1"/>
          </p:cNvSpPr>
          <p:nvPr>
            <p:ph idx="1"/>
          </p:nvPr>
        </p:nvSpPr>
        <p:spPr/>
        <p:txBody>
          <a:bodyPr>
            <a:normAutofit fontScale="92500" lnSpcReduction="20000"/>
          </a:bodyPr>
          <a:lstStyle/>
          <a:p>
            <a:pPr marL="342900" lvl="0" indent="-342900" algn="just">
              <a:lnSpc>
                <a:spcPct val="107000"/>
              </a:lnSpc>
              <a:spcAft>
                <a:spcPts val="750"/>
              </a:spcAft>
              <a:buFont typeface="+mj-lt"/>
              <a:buAutoNum type="arabicPeriod" startAt="6"/>
              <a:tabLst>
                <a:tab pos="457200" algn="l"/>
              </a:tabLst>
            </a:pPr>
            <a:r>
              <a:rPr lang="it-IT" sz="1150" b="1"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Quando la mediazione è condizione di procedibilità della domanda giudiziale ai sensi dell’articolo 5, comma 1, ovvero dell’articolo 5-quater, comma 2, all’organismo non è dovuta alcuna indennità dalla parte ammessa al patrocinio a spese dello Stato.</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750"/>
              </a:spcAft>
              <a:buFont typeface="+mj-lt"/>
              <a:buAutoNum type="arabicPeriod" startAt="6"/>
              <a:tabLst>
                <a:tab pos="457200" algn="l"/>
              </a:tabLst>
            </a:pPr>
            <a:r>
              <a:rPr lang="it-IT" sz="1150"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Il Ministero della giustizia provvede, nell’ambito delle proprie attività istituzionali, al monitoraggio delle mediazioni concernenti i soggetti esonerati dal pagamento dell’indennità di mediazione.</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750"/>
              </a:spcAft>
              <a:buFont typeface="+mj-lt"/>
              <a:buAutoNum type="arabicPeriod" startAt="6"/>
              <a:tabLst>
                <a:tab pos="457200" algn="l"/>
              </a:tabLst>
            </a:pPr>
            <a:r>
              <a:rPr lang="it-IT" sz="1150"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L’ammontare dell’indennità può essere rideterminato ogni tre anni in relazione alla variazione, accertata dall’Istituto nazionale di statistica, dell’indice dei prezzi al consumo per le famiglie di operai e impiegati, verificatasi nel triennio precedente.</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startAt="6"/>
              <a:tabLst>
                <a:tab pos="457200" algn="l"/>
              </a:tabLst>
            </a:pPr>
            <a:r>
              <a:rPr lang="it-IT" sz="1150" b="1"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Agli oneri per l’attuazione delle disposizioni di cui</a:t>
            </a:r>
            <a:r>
              <a:rPr lang="it-IT" sz="1150"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 ai commi 1 e 2, valutati in 5,9 milioni di euro per l’anno 2010, di 7,018 milioni di euro per gli anni dal 2011 </a:t>
            </a:r>
            <a:r>
              <a:rPr lang="it-IT" sz="1150" b="1"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al 2022</a:t>
            </a:r>
            <a:r>
              <a:rPr lang="it-IT" sz="1150"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it-IT" sz="1150" b="1"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e di 13,098 milioni di euro a decorrere dall’anno 2023, cui si provvede:</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750"/>
              </a:spcAft>
              <a:buFont typeface="+mj-lt"/>
              <a:buAutoNum type="alphaLcPeriod"/>
              <a:tabLst>
                <a:tab pos="914400" algn="l"/>
              </a:tabLst>
            </a:pPr>
            <a:r>
              <a:rPr lang="it-IT" sz="1150" b="1"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quanto a 5,9 milioni di euro per l’anno 2010 e 7,018 milioni di euro a decorrere dall’anno 2011 mediante corrispondente riduzione della quota delle risorse del «Fondo unico giustizia» di cui all’articolo 2, comma 7, lettera b) del decreto-legge 16 settembre 2008, n. 143, convertito, con modificazioni, dalla legge 13 novembre 2008, n. 181, che, a tale fine, resta acquisita all’entrata del bilancio dello Stato;</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mj-lt"/>
              <a:buAutoNum type="alphaLcPeriod"/>
              <a:tabLst>
                <a:tab pos="914400" algn="l"/>
              </a:tabLst>
            </a:pPr>
            <a:r>
              <a:rPr lang="it-IT" sz="1150" b="1"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quanto a 6,08 milioni di euro annui a decorrere dall’anno 2023, mediante corrispondente riduzione del Fondo per l’attuazione della delega per l’efficienza del processo civile di cui all’articolo 1, comma 39, della legge 26 novembre 2021, n. 206.</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404009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5BBA93-EE1A-04A6-7EA2-ADF6A2A6FF6B}"/>
              </a:ext>
            </a:extLst>
          </p:cNvPr>
          <p:cNvSpPr>
            <a:spLocks noGrp="1"/>
          </p:cNvSpPr>
          <p:nvPr>
            <p:ph type="title"/>
          </p:nvPr>
        </p:nvSpPr>
        <p:spPr/>
        <p:txBody>
          <a:bodyPr>
            <a:noAutofit/>
          </a:bodyPr>
          <a:lstStyle/>
          <a:p>
            <a:pPr algn="ctr"/>
            <a:r>
              <a:rPr lang="it-IT" sz="2900" dirty="0"/>
              <a:t>Art. 20  </a:t>
            </a:r>
            <a:br>
              <a:rPr lang="it-IT" sz="2900" dirty="0"/>
            </a:br>
            <a:r>
              <a:rPr lang="it-IT" sz="2900" dirty="0"/>
              <a:t>Credito d’imposta in favore delle parti e degli organismi di mediazione</a:t>
            </a:r>
          </a:p>
        </p:txBody>
      </p:sp>
      <p:sp>
        <p:nvSpPr>
          <p:cNvPr id="3" name="Segnaposto contenuto 2">
            <a:extLst>
              <a:ext uri="{FF2B5EF4-FFF2-40B4-BE49-F238E27FC236}">
                <a16:creationId xmlns:a16="http://schemas.microsoft.com/office/drawing/2014/main" id="{6C8E7C9F-5253-EE02-797A-48A6F342AE6E}"/>
              </a:ext>
            </a:extLst>
          </p:cNvPr>
          <p:cNvSpPr>
            <a:spLocks noGrp="1"/>
          </p:cNvSpPr>
          <p:nvPr>
            <p:ph idx="1"/>
          </p:nvPr>
        </p:nvSpPr>
        <p:spPr/>
        <p:txBody>
          <a:bodyPr>
            <a:normAutofit fontScale="62500" lnSpcReduction="20000"/>
          </a:bodyPr>
          <a:lstStyle/>
          <a:p>
            <a:pPr marL="342900" lvl="0" indent="-342900" algn="just">
              <a:lnSpc>
                <a:spcPct val="107000"/>
              </a:lnSpc>
              <a:spcAft>
                <a:spcPts val="750"/>
              </a:spcAft>
              <a:buFont typeface="+mj-lt"/>
              <a:buAutoNum type="arabicPeriod"/>
              <a:tabLst>
                <a:tab pos="457200" algn="l"/>
              </a:tabLst>
            </a:pPr>
            <a:r>
              <a:rPr lang="it-IT" sz="2000" b="1"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Alle parti è riconosciuto, quando è raggiunto l’accordo di conciliazione, un credito d’imposta commisurato all’indennità corrisposta ai sensi dell’articolo 17, commi 3 e 4, fino a concorrenza di euro seicento. Nei casi di cui all’articolo 5, comma 1, e quando la mediazione è demandata dal giudice, alle parti è altresì riconosciuto un credito d’imposta commisurato al compenso corrisposto al proprio avvocato per l’assistenza nella procedura di mediazione, nei limiti previsti dai parametri forensi e fino a concorrenza di euro seicento.</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it-IT" sz="2000" b="1"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I crediti d’imposta previsti dal comma 1 sono utilizzabili dalla parte nel limite complessivo di euro seicento per procedura e fino ad un importo massimo annuale di euro duemilaquattrocento per le persone fisiche e di euro ventiquattromila per le persone giuridiche. In caso di insuccesso della mediazione i crediti d’imposta sono ridotti della metà.</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750"/>
              </a:spcAft>
              <a:buFont typeface="+mj-lt"/>
              <a:buAutoNum type="arabicPeriod" startAt="4"/>
              <a:tabLst>
                <a:tab pos="457200" algn="l"/>
              </a:tabLst>
            </a:pPr>
            <a:r>
              <a:rPr lang="it-IT" sz="2000" b="1"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È riconosciuto un ulteriore credito d’imposta commisurato al contributo unificato versato dalla parte del giudizio estinto a seguito della conclusione di un accordo di conciliazione, nel limite dell’importo versato e fino a concorrenza di euro cinque centodiciotto.</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750"/>
              </a:spcAft>
              <a:buFont typeface="+mj-lt"/>
              <a:buAutoNum type="arabicPeriod" startAt="4"/>
              <a:tabLst>
                <a:tab pos="457200" algn="l"/>
              </a:tabLst>
            </a:pPr>
            <a:r>
              <a:rPr lang="it-IT" sz="2000" b="1"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Agli organismi di mediazione è riconosciuto un credito d’imposta commisurato all’indennità non esigibile dalla parte ammessa al patrocinio a spese dello Stato ai sensi dell’articolo 15</a:t>
            </a:r>
            <a:r>
              <a:rPr lang="it-IT" sz="2000" b="1" i="1"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-septies</a:t>
            </a:r>
            <a:r>
              <a:rPr lang="it-IT" sz="2000" b="1"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 comma 2, fino a un importo massimo annuale di euro ventiquattromila.</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a:p>
            <a:endParaRPr lang="it-IT" dirty="0"/>
          </a:p>
        </p:txBody>
      </p:sp>
    </p:spTree>
    <p:extLst>
      <p:ext uri="{BB962C8B-B14F-4D97-AF65-F5344CB8AC3E}">
        <p14:creationId xmlns:p14="http://schemas.microsoft.com/office/powerpoint/2010/main" val="295264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F44D00-F623-1A9A-DE89-09642B3D34DC}"/>
              </a:ext>
            </a:extLst>
          </p:cNvPr>
          <p:cNvSpPr>
            <a:spLocks noGrp="1"/>
          </p:cNvSpPr>
          <p:nvPr>
            <p:ph type="title"/>
          </p:nvPr>
        </p:nvSpPr>
        <p:spPr>
          <a:xfrm>
            <a:off x="838200" y="265854"/>
            <a:ext cx="10515600" cy="950549"/>
          </a:xfrm>
        </p:spPr>
        <p:txBody>
          <a:bodyPr>
            <a:noAutofit/>
          </a:bodyPr>
          <a:lstStyle/>
          <a:p>
            <a:pPr algn="ctr"/>
            <a:r>
              <a:rPr lang="it-IT" sz="2900" dirty="0"/>
              <a:t>(segue)</a:t>
            </a:r>
            <a:br>
              <a:rPr lang="it-IT" sz="2900" dirty="0"/>
            </a:br>
            <a:r>
              <a:rPr lang="it-IT" sz="2900" dirty="0"/>
              <a:t>commi da 6 a 8</a:t>
            </a:r>
          </a:p>
        </p:txBody>
      </p:sp>
      <p:sp>
        <p:nvSpPr>
          <p:cNvPr id="3" name="Segnaposto contenuto 2">
            <a:extLst>
              <a:ext uri="{FF2B5EF4-FFF2-40B4-BE49-F238E27FC236}">
                <a16:creationId xmlns:a16="http://schemas.microsoft.com/office/drawing/2014/main" id="{48AB202A-6217-857E-19B9-BFCAABC83A9F}"/>
              </a:ext>
            </a:extLst>
          </p:cNvPr>
          <p:cNvSpPr>
            <a:spLocks noGrp="1"/>
          </p:cNvSpPr>
          <p:nvPr>
            <p:ph idx="1"/>
          </p:nvPr>
        </p:nvSpPr>
        <p:spPr>
          <a:xfrm>
            <a:off x="1295400" y="1510019"/>
            <a:ext cx="9601200" cy="4281182"/>
          </a:xfrm>
        </p:spPr>
        <p:txBody>
          <a:bodyPr>
            <a:normAutofit fontScale="85000" lnSpcReduction="20000"/>
          </a:bodyPr>
          <a:lstStyle/>
          <a:p>
            <a:pPr marL="0" lvl="0" indent="0" algn="just">
              <a:lnSpc>
                <a:spcPct val="107000"/>
              </a:lnSpc>
              <a:spcAft>
                <a:spcPts val="800"/>
              </a:spcAft>
              <a:buNone/>
              <a:tabLst>
                <a:tab pos="457200" algn="l"/>
              </a:tabLst>
            </a:pPr>
            <a:r>
              <a:rPr lang="it-IT" sz="1800" b="1"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6. Con decreto del Ministro della giustizia, di concerto con il Ministro dell’economia e delle finanze, da adottare entro sei mesi dall’entrata in vigore delle disposizioni attuative della legge 25 novembre 2021, n. 206, recante delega al Governo per l’efficienza del processo civile e per la revisione della disciplina degli strumenti di risoluzione alternativa delle controversie e misure urgenti di razionalizzazione dei procedimenti in materia di diritti delle persone e delle famiglie nonché in materia di esecuzione forzata, sono stabilite le modalità di riconoscimento dei crediti d’imposta di cui al presente articolo, la documentazione da esibire a corredo della richiesta e i controlli sull’autenticità della stessa, nonché le modalità di trasmissione in via telematica all’Agenzia delle entrate dell’elenco dei beneficiari e dei relativi importi a ciascuno comunicati.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750"/>
              </a:spcAft>
              <a:buFont typeface="+mj-lt"/>
              <a:buAutoNum type="arabicPeriod" startAt="7"/>
              <a:tabLst>
                <a:tab pos="457200" algn="l"/>
              </a:tabLst>
            </a:pPr>
            <a:r>
              <a:rPr lang="it-IT" sz="1800" b="1"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All’onere derivante dall’attuazione delle disposizioni di cui al presente articolo, valutato in euro 51.821.400 annui a decorrere dall’anno 2023, si provvede mediante corrispondente riduzione del Fondo per l’attuazione della delega per l’efficienza del processo civile di cui all’articolo 1, comma 39, della legge 26 novembre 2021, n. 206.</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startAt="7"/>
              <a:tabLst>
                <a:tab pos="457200" algn="l"/>
              </a:tabLst>
            </a:pPr>
            <a:r>
              <a:rPr lang="it-IT" sz="1800" b="1" dirty="0">
                <a:solidFill>
                  <a:srgbClr val="222222"/>
                </a:solidFill>
                <a:effectLst/>
                <a:latin typeface="Arial Nova" panose="020B0504020202020204" pitchFamily="34" charset="0"/>
                <a:ea typeface="Times New Roman" panose="02020603050405020304" pitchFamily="18" charset="0"/>
                <a:cs typeface="Times New Roman" panose="02020603050405020304" pitchFamily="18" charset="0"/>
              </a:rPr>
              <a:t>Il Ministero della giustizia provvede annualmente al versamento dell’importo corrispondente all’ammontare delle risorse destinate ai crediti d’imposta sulla contabilità speciale n. 1778 “Agenzia delle entrate – Fondi di bilancio”.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235284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626ADD-878B-4D93-9D5C-7BC5C14CF4AF}"/>
              </a:ext>
            </a:extLst>
          </p:cNvPr>
          <p:cNvSpPr>
            <a:spLocks noGrp="1"/>
          </p:cNvSpPr>
          <p:nvPr>
            <p:ph type="title"/>
          </p:nvPr>
        </p:nvSpPr>
        <p:spPr>
          <a:xfrm>
            <a:off x="838200" y="383056"/>
            <a:ext cx="6871447" cy="623624"/>
          </a:xfrm>
        </p:spPr>
        <p:txBody>
          <a:bodyPr/>
          <a:lstStyle/>
          <a:p>
            <a:r>
              <a:rPr lang="it-IT" dirty="0"/>
              <a:t>Novità Cartabia sull’accordo?</a:t>
            </a:r>
          </a:p>
        </p:txBody>
      </p:sp>
      <p:sp>
        <p:nvSpPr>
          <p:cNvPr id="8" name="Rettangolo con angoli arrotondati 7">
            <a:extLst>
              <a:ext uri="{FF2B5EF4-FFF2-40B4-BE49-F238E27FC236}">
                <a16:creationId xmlns:a16="http://schemas.microsoft.com/office/drawing/2014/main" id="{56F6F002-35B7-43C5-8688-F2C63B756592}"/>
              </a:ext>
            </a:extLst>
          </p:cNvPr>
          <p:cNvSpPr/>
          <p:nvPr/>
        </p:nvSpPr>
        <p:spPr>
          <a:xfrm>
            <a:off x="6220072" y="2181823"/>
            <a:ext cx="3032758" cy="9144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Accordo di </a:t>
            </a:r>
            <a:r>
              <a:rPr lang="it-IT" b="1" dirty="0">
                <a:solidFill>
                  <a:schemeClr val="tx1"/>
                </a:solidFill>
              </a:rPr>
              <a:t>conciliazione</a:t>
            </a:r>
          </a:p>
        </p:txBody>
      </p:sp>
      <p:sp>
        <p:nvSpPr>
          <p:cNvPr id="9" name="Rettangolo con angoli arrotondati 8">
            <a:extLst>
              <a:ext uri="{FF2B5EF4-FFF2-40B4-BE49-F238E27FC236}">
                <a16:creationId xmlns:a16="http://schemas.microsoft.com/office/drawing/2014/main" id="{81E176F4-4335-4BDF-85E1-86EF72C0A81D}"/>
              </a:ext>
            </a:extLst>
          </p:cNvPr>
          <p:cNvSpPr/>
          <p:nvPr/>
        </p:nvSpPr>
        <p:spPr>
          <a:xfrm>
            <a:off x="7496016" y="3587359"/>
            <a:ext cx="3263423" cy="156093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Se accordo non raggiunto il mediatore ne dà atto a verbale e può formulare una proposta</a:t>
            </a:r>
          </a:p>
        </p:txBody>
      </p:sp>
      <p:sp>
        <p:nvSpPr>
          <p:cNvPr id="10" name="Ovale 9">
            <a:extLst>
              <a:ext uri="{FF2B5EF4-FFF2-40B4-BE49-F238E27FC236}">
                <a16:creationId xmlns:a16="http://schemas.microsoft.com/office/drawing/2014/main" id="{BDAC6365-BC1B-454A-A82B-D86EA9DBCD50}"/>
              </a:ext>
            </a:extLst>
          </p:cNvPr>
          <p:cNvSpPr/>
          <p:nvPr/>
        </p:nvSpPr>
        <p:spPr>
          <a:xfrm>
            <a:off x="1258349" y="2003099"/>
            <a:ext cx="2030305" cy="1180528"/>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Accordo </a:t>
            </a:r>
            <a:r>
              <a:rPr lang="it-IT" b="1" dirty="0"/>
              <a:t>amichevole</a:t>
            </a:r>
          </a:p>
        </p:txBody>
      </p:sp>
      <p:sp>
        <p:nvSpPr>
          <p:cNvPr id="11" name="Ovale 10">
            <a:extLst>
              <a:ext uri="{FF2B5EF4-FFF2-40B4-BE49-F238E27FC236}">
                <a16:creationId xmlns:a16="http://schemas.microsoft.com/office/drawing/2014/main" id="{02B05BC5-0683-44E1-869C-34E451B7A504}"/>
              </a:ext>
            </a:extLst>
          </p:cNvPr>
          <p:cNvSpPr/>
          <p:nvPr/>
        </p:nvSpPr>
        <p:spPr>
          <a:xfrm>
            <a:off x="1091184" y="3496038"/>
            <a:ext cx="3107436" cy="17181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Se accordo non raggiunto, il mediatore poteva formulare una proposta</a:t>
            </a:r>
          </a:p>
        </p:txBody>
      </p:sp>
      <p:sp>
        <p:nvSpPr>
          <p:cNvPr id="12" name="Freccia a destra 11">
            <a:extLst>
              <a:ext uri="{FF2B5EF4-FFF2-40B4-BE49-F238E27FC236}">
                <a16:creationId xmlns:a16="http://schemas.microsoft.com/office/drawing/2014/main" id="{CC6CD23E-E28C-4812-BEAD-8E0C5E630EC6}"/>
              </a:ext>
            </a:extLst>
          </p:cNvPr>
          <p:cNvSpPr/>
          <p:nvPr/>
        </p:nvSpPr>
        <p:spPr>
          <a:xfrm>
            <a:off x="3558539" y="2143543"/>
            <a:ext cx="2468880" cy="964056"/>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Post Riforma</a:t>
            </a:r>
          </a:p>
        </p:txBody>
      </p:sp>
      <p:sp>
        <p:nvSpPr>
          <p:cNvPr id="13" name="Freccia a destra 12">
            <a:extLst>
              <a:ext uri="{FF2B5EF4-FFF2-40B4-BE49-F238E27FC236}">
                <a16:creationId xmlns:a16="http://schemas.microsoft.com/office/drawing/2014/main" id="{1D89474B-1A57-4116-A148-4446589890F1}"/>
              </a:ext>
            </a:extLst>
          </p:cNvPr>
          <p:cNvSpPr/>
          <p:nvPr/>
        </p:nvSpPr>
        <p:spPr>
          <a:xfrm>
            <a:off x="4533900" y="3873101"/>
            <a:ext cx="2468880" cy="964056"/>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Post Riforma</a:t>
            </a:r>
          </a:p>
        </p:txBody>
      </p:sp>
      <p:sp>
        <p:nvSpPr>
          <p:cNvPr id="14" name="Fumetto: ovale 13">
            <a:extLst>
              <a:ext uri="{FF2B5EF4-FFF2-40B4-BE49-F238E27FC236}">
                <a16:creationId xmlns:a16="http://schemas.microsoft.com/office/drawing/2014/main" id="{0629E930-2F33-4F9C-AC5C-F13318BA8900}"/>
              </a:ext>
            </a:extLst>
          </p:cNvPr>
          <p:cNvSpPr/>
          <p:nvPr/>
        </p:nvSpPr>
        <p:spPr>
          <a:xfrm>
            <a:off x="9376409" y="815960"/>
            <a:ext cx="2766060" cy="1560935"/>
          </a:xfrm>
          <a:prstGeom prst="wedgeEllipseCallout">
            <a:avLst>
              <a:gd name="adj1" fmla="val -59140"/>
              <a:gd name="adj2" fmla="val 528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Questione della natura giuridica dell’accordo non solo nominalistica</a:t>
            </a:r>
          </a:p>
        </p:txBody>
      </p:sp>
    </p:spTree>
    <p:extLst>
      <p:ext uri="{BB962C8B-B14F-4D97-AF65-F5344CB8AC3E}">
        <p14:creationId xmlns:p14="http://schemas.microsoft.com/office/powerpoint/2010/main" val="3934076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09DF85-3A21-48A0-904E-602A2B59FAC5}"/>
              </a:ext>
            </a:extLst>
          </p:cNvPr>
          <p:cNvSpPr>
            <a:spLocks noGrp="1"/>
          </p:cNvSpPr>
          <p:nvPr>
            <p:ph type="title"/>
          </p:nvPr>
        </p:nvSpPr>
        <p:spPr>
          <a:xfrm>
            <a:off x="1295400" y="503853"/>
            <a:ext cx="9601200" cy="662217"/>
          </a:xfrm>
        </p:spPr>
        <p:txBody>
          <a:bodyPr/>
          <a:lstStyle/>
          <a:p>
            <a:r>
              <a:rPr lang="it-IT" dirty="0"/>
              <a:t>Natura dell’accordo di mediazione</a:t>
            </a:r>
          </a:p>
        </p:txBody>
      </p:sp>
      <p:sp>
        <p:nvSpPr>
          <p:cNvPr id="3" name="Segnaposto contenuto 2">
            <a:extLst>
              <a:ext uri="{FF2B5EF4-FFF2-40B4-BE49-F238E27FC236}">
                <a16:creationId xmlns:a16="http://schemas.microsoft.com/office/drawing/2014/main" id="{7D395074-CFD6-4720-AEF0-942BE8C0F482}"/>
              </a:ext>
            </a:extLst>
          </p:cNvPr>
          <p:cNvSpPr>
            <a:spLocks noGrp="1"/>
          </p:cNvSpPr>
          <p:nvPr>
            <p:ph sz="half" idx="1"/>
          </p:nvPr>
        </p:nvSpPr>
        <p:spPr>
          <a:xfrm>
            <a:off x="1295400" y="1524150"/>
            <a:ext cx="5181600" cy="1831975"/>
          </a:xfrm>
        </p:spPr>
        <p:txBody>
          <a:bodyPr/>
          <a:lstStyle/>
          <a:p>
            <a:r>
              <a:rPr lang="it-IT" dirty="0"/>
              <a:t>transazione</a:t>
            </a:r>
          </a:p>
          <a:p>
            <a:r>
              <a:rPr lang="it-IT" dirty="0"/>
              <a:t>negozio di accertamento</a:t>
            </a:r>
          </a:p>
          <a:p>
            <a:r>
              <a:rPr lang="it-IT" dirty="0"/>
              <a:t>contratto atipico misto</a:t>
            </a:r>
          </a:p>
          <a:p>
            <a:endParaRPr lang="it-IT" dirty="0"/>
          </a:p>
        </p:txBody>
      </p:sp>
      <p:sp>
        <p:nvSpPr>
          <p:cNvPr id="6" name="Pentagono 5">
            <a:extLst>
              <a:ext uri="{FF2B5EF4-FFF2-40B4-BE49-F238E27FC236}">
                <a16:creationId xmlns:a16="http://schemas.microsoft.com/office/drawing/2014/main" id="{EA54D83B-CB16-48A6-A80C-C41A372D1A00}"/>
              </a:ext>
            </a:extLst>
          </p:cNvPr>
          <p:cNvSpPr/>
          <p:nvPr/>
        </p:nvSpPr>
        <p:spPr>
          <a:xfrm>
            <a:off x="472661" y="3141024"/>
            <a:ext cx="3116826" cy="2851353"/>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Giurisprudenza</a:t>
            </a:r>
          </a:p>
          <a:p>
            <a:endParaRPr lang="it-IT" dirty="0"/>
          </a:p>
          <a:p>
            <a:endParaRPr lang="it-IT" dirty="0"/>
          </a:p>
          <a:p>
            <a:pPr algn="ctr"/>
            <a:endParaRPr lang="it-IT" dirty="0"/>
          </a:p>
          <a:p>
            <a:pPr algn="ctr"/>
            <a:r>
              <a:rPr lang="it-IT" dirty="0"/>
              <a:t>transazione</a:t>
            </a:r>
          </a:p>
        </p:txBody>
      </p:sp>
      <p:sp>
        <p:nvSpPr>
          <p:cNvPr id="7" name="Freccia in giù 6">
            <a:extLst>
              <a:ext uri="{FF2B5EF4-FFF2-40B4-BE49-F238E27FC236}">
                <a16:creationId xmlns:a16="http://schemas.microsoft.com/office/drawing/2014/main" id="{C796EC1D-B1F5-4124-92A6-EBD0469840DF}"/>
              </a:ext>
            </a:extLst>
          </p:cNvPr>
          <p:cNvSpPr/>
          <p:nvPr/>
        </p:nvSpPr>
        <p:spPr>
          <a:xfrm>
            <a:off x="1788758" y="4738563"/>
            <a:ext cx="484632" cy="595287"/>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Freccia a destra 10">
            <a:extLst>
              <a:ext uri="{FF2B5EF4-FFF2-40B4-BE49-F238E27FC236}">
                <a16:creationId xmlns:a16="http://schemas.microsoft.com/office/drawing/2014/main" id="{3F49332D-66ED-4C40-9F52-30C6BB087CF6}"/>
              </a:ext>
            </a:extLst>
          </p:cNvPr>
          <p:cNvSpPr/>
          <p:nvPr/>
        </p:nvSpPr>
        <p:spPr>
          <a:xfrm>
            <a:off x="2798612" y="5214625"/>
            <a:ext cx="978408" cy="484632"/>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Ovale 11">
            <a:extLst>
              <a:ext uri="{FF2B5EF4-FFF2-40B4-BE49-F238E27FC236}">
                <a16:creationId xmlns:a16="http://schemas.microsoft.com/office/drawing/2014/main" id="{B381B140-16F1-4519-8388-F3BBD8D8CDFC}"/>
              </a:ext>
            </a:extLst>
          </p:cNvPr>
          <p:cNvSpPr/>
          <p:nvPr/>
        </p:nvSpPr>
        <p:spPr>
          <a:xfrm>
            <a:off x="3952569" y="4586748"/>
            <a:ext cx="2885304" cy="1519084"/>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t>Accordo è un negozio giuridico privato con effetto derivativo</a:t>
            </a:r>
          </a:p>
        </p:txBody>
      </p:sp>
      <p:sp>
        <p:nvSpPr>
          <p:cNvPr id="13" name="Freccia a destra 12">
            <a:extLst>
              <a:ext uri="{FF2B5EF4-FFF2-40B4-BE49-F238E27FC236}">
                <a16:creationId xmlns:a16="http://schemas.microsoft.com/office/drawing/2014/main" id="{757B68B4-951A-4050-89EE-53D1F0422529}"/>
              </a:ext>
            </a:extLst>
          </p:cNvPr>
          <p:cNvSpPr/>
          <p:nvPr/>
        </p:nvSpPr>
        <p:spPr>
          <a:xfrm>
            <a:off x="7013422" y="5200734"/>
            <a:ext cx="978408" cy="484632"/>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Rettangolo con angoli arrotondati 13">
            <a:extLst>
              <a:ext uri="{FF2B5EF4-FFF2-40B4-BE49-F238E27FC236}">
                <a16:creationId xmlns:a16="http://schemas.microsoft.com/office/drawing/2014/main" id="{D063EF3F-148A-44F8-9532-573ABF3B0B7B}"/>
              </a:ext>
            </a:extLst>
          </p:cNvPr>
          <p:cNvSpPr/>
          <p:nvPr/>
        </p:nvSpPr>
        <p:spPr>
          <a:xfrm>
            <a:off x="8239432" y="4550824"/>
            <a:ext cx="3333136" cy="144155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L’accordo di mediazione non è idoneo alla trascrizione (pubblicità legale) perché necessita dell’autentica notarile</a:t>
            </a:r>
          </a:p>
        </p:txBody>
      </p:sp>
    </p:spTree>
    <p:extLst>
      <p:ext uri="{BB962C8B-B14F-4D97-AF65-F5344CB8AC3E}">
        <p14:creationId xmlns:p14="http://schemas.microsoft.com/office/powerpoint/2010/main" val="234184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9ABC0E-1D79-1A98-2C45-C8646ABB7936}"/>
              </a:ext>
            </a:extLst>
          </p:cNvPr>
          <p:cNvSpPr>
            <a:spLocks noGrp="1"/>
          </p:cNvSpPr>
          <p:nvPr>
            <p:ph type="title"/>
          </p:nvPr>
        </p:nvSpPr>
        <p:spPr/>
        <p:txBody>
          <a:bodyPr/>
          <a:lstStyle/>
          <a:p>
            <a:r>
              <a:rPr lang="it-IT" dirty="0"/>
              <a:t>Ulteriori problematiche</a:t>
            </a:r>
          </a:p>
        </p:txBody>
      </p:sp>
      <p:sp>
        <p:nvSpPr>
          <p:cNvPr id="3" name="Segnaposto contenuto 2">
            <a:extLst>
              <a:ext uri="{FF2B5EF4-FFF2-40B4-BE49-F238E27FC236}">
                <a16:creationId xmlns:a16="http://schemas.microsoft.com/office/drawing/2014/main" id="{8D1A9F87-6736-1E8D-F77B-BF89EC170900}"/>
              </a:ext>
            </a:extLst>
          </p:cNvPr>
          <p:cNvSpPr>
            <a:spLocks noGrp="1"/>
          </p:cNvSpPr>
          <p:nvPr>
            <p:ph sz="half" idx="1"/>
          </p:nvPr>
        </p:nvSpPr>
        <p:spPr>
          <a:xfrm>
            <a:off x="1295400" y="2491747"/>
            <a:ext cx="4800599" cy="2922165"/>
          </a:xfrm>
          <a:solidFill>
            <a:schemeClr val="accent3">
              <a:lumMod val="20000"/>
              <a:lumOff val="80000"/>
            </a:schemeClr>
          </a:solidFill>
        </p:spPr>
        <p:txBody>
          <a:bodyPr/>
          <a:lstStyle/>
          <a:p>
            <a:r>
              <a:rPr lang="it-IT" sz="2000" dirty="0"/>
              <a:t>Problema della natura giuridica dell’accordo di mediazione rispetto all’</a:t>
            </a:r>
            <a:r>
              <a:rPr lang="it-IT" sz="2000" b="1" dirty="0"/>
              <a:t>usucapione;</a:t>
            </a:r>
            <a:br>
              <a:rPr lang="it-IT" sz="2000" dirty="0"/>
            </a:br>
            <a:endParaRPr lang="it-IT" sz="2000" dirty="0"/>
          </a:p>
          <a:p>
            <a:r>
              <a:rPr lang="it-IT" dirty="0"/>
              <a:t>I</a:t>
            </a:r>
            <a:r>
              <a:rPr lang="it-IT" sz="2000" dirty="0"/>
              <a:t>l diritto viene acquistato a </a:t>
            </a:r>
            <a:r>
              <a:rPr lang="it-IT" sz="2000" b="1" dirty="0"/>
              <a:t>titolo derivativo </a:t>
            </a:r>
            <a:r>
              <a:rPr lang="it-IT" sz="2000" dirty="0"/>
              <a:t>e non a titolo originario</a:t>
            </a:r>
            <a:br>
              <a:rPr lang="it-IT" dirty="0"/>
            </a:br>
            <a:endParaRPr lang="it-IT" dirty="0"/>
          </a:p>
        </p:txBody>
      </p:sp>
      <p:sp>
        <p:nvSpPr>
          <p:cNvPr id="4" name="Segnaposto contenuto 3">
            <a:extLst>
              <a:ext uri="{FF2B5EF4-FFF2-40B4-BE49-F238E27FC236}">
                <a16:creationId xmlns:a16="http://schemas.microsoft.com/office/drawing/2014/main" id="{5B3BEB60-1CC5-0013-660D-B0B90D049F8C}"/>
              </a:ext>
            </a:extLst>
          </p:cNvPr>
          <p:cNvSpPr>
            <a:spLocks noGrp="1"/>
          </p:cNvSpPr>
          <p:nvPr>
            <p:ph sz="half" idx="2"/>
          </p:nvPr>
        </p:nvSpPr>
        <p:spPr>
          <a:xfrm>
            <a:off x="6324602" y="2491747"/>
            <a:ext cx="4800598" cy="2922165"/>
          </a:xfrm>
          <a:solidFill>
            <a:schemeClr val="accent5">
              <a:lumMod val="20000"/>
              <a:lumOff val="80000"/>
            </a:schemeClr>
          </a:solidFill>
        </p:spPr>
        <p:txBody>
          <a:bodyPr/>
          <a:lstStyle/>
          <a:p>
            <a:pPr marL="0" indent="0">
              <a:buNone/>
            </a:pPr>
            <a:r>
              <a:rPr lang="it-IT" dirty="0"/>
              <a:t>Problema nella </a:t>
            </a:r>
            <a:r>
              <a:rPr lang="it-IT" b="1" dirty="0"/>
              <a:t>verbalizzazione</a:t>
            </a:r>
            <a:r>
              <a:rPr lang="it-IT" dirty="0"/>
              <a:t>:</a:t>
            </a:r>
          </a:p>
          <a:p>
            <a:r>
              <a:rPr lang="it-IT" dirty="0"/>
              <a:t>Effetti dell’accordo immobiliare concluso davanti al mediatore non in forma di scrittura privata autenticata;</a:t>
            </a:r>
          </a:p>
          <a:p>
            <a:r>
              <a:rPr lang="it-IT" dirty="0"/>
              <a:t>Rischio di perdita dei </a:t>
            </a:r>
            <a:r>
              <a:rPr lang="it-IT" b="1" dirty="0"/>
              <a:t>benefici fiscali</a:t>
            </a:r>
            <a:r>
              <a:rPr lang="it-IT" dirty="0"/>
              <a:t> in caso di accordo novativo e non ripetitivo</a:t>
            </a:r>
          </a:p>
          <a:p>
            <a:endParaRPr lang="it-IT" dirty="0"/>
          </a:p>
        </p:txBody>
      </p:sp>
      <p:sp>
        <p:nvSpPr>
          <p:cNvPr id="5" name="CasellaDiTesto 4">
            <a:extLst>
              <a:ext uri="{FF2B5EF4-FFF2-40B4-BE49-F238E27FC236}">
                <a16:creationId xmlns:a16="http://schemas.microsoft.com/office/drawing/2014/main" id="{80C5D136-A3D7-1AC3-2CB3-175DE3CC982E}"/>
              </a:ext>
            </a:extLst>
          </p:cNvPr>
          <p:cNvSpPr txBox="1"/>
          <p:nvPr/>
        </p:nvSpPr>
        <p:spPr>
          <a:xfrm>
            <a:off x="1295401" y="2122415"/>
            <a:ext cx="4800600" cy="369332"/>
          </a:xfrm>
          <a:prstGeom prst="rect">
            <a:avLst/>
          </a:prstGeom>
          <a:solidFill>
            <a:schemeClr val="accent2"/>
          </a:solidFill>
        </p:spPr>
        <p:txBody>
          <a:bodyPr wrap="square" rtlCol="0">
            <a:spAutoFit/>
          </a:bodyPr>
          <a:lstStyle/>
          <a:p>
            <a:pPr algn="ctr"/>
            <a:r>
              <a:rPr lang="it-IT" b="1" dirty="0"/>
              <a:t>Usucapione</a:t>
            </a:r>
          </a:p>
        </p:txBody>
      </p:sp>
      <p:sp>
        <p:nvSpPr>
          <p:cNvPr id="6" name="CasellaDiTesto 5">
            <a:extLst>
              <a:ext uri="{FF2B5EF4-FFF2-40B4-BE49-F238E27FC236}">
                <a16:creationId xmlns:a16="http://schemas.microsoft.com/office/drawing/2014/main" id="{CC5C5C9E-2313-7FD0-67A8-A6071B9115D5}"/>
              </a:ext>
            </a:extLst>
          </p:cNvPr>
          <p:cNvSpPr txBox="1"/>
          <p:nvPr/>
        </p:nvSpPr>
        <p:spPr>
          <a:xfrm>
            <a:off x="6324600" y="2122415"/>
            <a:ext cx="4800600" cy="369332"/>
          </a:xfrm>
          <a:prstGeom prst="rect">
            <a:avLst/>
          </a:prstGeom>
          <a:solidFill>
            <a:schemeClr val="accent5">
              <a:lumMod val="60000"/>
              <a:lumOff val="40000"/>
            </a:schemeClr>
          </a:solidFill>
        </p:spPr>
        <p:txBody>
          <a:bodyPr wrap="square" rtlCol="0" anchor="ctr">
            <a:spAutoFit/>
          </a:bodyPr>
          <a:lstStyle/>
          <a:p>
            <a:pPr algn="ctr"/>
            <a:r>
              <a:rPr lang="it-IT" b="1" dirty="0"/>
              <a:t>Verbalizzazione</a:t>
            </a:r>
          </a:p>
        </p:txBody>
      </p:sp>
    </p:spTree>
    <p:extLst>
      <p:ext uri="{BB962C8B-B14F-4D97-AF65-F5344CB8AC3E}">
        <p14:creationId xmlns:p14="http://schemas.microsoft.com/office/powerpoint/2010/main" val="52424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947E73-5303-4DE3-90C9-A9A3BC34A5D7}"/>
              </a:ext>
            </a:extLst>
          </p:cNvPr>
          <p:cNvSpPr>
            <a:spLocks noGrp="1"/>
          </p:cNvSpPr>
          <p:nvPr>
            <p:ph type="title"/>
          </p:nvPr>
        </p:nvSpPr>
        <p:spPr/>
        <p:txBody>
          <a:bodyPr/>
          <a:lstStyle/>
          <a:p>
            <a:r>
              <a:rPr lang="it-IT" dirty="0"/>
              <a:t>La proposta del mediatore art. 11 comma 2</a:t>
            </a:r>
          </a:p>
        </p:txBody>
      </p:sp>
      <p:sp>
        <p:nvSpPr>
          <p:cNvPr id="3" name="Segnaposto testo 2">
            <a:extLst>
              <a:ext uri="{FF2B5EF4-FFF2-40B4-BE49-F238E27FC236}">
                <a16:creationId xmlns:a16="http://schemas.microsoft.com/office/drawing/2014/main" id="{EE9D3120-9E89-42EA-BF19-891EDA501A99}"/>
              </a:ext>
            </a:extLst>
          </p:cNvPr>
          <p:cNvSpPr>
            <a:spLocks noGrp="1"/>
          </p:cNvSpPr>
          <p:nvPr>
            <p:ph type="body" idx="1"/>
          </p:nvPr>
        </p:nvSpPr>
        <p:spPr>
          <a:solidFill>
            <a:schemeClr val="accent1"/>
          </a:solidFill>
        </p:spPr>
        <p:txBody>
          <a:bodyPr/>
          <a:lstStyle/>
          <a:p>
            <a:pPr algn="ctr"/>
            <a:r>
              <a:rPr lang="it-IT" b="1" dirty="0">
                <a:solidFill>
                  <a:schemeClr val="tx1"/>
                </a:solidFill>
              </a:rPr>
              <a:t>Ante Riforma</a:t>
            </a:r>
          </a:p>
        </p:txBody>
      </p:sp>
      <p:sp>
        <p:nvSpPr>
          <p:cNvPr id="4" name="Segnaposto contenuto 3">
            <a:extLst>
              <a:ext uri="{FF2B5EF4-FFF2-40B4-BE49-F238E27FC236}">
                <a16:creationId xmlns:a16="http://schemas.microsoft.com/office/drawing/2014/main" id="{EAFAADCC-8903-41EE-905E-2C3CA46DA446}"/>
              </a:ext>
            </a:extLst>
          </p:cNvPr>
          <p:cNvSpPr>
            <a:spLocks noGrp="1"/>
          </p:cNvSpPr>
          <p:nvPr>
            <p:ph sz="half" idx="2"/>
          </p:nvPr>
        </p:nvSpPr>
        <p:spPr>
          <a:xfrm>
            <a:off x="1295400" y="2456774"/>
            <a:ext cx="4572000" cy="3287487"/>
          </a:xfrm>
          <a:solidFill>
            <a:schemeClr val="accent1">
              <a:lumMod val="40000"/>
              <a:lumOff val="60000"/>
            </a:schemeClr>
          </a:solidFill>
        </p:spPr>
        <p:txBody>
          <a:bodyPr>
            <a:normAutofit fontScale="70000" lnSpcReduction="20000"/>
          </a:bodyPr>
          <a:lstStyle/>
          <a:p>
            <a:endParaRPr lang="it-IT"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endParaRPr>
          </a:p>
          <a:p>
            <a:r>
              <a:rPr lang="it-IT"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rPr>
              <a:t>Quando l’accordo non è raggiunto il mediatore può formulare una proposta di conciliazione,  </a:t>
            </a:r>
          </a:p>
          <a:p>
            <a:r>
              <a:rPr lang="it-IT"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rPr>
              <a:t>La proposta di conciliazione è comunicata alle parti per iscritto. Le parti fanno pervenire al mediatore, per iscritto ed entro sette giorni</a:t>
            </a:r>
            <a:r>
              <a:rPr lang="it-IT" b="1"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rPr>
              <a:t>,</a:t>
            </a:r>
            <a:r>
              <a:rPr lang="it-IT"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rPr>
              <a:t> l’accettazione o il rifiuto della proposta. In mancanza di risposta nel termine, la proposta si ha per rifiutata. Salvo diverso accordo delle parti, la proposta non può contenere alcun riferimento alle dichiarazioni rese o alle informazioni acquisite nel corso del procedimento.</a:t>
            </a:r>
          </a:p>
          <a:p>
            <a:endParaRPr lang="it-IT" dirty="0"/>
          </a:p>
        </p:txBody>
      </p:sp>
      <p:sp>
        <p:nvSpPr>
          <p:cNvPr id="5" name="Segnaposto testo 4">
            <a:extLst>
              <a:ext uri="{FF2B5EF4-FFF2-40B4-BE49-F238E27FC236}">
                <a16:creationId xmlns:a16="http://schemas.microsoft.com/office/drawing/2014/main" id="{B7320D66-8243-443F-BD7D-399C13FE6011}"/>
              </a:ext>
            </a:extLst>
          </p:cNvPr>
          <p:cNvSpPr>
            <a:spLocks noGrp="1"/>
          </p:cNvSpPr>
          <p:nvPr>
            <p:ph type="body" sz="quarter" idx="3"/>
          </p:nvPr>
        </p:nvSpPr>
        <p:spPr>
          <a:solidFill>
            <a:srgbClr val="FFC000"/>
          </a:solidFill>
        </p:spPr>
        <p:txBody>
          <a:bodyPr/>
          <a:lstStyle/>
          <a:p>
            <a:pPr algn="ctr"/>
            <a:r>
              <a:rPr lang="it-IT" b="1" dirty="0">
                <a:solidFill>
                  <a:schemeClr val="tx1"/>
                </a:solidFill>
              </a:rPr>
              <a:t>Post Riforma Cartabia</a:t>
            </a:r>
          </a:p>
        </p:txBody>
      </p:sp>
      <p:sp>
        <p:nvSpPr>
          <p:cNvPr id="6" name="Segnaposto contenuto 5">
            <a:extLst>
              <a:ext uri="{FF2B5EF4-FFF2-40B4-BE49-F238E27FC236}">
                <a16:creationId xmlns:a16="http://schemas.microsoft.com/office/drawing/2014/main" id="{694E2EF4-C012-476C-AD6F-D276AA1F2B29}"/>
              </a:ext>
            </a:extLst>
          </p:cNvPr>
          <p:cNvSpPr>
            <a:spLocks noGrp="1"/>
          </p:cNvSpPr>
          <p:nvPr>
            <p:ph sz="quarter" idx="4"/>
          </p:nvPr>
        </p:nvSpPr>
        <p:spPr>
          <a:xfrm>
            <a:off x="6324600" y="2456775"/>
            <a:ext cx="4572000" cy="3287487"/>
          </a:xfrm>
          <a:solidFill>
            <a:srgbClr val="FFE699"/>
          </a:solidFill>
        </p:spPr>
        <p:txBody>
          <a:bodyPr>
            <a:normAutofit fontScale="70000" lnSpcReduction="20000"/>
          </a:bodyPr>
          <a:lstStyle/>
          <a:p>
            <a:endParaRPr lang="it-IT"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endParaRPr>
          </a:p>
          <a:p>
            <a:r>
              <a:rPr lang="it-IT"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rPr>
              <a:t>Quando l’accordo non è raggiunto, il mediatore </a:t>
            </a:r>
            <a:r>
              <a:rPr lang="it-IT" b="1"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rPr>
              <a:t>ne dà atto nel verbale e può formulare una proposta di conciliazione da allegare al verbale.</a:t>
            </a:r>
            <a:r>
              <a:rPr lang="it-IT"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rPr>
              <a:t> </a:t>
            </a:r>
          </a:p>
          <a:p>
            <a:r>
              <a:rPr lang="it-IT"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rPr>
              <a:t>La proposta di conciliazione è comunicata alle parti per iscritto. Le parti fanno pervenire al mediatore, per iscritto ed entro sette giorni </a:t>
            </a:r>
            <a:r>
              <a:rPr lang="it-IT" b="1"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rPr>
              <a:t>dalla comunicazione o nel maggior termine indicato dal mediatore,</a:t>
            </a:r>
            <a:r>
              <a:rPr lang="it-IT" dirty="0">
                <a:solidFill>
                  <a:srgbClr val="222222"/>
                </a:solidFill>
                <a:latin typeface="Arial Nova" panose="020B0504020202020204" pitchFamily="34" charset="0"/>
                <a:ea typeface="Times New Roman" panose="02020603050405020304" pitchFamily="18" charset="0"/>
                <a:cs typeface="Times New Roman" panose="02020603050405020304" pitchFamily="18" charset="0"/>
              </a:rPr>
              <a:t> l’accettazione o il rifiuto della proposta. In mancanza di risposta nel termine, la proposta si ha per rifiutata. Salvo diverso accordo delle parti, la proposta non può contenere alcun riferimento alle dichiarazioni rese o alle informazioni acquisite nel corso del procedimento.</a:t>
            </a:r>
          </a:p>
          <a:p>
            <a:endParaRPr lang="it-IT" dirty="0"/>
          </a:p>
        </p:txBody>
      </p:sp>
    </p:spTree>
    <p:extLst>
      <p:ext uri="{BB962C8B-B14F-4D97-AF65-F5344CB8AC3E}">
        <p14:creationId xmlns:p14="http://schemas.microsoft.com/office/powerpoint/2010/main" val="2110819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riglia a diamante 16x9">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8533_TF03031015.potx" id="{D1CE47EB-10BF-4E12-B73A-2056D8C372D1}" vid="{D9009262-9072-4F00-9526-6416F75E2260}"/>
    </a:ext>
  </a:extLst>
</a:theme>
</file>

<file path=ppt/theme/theme2.xml><?xml version="1.0" encoding="utf-8"?>
<a:theme xmlns:a="http://schemas.openxmlformats.org/drawingml/2006/main" name="Integrale">
  <a:themeElements>
    <a:clrScheme name="Integrale">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e">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e">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554</TotalTime>
  <Words>7124</Words>
  <Application>Microsoft Office PowerPoint</Application>
  <PresentationFormat>Widescreen</PresentationFormat>
  <Paragraphs>340</Paragraphs>
  <Slides>59</Slides>
  <Notes>4</Notes>
  <HiddenSlides>0</HiddenSlides>
  <MMClips>0</MMClips>
  <ScaleCrop>false</ScaleCrop>
  <HeadingPairs>
    <vt:vector size="6" baseType="variant">
      <vt:variant>
        <vt:lpstr>Caratteri utilizzati</vt:lpstr>
      </vt:variant>
      <vt:variant>
        <vt:i4>9</vt:i4>
      </vt:variant>
      <vt:variant>
        <vt:lpstr>Tema</vt:lpstr>
      </vt:variant>
      <vt:variant>
        <vt:i4>2</vt:i4>
      </vt:variant>
      <vt:variant>
        <vt:lpstr>Titoli diapositive</vt:lpstr>
      </vt:variant>
      <vt:variant>
        <vt:i4>59</vt:i4>
      </vt:variant>
    </vt:vector>
  </HeadingPairs>
  <TitlesOfParts>
    <vt:vector size="70" baseType="lpstr">
      <vt:lpstr>Abadi</vt:lpstr>
      <vt:lpstr>Arial</vt:lpstr>
      <vt:lpstr>Arial Black</vt:lpstr>
      <vt:lpstr>Arial Nova</vt:lpstr>
      <vt:lpstr>Calibri</vt:lpstr>
      <vt:lpstr>Tw Cen MT</vt:lpstr>
      <vt:lpstr>Tw Cen MT Condensed</vt:lpstr>
      <vt:lpstr>Wingdings</vt:lpstr>
      <vt:lpstr>Wingdings 3</vt:lpstr>
      <vt:lpstr>Griglia a diamante 16x9</vt:lpstr>
      <vt:lpstr>Integrale</vt:lpstr>
      <vt:lpstr>Presentazione standard di PowerPoint</vt:lpstr>
      <vt:lpstr> La Riforma Cartabia in materia di mediazione civile </vt:lpstr>
      <vt:lpstr>LA CONCLUSIONE DEL PROCEDIMENTO DI MEDIAZIONE</vt:lpstr>
      <vt:lpstr>Modalità di conclusione del procedimento di mediazione</vt:lpstr>
      <vt:lpstr>La conclusione del procedimento (art. 11 comma 1)</vt:lpstr>
      <vt:lpstr>Novità Cartabia sull’accordo?</vt:lpstr>
      <vt:lpstr>Natura dell’accordo di mediazione</vt:lpstr>
      <vt:lpstr>Ulteriori problematiche</vt:lpstr>
      <vt:lpstr>La proposta del mediatore art. 11 comma 2</vt:lpstr>
      <vt:lpstr>Il valore della procedura di mediazione (Articolo 11 comma 3 Post Cartabia) </vt:lpstr>
      <vt:lpstr>Il verbale di accordo art. 11 </vt:lpstr>
      <vt:lpstr>Le novità del verbale di accordo (art. 11 comma 4)</vt:lpstr>
      <vt:lpstr>Art.  11 Conclusione del procedimento</vt:lpstr>
      <vt:lpstr>Le copie dell’accordo</vt:lpstr>
      <vt:lpstr>Gli accordi da trascrivere (art. 11 comma 7)</vt:lpstr>
      <vt:lpstr>Art. 11 bis</vt:lpstr>
      <vt:lpstr>Art. 11 bis accordo in mediazione per le PA</vt:lpstr>
      <vt:lpstr>Efficacia esecutiva ed esecuzione (art. 12)</vt:lpstr>
      <vt:lpstr>L’accordo di mediazione è titolo esecutivo</vt:lpstr>
      <vt:lpstr>Art. 12</vt:lpstr>
      <vt:lpstr>Art. 12-bis</vt:lpstr>
      <vt:lpstr>Effetti della mancata partecipazione in mediazione (art. 12 bis)</vt:lpstr>
      <vt:lpstr>La proposta del mediatore e gli incentivi fiscali nella RIFORMA CARTABIA</vt:lpstr>
      <vt:lpstr>Art. 11, comma 1    conclusione del     procedimento  </vt:lpstr>
      <vt:lpstr>SECONDO COMMA ART. 11</vt:lpstr>
      <vt:lpstr>CONTENUTO della proposta</vt:lpstr>
      <vt:lpstr>Presentazione standard di PowerPoint</vt:lpstr>
      <vt:lpstr>Art. 13  SPESE PROCESSUALI IN CASO DI RIFIUTO DELLA PROPOSTA DI CONCILIAZIONE</vt:lpstr>
      <vt:lpstr>Presentazione standard di PowerPoint</vt:lpstr>
      <vt:lpstr>Presentazione standard di PowerPoint</vt:lpstr>
      <vt:lpstr> criticita’ </vt:lpstr>
      <vt:lpstr>dm 180/2010 modalita’ di funzionamento degli organismi</vt:lpstr>
      <vt:lpstr>L’art. 91 c.p.c. ed il coordinamento con l’art. 11 d.lgs. 28/2010</vt:lpstr>
      <vt:lpstr>Tribunale di RAVENNA SENTENZA N.31 DEL 18.01.2021</vt:lpstr>
      <vt:lpstr>Tribunale di trieste, sentenza 11.03.2021</vt:lpstr>
      <vt:lpstr>Tribunale di GORIZIA ordinanza del 3.06.2021 </vt:lpstr>
      <vt:lpstr>Tribunale di bologna, ord. 08.07.2020</vt:lpstr>
      <vt:lpstr>Gli incentivi fiscali  nella mediazione</vt:lpstr>
      <vt:lpstr>Presentazione standard di PowerPoint</vt:lpstr>
      <vt:lpstr>IL PATROCINIO A SPESE DELLO STATO NEL PROCEDIMENTO DI  MEDIAZIONE</vt:lpstr>
      <vt:lpstr>Il problema del patrocinio a spese dello Stato nel procedimento di mediazione ante Riforma</vt:lpstr>
      <vt:lpstr>Il problema del patrocinio a spese dello Stato nel procedimento di mediazione ante Riforma</vt:lpstr>
      <vt:lpstr>Il problema del patrocinio a spese dello Stato nel procedimento di mediazione ante Riforma</vt:lpstr>
      <vt:lpstr>Il nuovo capo II-bis del d.lgs. 28/2010</vt:lpstr>
      <vt:lpstr>Art. 15-bis</vt:lpstr>
      <vt:lpstr>Art. 15-ter</vt:lpstr>
      <vt:lpstr>Art. 15-quater </vt:lpstr>
      <vt:lpstr>Art. 15-quinquies  </vt:lpstr>
      <vt:lpstr>Art. 15-sexies </vt:lpstr>
      <vt:lpstr> Art. 15-septies </vt:lpstr>
      <vt:lpstr> Art.15-octies </vt:lpstr>
      <vt:lpstr>Art. 15-novies </vt:lpstr>
      <vt:lpstr> Art. 15-decies </vt:lpstr>
      <vt:lpstr>DISPOSIZIONI IN MATERIA FISCALE</vt:lpstr>
      <vt:lpstr> Art. 17 Risorse, regime tributario e indennità</vt:lpstr>
      <vt:lpstr>(segue) comma 5</vt:lpstr>
      <vt:lpstr>(segue) commi da 6 a 9</vt:lpstr>
      <vt:lpstr>Art. 20   Credito d’imposta in favore delle parti e degli organismi di mediazione</vt:lpstr>
      <vt:lpstr>(segue) commi da 6 a 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Riforma Cartabia in materia di mediazione civile</dc:title>
  <dc:creator>Diego Regazzo</dc:creator>
  <cp:lastModifiedBy>Manuela Zanussi</cp:lastModifiedBy>
  <cp:revision>30</cp:revision>
  <dcterms:created xsi:type="dcterms:W3CDTF">2023-03-15T19:27:52Z</dcterms:created>
  <dcterms:modified xsi:type="dcterms:W3CDTF">2023-04-11T10:25:15Z</dcterms:modified>
</cp:coreProperties>
</file>